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36" r:id="rId2"/>
    <p:sldId id="337" r:id="rId3"/>
    <p:sldId id="359" r:id="rId4"/>
    <p:sldId id="382" r:id="rId5"/>
    <p:sldId id="395" r:id="rId6"/>
    <p:sldId id="383" r:id="rId7"/>
    <p:sldId id="384" r:id="rId8"/>
    <p:sldId id="385" r:id="rId9"/>
    <p:sldId id="389" r:id="rId10"/>
    <p:sldId id="390" r:id="rId11"/>
    <p:sldId id="396" r:id="rId12"/>
    <p:sldId id="386" r:id="rId13"/>
    <p:sldId id="391" r:id="rId14"/>
    <p:sldId id="392" r:id="rId15"/>
    <p:sldId id="403" r:id="rId16"/>
    <p:sldId id="388" r:id="rId17"/>
    <p:sldId id="393" r:id="rId18"/>
    <p:sldId id="387" r:id="rId19"/>
    <p:sldId id="397" r:id="rId20"/>
    <p:sldId id="394" r:id="rId21"/>
    <p:sldId id="398" r:id="rId22"/>
    <p:sldId id="299" r:id="rId2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7093D2"/>
    <a:srgbClr val="B5CD85"/>
    <a:srgbClr val="93B64E"/>
    <a:srgbClr val="77943C"/>
    <a:srgbClr val="647D33"/>
    <a:srgbClr val="678034"/>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03" autoAdjust="0"/>
    <p:restoredTop sz="85533" autoAdjust="0"/>
  </p:normalViewPr>
  <p:slideViewPr>
    <p:cSldViewPr>
      <p:cViewPr varScale="1">
        <p:scale>
          <a:sx n="63" d="100"/>
          <a:sy n="63" d="100"/>
        </p:scale>
        <p:origin x="954" y="78"/>
      </p:cViewPr>
      <p:guideLst>
        <p:guide orient="horz" pos="2160"/>
        <p:guide pos="2928"/>
      </p:guideLst>
    </p:cSldViewPr>
  </p:slideViewPr>
  <p:outlineViewPr>
    <p:cViewPr>
      <p:scale>
        <a:sx n="33" d="100"/>
        <a:sy n="33" d="100"/>
      </p:scale>
      <p:origin x="0" y="-55714"/>
    </p:cViewPr>
  </p:outlineViewPr>
  <p:notesTextViewPr>
    <p:cViewPr>
      <p:scale>
        <a:sx n="1" d="1"/>
        <a:sy n="1" d="1"/>
      </p:scale>
      <p:origin x="0" y="-606"/>
    </p:cViewPr>
  </p:notesTextViewPr>
  <p:sorterViewPr>
    <p:cViewPr>
      <p:scale>
        <a:sx n="100" d="100"/>
        <a:sy n="100" d="100"/>
      </p:scale>
      <p:origin x="0" y="-19675"/>
    </p:cViewPr>
  </p:sorterViewPr>
  <p:notesViewPr>
    <p:cSldViewPr>
      <p:cViewPr>
        <p:scale>
          <a:sx n="100" d="100"/>
          <a:sy n="100" d="100"/>
        </p:scale>
        <p:origin x="1578"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A095A-0066-254C-BCFC-E787F750BE72}" type="doc">
      <dgm:prSet loTypeId="urn:microsoft.com/office/officeart/2005/8/layout/process2" loCatId="" qsTypeId="urn:microsoft.com/office/officeart/2005/8/quickstyle/simple4" qsCatId="simple" csTypeId="urn:microsoft.com/office/officeart/2005/8/colors/accent1_2" csCatId="accent1" phldr="1"/>
      <dgm:spPr/>
    </dgm:pt>
    <dgm:pt modelId="{23B9AB0B-2CCA-844B-A95D-F99AC181379A}">
      <dgm:prSet phldrT="[Text]" custT="1"/>
      <dgm:spPr/>
      <dgm:t>
        <a:bodyPr/>
        <a:lstStyle/>
        <a:p>
          <a:pPr algn="ctr"/>
          <a:r>
            <a:rPr lang="en-US" sz="2800" dirty="0"/>
            <a:t>Empathy</a:t>
          </a:r>
        </a:p>
      </dgm:t>
    </dgm:pt>
    <dgm:pt modelId="{2AE0A0A8-999F-BB45-A590-994BDC26EC03}" type="parTrans" cxnId="{D317938B-F692-C344-B161-4A7BADB36D37}">
      <dgm:prSet/>
      <dgm:spPr/>
      <dgm:t>
        <a:bodyPr/>
        <a:lstStyle/>
        <a:p>
          <a:pPr algn="ctr"/>
          <a:endParaRPr lang="en-US" sz="2800"/>
        </a:p>
      </dgm:t>
    </dgm:pt>
    <dgm:pt modelId="{74A252C1-C839-D34D-A1F9-761205CCA311}" type="sibTrans" cxnId="{D317938B-F692-C344-B161-4A7BADB36D37}">
      <dgm:prSet custT="1"/>
      <dgm:spPr/>
      <dgm:t>
        <a:bodyPr/>
        <a:lstStyle/>
        <a:p>
          <a:pPr algn="ctr"/>
          <a:endParaRPr lang="en-US" sz="2000"/>
        </a:p>
      </dgm:t>
    </dgm:pt>
    <dgm:pt modelId="{D2E8AD3D-27D2-AC49-AE91-85A0A84A81CC}">
      <dgm:prSet phldrT="[Text]" custT="1"/>
      <dgm:spPr/>
      <dgm:t>
        <a:bodyPr/>
        <a:lstStyle/>
        <a:p>
          <a:pPr algn="ctr"/>
          <a:r>
            <a:rPr lang="en-US" sz="2800" dirty="0"/>
            <a:t>Trust</a:t>
          </a:r>
        </a:p>
      </dgm:t>
    </dgm:pt>
    <dgm:pt modelId="{7F06BCE0-9865-0A4B-BF5C-5CE10EA953CE}" type="parTrans" cxnId="{3EF823A1-EAF7-EB4C-A400-DDBC5244368D}">
      <dgm:prSet/>
      <dgm:spPr/>
      <dgm:t>
        <a:bodyPr/>
        <a:lstStyle/>
        <a:p>
          <a:pPr algn="ctr"/>
          <a:endParaRPr lang="en-US" sz="2800"/>
        </a:p>
      </dgm:t>
    </dgm:pt>
    <dgm:pt modelId="{717A5B47-D07D-8042-B24E-7FC6537BC4B3}" type="sibTrans" cxnId="{3EF823A1-EAF7-EB4C-A400-DDBC5244368D}">
      <dgm:prSet custT="1"/>
      <dgm:spPr/>
      <dgm:t>
        <a:bodyPr/>
        <a:lstStyle/>
        <a:p>
          <a:pPr algn="ctr"/>
          <a:endParaRPr lang="en-US" sz="2000"/>
        </a:p>
      </dgm:t>
    </dgm:pt>
    <dgm:pt modelId="{6C891DCA-E695-114C-A916-4FD06FB0550D}">
      <dgm:prSet phldrT="[Text]" custT="1"/>
      <dgm:spPr/>
      <dgm:t>
        <a:bodyPr/>
        <a:lstStyle/>
        <a:p>
          <a:pPr algn="ctr"/>
          <a:r>
            <a:rPr lang="en-US" sz="2800" dirty="0"/>
            <a:t>Compliance</a:t>
          </a:r>
        </a:p>
      </dgm:t>
    </dgm:pt>
    <dgm:pt modelId="{43874A5F-FAD2-5048-9EC7-F30EFEF723D7}" type="parTrans" cxnId="{30FB108C-9E14-014D-AE6C-C3E02AAFBC58}">
      <dgm:prSet/>
      <dgm:spPr/>
      <dgm:t>
        <a:bodyPr/>
        <a:lstStyle/>
        <a:p>
          <a:pPr algn="ctr"/>
          <a:endParaRPr lang="en-US" sz="2800"/>
        </a:p>
      </dgm:t>
    </dgm:pt>
    <dgm:pt modelId="{8B7C6D94-5594-C847-AB64-2C5F5BDAB4C9}" type="sibTrans" cxnId="{30FB108C-9E14-014D-AE6C-C3E02AAFBC58}">
      <dgm:prSet custT="1"/>
      <dgm:spPr/>
      <dgm:t>
        <a:bodyPr/>
        <a:lstStyle/>
        <a:p>
          <a:pPr algn="ctr"/>
          <a:endParaRPr lang="en-US" sz="2000"/>
        </a:p>
      </dgm:t>
    </dgm:pt>
    <dgm:pt modelId="{7E0464CE-E17A-2A41-A3C3-41416C82C1BF}">
      <dgm:prSet phldrT="[Text]" custT="1"/>
      <dgm:spPr/>
      <dgm:t>
        <a:bodyPr/>
        <a:lstStyle/>
        <a:p>
          <a:pPr algn="ctr"/>
          <a:r>
            <a:rPr lang="en-US" sz="2800" dirty="0"/>
            <a:t>Improved outcomes</a:t>
          </a:r>
        </a:p>
      </dgm:t>
    </dgm:pt>
    <dgm:pt modelId="{4A6D9489-9C43-D14F-ACBF-00DBE5D8E0EA}" type="parTrans" cxnId="{2A4294BB-932D-E343-8958-AE33DDB8282A}">
      <dgm:prSet/>
      <dgm:spPr/>
      <dgm:t>
        <a:bodyPr/>
        <a:lstStyle/>
        <a:p>
          <a:pPr algn="ctr"/>
          <a:endParaRPr lang="en-US" sz="2800"/>
        </a:p>
      </dgm:t>
    </dgm:pt>
    <dgm:pt modelId="{7FA3C07F-7B92-B14F-A380-7E349643E1E9}" type="sibTrans" cxnId="{2A4294BB-932D-E343-8958-AE33DDB8282A}">
      <dgm:prSet/>
      <dgm:spPr/>
      <dgm:t>
        <a:bodyPr/>
        <a:lstStyle/>
        <a:p>
          <a:pPr algn="ctr"/>
          <a:endParaRPr lang="en-US" sz="2800"/>
        </a:p>
      </dgm:t>
    </dgm:pt>
    <dgm:pt modelId="{DE921416-B74F-0C43-B783-ECC5DC246C86}" type="pres">
      <dgm:prSet presAssocID="{97CA095A-0066-254C-BCFC-E787F750BE72}" presName="linearFlow" presStyleCnt="0">
        <dgm:presLayoutVars>
          <dgm:resizeHandles val="exact"/>
        </dgm:presLayoutVars>
      </dgm:prSet>
      <dgm:spPr/>
    </dgm:pt>
    <dgm:pt modelId="{1BF48651-541C-414A-B75A-2EE9BA8E0276}" type="pres">
      <dgm:prSet presAssocID="{23B9AB0B-2CCA-844B-A95D-F99AC181379A}" presName="node" presStyleLbl="node1" presStyleIdx="0" presStyleCnt="4">
        <dgm:presLayoutVars>
          <dgm:bulletEnabled val="1"/>
        </dgm:presLayoutVars>
      </dgm:prSet>
      <dgm:spPr/>
      <dgm:t>
        <a:bodyPr/>
        <a:lstStyle/>
        <a:p>
          <a:endParaRPr lang="en-US"/>
        </a:p>
      </dgm:t>
    </dgm:pt>
    <dgm:pt modelId="{01ABF0D0-BB5F-E146-9F4B-84676AC04E89}" type="pres">
      <dgm:prSet presAssocID="{74A252C1-C839-D34D-A1F9-761205CCA311}" presName="sibTrans" presStyleLbl="sibTrans2D1" presStyleIdx="0" presStyleCnt="3"/>
      <dgm:spPr/>
      <dgm:t>
        <a:bodyPr/>
        <a:lstStyle/>
        <a:p>
          <a:endParaRPr lang="en-US"/>
        </a:p>
      </dgm:t>
    </dgm:pt>
    <dgm:pt modelId="{80F330E6-8632-D74B-9DFC-143C03ACC260}" type="pres">
      <dgm:prSet presAssocID="{74A252C1-C839-D34D-A1F9-761205CCA311}" presName="connectorText" presStyleLbl="sibTrans2D1" presStyleIdx="0" presStyleCnt="3"/>
      <dgm:spPr/>
      <dgm:t>
        <a:bodyPr/>
        <a:lstStyle/>
        <a:p>
          <a:endParaRPr lang="en-US"/>
        </a:p>
      </dgm:t>
    </dgm:pt>
    <dgm:pt modelId="{2E673EE5-7E1A-3042-84D5-54E729279CC2}" type="pres">
      <dgm:prSet presAssocID="{D2E8AD3D-27D2-AC49-AE91-85A0A84A81CC}" presName="node" presStyleLbl="node1" presStyleIdx="1" presStyleCnt="4">
        <dgm:presLayoutVars>
          <dgm:bulletEnabled val="1"/>
        </dgm:presLayoutVars>
      </dgm:prSet>
      <dgm:spPr/>
      <dgm:t>
        <a:bodyPr/>
        <a:lstStyle/>
        <a:p>
          <a:endParaRPr lang="en-US"/>
        </a:p>
      </dgm:t>
    </dgm:pt>
    <dgm:pt modelId="{CA7BC646-5383-FA47-B26B-42E99210ACAB}" type="pres">
      <dgm:prSet presAssocID="{717A5B47-D07D-8042-B24E-7FC6537BC4B3}" presName="sibTrans" presStyleLbl="sibTrans2D1" presStyleIdx="1" presStyleCnt="3"/>
      <dgm:spPr/>
      <dgm:t>
        <a:bodyPr/>
        <a:lstStyle/>
        <a:p>
          <a:endParaRPr lang="en-US"/>
        </a:p>
      </dgm:t>
    </dgm:pt>
    <dgm:pt modelId="{137C4DF7-C319-1047-9A67-5E449ECB1AAE}" type="pres">
      <dgm:prSet presAssocID="{717A5B47-D07D-8042-B24E-7FC6537BC4B3}" presName="connectorText" presStyleLbl="sibTrans2D1" presStyleIdx="1" presStyleCnt="3"/>
      <dgm:spPr/>
      <dgm:t>
        <a:bodyPr/>
        <a:lstStyle/>
        <a:p>
          <a:endParaRPr lang="en-US"/>
        </a:p>
      </dgm:t>
    </dgm:pt>
    <dgm:pt modelId="{40F36FD7-FD1E-F746-BA75-68D30BE9CEBD}" type="pres">
      <dgm:prSet presAssocID="{6C891DCA-E695-114C-A916-4FD06FB0550D}" presName="node" presStyleLbl="node1" presStyleIdx="2" presStyleCnt="4">
        <dgm:presLayoutVars>
          <dgm:bulletEnabled val="1"/>
        </dgm:presLayoutVars>
      </dgm:prSet>
      <dgm:spPr/>
      <dgm:t>
        <a:bodyPr/>
        <a:lstStyle/>
        <a:p>
          <a:endParaRPr lang="en-US"/>
        </a:p>
      </dgm:t>
    </dgm:pt>
    <dgm:pt modelId="{81082B92-C427-C74B-9667-F325B54E2B26}" type="pres">
      <dgm:prSet presAssocID="{8B7C6D94-5594-C847-AB64-2C5F5BDAB4C9}" presName="sibTrans" presStyleLbl="sibTrans2D1" presStyleIdx="2" presStyleCnt="3"/>
      <dgm:spPr/>
      <dgm:t>
        <a:bodyPr/>
        <a:lstStyle/>
        <a:p>
          <a:endParaRPr lang="en-US"/>
        </a:p>
      </dgm:t>
    </dgm:pt>
    <dgm:pt modelId="{79699B89-D52E-8D41-955D-4FB88FDC057C}" type="pres">
      <dgm:prSet presAssocID="{8B7C6D94-5594-C847-AB64-2C5F5BDAB4C9}" presName="connectorText" presStyleLbl="sibTrans2D1" presStyleIdx="2" presStyleCnt="3"/>
      <dgm:spPr/>
      <dgm:t>
        <a:bodyPr/>
        <a:lstStyle/>
        <a:p>
          <a:endParaRPr lang="en-US"/>
        </a:p>
      </dgm:t>
    </dgm:pt>
    <dgm:pt modelId="{3E20D978-806F-BC44-8C73-A5724BA38631}" type="pres">
      <dgm:prSet presAssocID="{7E0464CE-E17A-2A41-A3C3-41416C82C1BF}" presName="node" presStyleLbl="node1" presStyleIdx="3" presStyleCnt="4">
        <dgm:presLayoutVars>
          <dgm:bulletEnabled val="1"/>
        </dgm:presLayoutVars>
      </dgm:prSet>
      <dgm:spPr/>
      <dgm:t>
        <a:bodyPr/>
        <a:lstStyle/>
        <a:p>
          <a:endParaRPr lang="en-US"/>
        </a:p>
      </dgm:t>
    </dgm:pt>
  </dgm:ptLst>
  <dgm:cxnLst>
    <dgm:cxn modelId="{1519900C-7637-334F-834F-E5E300DCAC29}" type="presOf" srcId="{74A252C1-C839-D34D-A1F9-761205CCA311}" destId="{01ABF0D0-BB5F-E146-9F4B-84676AC04E89}" srcOrd="0" destOrd="0" presId="urn:microsoft.com/office/officeart/2005/8/layout/process2"/>
    <dgm:cxn modelId="{1BA6D9F4-D085-0340-8896-93BBF65B26F3}" type="presOf" srcId="{8B7C6D94-5594-C847-AB64-2C5F5BDAB4C9}" destId="{79699B89-D52E-8D41-955D-4FB88FDC057C}" srcOrd="1" destOrd="0" presId="urn:microsoft.com/office/officeart/2005/8/layout/process2"/>
    <dgm:cxn modelId="{11C64DC0-886A-3642-975B-A351F30EEAE4}" type="presOf" srcId="{7E0464CE-E17A-2A41-A3C3-41416C82C1BF}" destId="{3E20D978-806F-BC44-8C73-A5724BA38631}" srcOrd="0" destOrd="0" presId="urn:microsoft.com/office/officeart/2005/8/layout/process2"/>
    <dgm:cxn modelId="{157504EB-DBDC-D640-A3B4-84E604AED1DA}" type="presOf" srcId="{717A5B47-D07D-8042-B24E-7FC6537BC4B3}" destId="{137C4DF7-C319-1047-9A67-5E449ECB1AAE}" srcOrd="1" destOrd="0" presId="urn:microsoft.com/office/officeart/2005/8/layout/process2"/>
    <dgm:cxn modelId="{D317938B-F692-C344-B161-4A7BADB36D37}" srcId="{97CA095A-0066-254C-BCFC-E787F750BE72}" destId="{23B9AB0B-2CCA-844B-A95D-F99AC181379A}" srcOrd="0" destOrd="0" parTransId="{2AE0A0A8-999F-BB45-A590-994BDC26EC03}" sibTransId="{74A252C1-C839-D34D-A1F9-761205CCA311}"/>
    <dgm:cxn modelId="{43246D16-99BE-D443-889F-C171FF1F862B}" type="presOf" srcId="{23B9AB0B-2CCA-844B-A95D-F99AC181379A}" destId="{1BF48651-541C-414A-B75A-2EE9BA8E0276}" srcOrd="0" destOrd="0" presId="urn:microsoft.com/office/officeart/2005/8/layout/process2"/>
    <dgm:cxn modelId="{2E53292F-7855-9B49-A002-411CA75501E4}" type="presOf" srcId="{D2E8AD3D-27D2-AC49-AE91-85A0A84A81CC}" destId="{2E673EE5-7E1A-3042-84D5-54E729279CC2}" srcOrd="0" destOrd="0" presId="urn:microsoft.com/office/officeart/2005/8/layout/process2"/>
    <dgm:cxn modelId="{74136B32-684C-8745-B0D0-D6D68DD7E81B}" type="presOf" srcId="{74A252C1-C839-D34D-A1F9-761205CCA311}" destId="{80F330E6-8632-D74B-9DFC-143C03ACC260}" srcOrd="1" destOrd="0" presId="urn:microsoft.com/office/officeart/2005/8/layout/process2"/>
    <dgm:cxn modelId="{FB80C3B7-D24E-774D-A649-336B9DFDEB81}" type="presOf" srcId="{97CA095A-0066-254C-BCFC-E787F750BE72}" destId="{DE921416-B74F-0C43-B783-ECC5DC246C86}" srcOrd="0" destOrd="0" presId="urn:microsoft.com/office/officeart/2005/8/layout/process2"/>
    <dgm:cxn modelId="{3EF823A1-EAF7-EB4C-A400-DDBC5244368D}" srcId="{97CA095A-0066-254C-BCFC-E787F750BE72}" destId="{D2E8AD3D-27D2-AC49-AE91-85A0A84A81CC}" srcOrd="1" destOrd="0" parTransId="{7F06BCE0-9865-0A4B-BF5C-5CE10EA953CE}" sibTransId="{717A5B47-D07D-8042-B24E-7FC6537BC4B3}"/>
    <dgm:cxn modelId="{092627C7-F965-0746-9C30-2C1840DBD82A}" type="presOf" srcId="{8B7C6D94-5594-C847-AB64-2C5F5BDAB4C9}" destId="{81082B92-C427-C74B-9667-F325B54E2B26}" srcOrd="0" destOrd="0" presId="urn:microsoft.com/office/officeart/2005/8/layout/process2"/>
    <dgm:cxn modelId="{2A4294BB-932D-E343-8958-AE33DDB8282A}" srcId="{97CA095A-0066-254C-BCFC-E787F750BE72}" destId="{7E0464CE-E17A-2A41-A3C3-41416C82C1BF}" srcOrd="3" destOrd="0" parTransId="{4A6D9489-9C43-D14F-ACBF-00DBE5D8E0EA}" sibTransId="{7FA3C07F-7B92-B14F-A380-7E349643E1E9}"/>
    <dgm:cxn modelId="{B6D5DB06-D850-164C-A9BC-E0E3B423F27D}" type="presOf" srcId="{717A5B47-D07D-8042-B24E-7FC6537BC4B3}" destId="{CA7BC646-5383-FA47-B26B-42E99210ACAB}" srcOrd="0" destOrd="0" presId="urn:microsoft.com/office/officeart/2005/8/layout/process2"/>
    <dgm:cxn modelId="{30FB108C-9E14-014D-AE6C-C3E02AAFBC58}" srcId="{97CA095A-0066-254C-BCFC-E787F750BE72}" destId="{6C891DCA-E695-114C-A916-4FD06FB0550D}" srcOrd="2" destOrd="0" parTransId="{43874A5F-FAD2-5048-9EC7-F30EFEF723D7}" sibTransId="{8B7C6D94-5594-C847-AB64-2C5F5BDAB4C9}"/>
    <dgm:cxn modelId="{321D851F-4144-7346-9199-60352D4F4341}" type="presOf" srcId="{6C891DCA-E695-114C-A916-4FD06FB0550D}" destId="{40F36FD7-FD1E-F746-BA75-68D30BE9CEBD}" srcOrd="0" destOrd="0" presId="urn:microsoft.com/office/officeart/2005/8/layout/process2"/>
    <dgm:cxn modelId="{1CD5B51B-4C4E-1E49-9341-10475D5B0104}" type="presParOf" srcId="{DE921416-B74F-0C43-B783-ECC5DC246C86}" destId="{1BF48651-541C-414A-B75A-2EE9BA8E0276}" srcOrd="0" destOrd="0" presId="urn:microsoft.com/office/officeart/2005/8/layout/process2"/>
    <dgm:cxn modelId="{F5231C6C-7B67-8742-896F-FFBAC9A65178}" type="presParOf" srcId="{DE921416-B74F-0C43-B783-ECC5DC246C86}" destId="{01ABF0D0-BB5F-E146-9F4B-84676AC04E89}" srcOrd="1" destOrd="0" presId="urn:microsoft.com/office/officeart/2005/8/layout/process2"/>
    <dgm:cxn modelId="{C6174643-518C-1944-8ED5-B86FA60B9266}" type="presParOf" srcId="{01ABF0D0-BB5F-E146-9F4B-84676AC04E89}" destId="{80F330E6-8632-D74B-9DFC-143C03ACC260}" srcOrd="0" destOrd="0" presId="urn:microsoft.com/office/officeart/2005/8/layout/process2"/>
    <dgm:cxn modelId="{3F01156A-0B52-E948-A5F4-A2DEF2FA4459}" type="presParOf" srcId="{DE921416-B74F-0C43-B783-ECC5DC246C86}" destId="{2E673EE5-7E1A-3042-84D5-54E729279CC2}" srcOrd="2" destOrd="0" presId="urn:microsoft.com/office/officeart/2005/8/layout/process2"/>
    <dgm:cxn modelId="{427B2976-0ACB-ED43-B64D-992B5AD0B94E}" type="presParOf" srcId="{DE921416-B74F-0C43-B783-ECC5DC246C86}" destId="{CA7BC646-5383-FA47-B26B-42E99210ACAB}" srcOrd="3" destOrd="0" presId="urn:microsoft.com/office/officeart/2005/8/layout/process2"/>
    <dgm:cxn modelId="{8E483789-B74A-8045-9672-0E7B61E514EA}" type="presParOf" srcId="{CA7BC646-5383-FA47-B26B-42E99210ACAB}" destId="{137C4DF7-C319-1047-9A67-5E449ECB1AAE}" srcOrd="0" destOrd="0" presId="urn:microsoft.com/office/officeart/2005/8/layout/process2"/>
    <dgm:cxn modelId="{994DCDCE-3660-284C-A41D-A58DD7D88802}" type="presParOf" srcId="{DE921416-B74F-0C43-B783-ECC5DC246C86}" destId="{40F36FD7-FD1E-F746-BA75-68D30BE9CEBD}" srcOrd="4" destOrd="0" presId="urn:microsoft.com/office/officeart/2005/8/layout/process2"/>
    <dgm:cxn modelId="{443C5F42-FB14-7043-86F2-46C0EDB4FFE0}" type="presParOf" srcId="{DE921416-B74F-0C43-B783-ECC5DC246C86}" destId="{81082B92-C427-C74B-9667-F325B54E2B26}" srcOrd="5" destOrd="0" presId="urn:microsoft.com/office/officeart/2005/8/layout/process2"/>
    <dgm:cxn modelId="{531973CA-34FD-1D47-8022-236D6D6D321C}" type="presParOf" srcId="{81082B92-C427-C74B-9667-F325B54E2B26}" destId="{79699B89-D52E-8D41-955D-4FB88FDC057C}" srcOrd="0" destOrd="0" presId="urn:microsoft.com/office/officeart/2005/8/layout/process2"/>
    <dgm:cxn modelId="{A79582EF-6C7C-7F40-B74D-A8100669BB1C}" type="presParOf" srcId="{DE921416-B74F-0C43-B783-ECC5DC246C86}" destId="{3E20D978-806F-BC44-8C73-A5724BA38631}"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48651-541C-414A-B75A-2EE9BA8E0276}">
      <dsp:nvSpPr>
        <dsp:cNvPr id="0" name=""/>
        <dsp:cNvSpPr/>
      </dsp:nvSpPr>
      <dsp:spPr>
        <a:xfrm>
          <a:off x="1956635" y="2827"/>
          <a:ext cx="2182728" cy="10519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Empathy</a:t>
          </a:r>
        </a:p>
      </dsp:txBody>
      <dsp:txXfrm>
        <a:off x="1987445" y="33637"/>
        <a:ext cx="2121108" cy="990297"/>
      </dsp:txXfrm>
    </dsp:sp>
    <dsp:sp modelId="{01ABF0D0-BB5F-E146-9F4B-84676AC04E89}">
      <dsp:nvSpPr>
        <dsp:cNvPr id="0" name=""/>
        <dsp:cNvSpPr/>
      </dsp:nvSpPr>
      <dsp:spPr>
        <a:xfrm rot="5400000">
          <a:off x="2850765" y="1081042"/>
          <a:ext cx="394468" cy="4733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2905990" y="1120489"/>
        <a:ext cx="284018" cy="276128"/>
      </dsp:txXfrm>
    </dsp:sp>
    <dsp:sp modelId="{2E673EE5-7E1A-3042-84D5-54E729279CC2}">
      <dsp:nvSpPr>
        <dsp:cNvPr id="0" name=""/>
        <dsp:cNvSpPr/>
      </dsp:nvSpPr>
      <dsp:spPr>
        <a:xfrm>
          <a:off x="1956635" y="1580703"/>
          <a:ext cx="2182728" cy="10519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Trust</a:t>
          </a:r>
        </a:p>
      </dsp:txBody>
      <dsp:txXfrm>
        <a:off x="1987445" y="1611513"/>
        <a:ext cx="2121108" cy="990297"/>
      </dsp:txXfrm>
    </dsp:sp>
    <dsp:sp modelId="{CA7BC646-5383-FA47-B26B-42E99210ACAB}">
      <dsp:nvSpPr>
        <dsp:cNvPr id="0" name=""/>
        <dsp:cNvSpPr/>
      </dsp:nvSpPr>
      <dsp:spPr>
        <a:xfrm rot="5400000">
          <a:off x="2850765" y="2658918"/>
          <a:ext cx="394468" cy="4733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2905990" y="2698365"/>
        <a:ext cx="284018" cy="276128"/>
      </dsp:txXfrm>
    </dsp:sp>
    <dsp:sp modelId="{40F36FD7-FD1E-F746-BA75-68D30BE9CEBD}">
      <dsp:nvSpPr>
        <dsp:cNvPr id="0" name=""/>
        <dsp:cNvSpPr/>
      </dsp:nvSpPr>
      <dsp:spPr>
        <a:xfrm>
          <a:off x="1956635" y="3158579"/>
          <a:ext cx="2182728" cy="10519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Compliance</a:t>
          </a:r>
        </a:p>
      </dsp:txBody>
      <dsp:txXfrm>
        <a:off x="1987445" y="3189389"/>
        <a:ext cx="2121108" cy="990297"/>
      </dsp:txXfrm>
    </dsp:sp>
    <dsp:sp modelId="{81082B92-C427-C74B-9667-F325B54E2B26}">
      <dsp:nvSpPr>
        <dsp:cNvPr id="0" name=""/>
        <dsp:cNvSpPr/>
      </dsp:nvSpPr>
      <dsp:spPr>
        <a:xfrm rot="5400000">
          <a:off x="2850765" y="4236794"/>
          <a:ext cx="394468" cy="4733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2905990" y="4276241"/>
        <a:ext cx="284018" cy="276128"/>
      </dsp:txXfrm>
    </dsp:sp>
    <dsp:sp modelId="{3E20D978-806F-BC44-8C73-A5724BA38631}">
      <dsp:nvSpPr>
        <dsp:cNvPr id="0" name=""/>
        <dsp:cNvSpPr/>
      </dsp:nvSpPr>
      <dsp:spPr>
        <a:xfrm>
          <a:off x="1956635" y="4736455"/>
          <a:ext cx="2182728" cy="10519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Improved outcomes</a:t>
          </a:r>
        </a:p>
      </dsp:txBody>
      <dsp:txXfrm>
        <a:off x="1987445" y="4767265"/>
        <a:ext cx="2121108" cy="9902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2/11/2017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2/11/2017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a:t>
            </a:r>
            <a:r>
              <a:rPr lang="en-US" baseline="0" dirty="0"/>
              <a:t> as participants enter and explain that this training was developed and created based on industry and educator input in conjunction with the </a:t>
            </a:r>
            <a:r>
              <a:rPr lang="en-US" sz="1200" kern="1200" dirty="0">
                <a:solidFill>
                  <a:schemeClr val="tx1"/>
                </a:solidFill>
                <a:effectLst/>
                <a:latin typeface="+mn-lt"/>
                <a:ea typeface="+mn-ea"/>
                <a:cs typeface="+mn-cs"/>
              </a:rPr>
              <a:t>Health Workforce Initiative Statewide Advisory Committee, California Community Colleges Chancellor’s Office, and Workforce and Economic Development Program. </a:t>
            </a:r>
            <a:r>
              <a:rPr lang="en-US" baseline="0" dirty="0"/>
              <a:t>This is just one soft skills module of the comprehensive training package: “Hi-Touch Healthcare: The Critical 6 Soft Skills.”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empathy is quickly destroyed when someone is ignored and not made to feel important or respected.  </a:t>
            </a:r>
          </a:p>
          <a:p>
            <a:endParaRPr lang="en-US" baseline="0" dirty="0"/>
          </a:p>
          <a:p>
            <a:r>
              <a:rPr lang="en-US" baseline="0" dirty="0"/>
              <a:t>How does a lack of or broken empathy negatively impact patient outcomes? Why?</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10</a:t>
            </a:fld>
            <a:endParaRPr lang="en-US"/>
          </a:p>
        </p:txBody>
      </p:sp>
    </p:spTree>
    <p:extLst>
      <p:ext uri="{BB962C8B-B14F-4D97-AF65-F5344CB8AC3E}">
        <p14:creationId xmlns:p14="http://schemas.microsoft.com/office/powerpoint/2010/main" val="70643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04766" y="4341813"/>
            <a:ext cx="4492942" cy="3696712"/>
          </a:xfrm>
        </p:spPr>
        <p:txBody>
          <a:bodyPr/>
          <a:lstStyle/>
          <a:p>
            <a:r>
              <a:rPr lang="en-US" sz="1200" b="0" kern="1200" dirty="0" smtClean="0">
                <a:solidFill>
                  <a:schemeClr val="tx1"/>
                </a:solidFill>
                <a:effectLst/>
                <a:latin typeface="+mn-lt"/>
                <a:ea typeface="+mn-ea"/>
                <a:cs typeface="+mn-cs"/>
              </a:rPr>
              <a:t>(See </a:t>
            </a:r>
            <a:r>
              <a:rPr lang="en-US" sz="1200" b="0" kern="1200" dirty="0">
                <a:solidFill>
                  <a:schemeClr val="tx1"/>
                </a:solidFill>
                <a:effectLst/>
                <a:latin typeface="+mn-lt"/>
                <a:ea typeface="+mn-ea"/>
                <a:cs typeface="+mn-cs"/>
              </a:rPr>
              <a:t>detailed procedures on page 5 of the Trainer Manual.)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either be in a position where they would benefit from empathy, be able to act with empathy, or give input for improved empathy.</a:t>
            </a: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Copies of the “Empathy Participant Instructions” (on page 6 of the Trainer</a:t>
            </a:r>
            <a:r>
              <a:rPr lang="en-US" sz="1200" kern="1200" baseline="0" dirty="0">
                <a:solidFill>
                  <a:schemeClr val="tx1"/>
                </a:solidFill>
                <a:effectLst/>
                <a:latin typeface="+mn-lt"/>
                <a:ea typeface="+mn-ea"/>
                <a:cs typeface="+mn-cs"/>
              </a:rPr>
              <a:t> Manual) -</a:t>
            </a:r>
            <a:r>
              <a:rPr lang="en-US" sz="1200" kern="1200" dirty="0">
                <a:solidFill>
                  <a:schemeClr val="tx1"/>
                </a:solidFill>
                <a:effectLst/>
                <a:latin typeface="+mn-lt"/>
                <a:ea typeface="+mn-ea"/>
                <a:cs typeface="+mn-cs"/>
              </a:rPr>
              <a:t>one copy per each group of three </a:t>
            </a:r>
            <a:r>
              <a:rPr lang="en-US" sz="1200" kern="1200" dirty="0" smtClean="0">
                <a:solidFill>
                  <a:schemeClr val="tx1"/>
                </a:solidFill>
                <a:effectLst/>
                <a:latin typeface="+mn-lt"/>
                <a:ea typeface="+mn-ea"/>
                <a:cs typeface="+mn-cs"/>
              </a:rPr>
              <a:t>participants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Have participants form groups of three.</a:t>
            </a:r>
          </a:p>
          <a:p>
            <a:pPr marL="228600" lvl="0" indent="-228600">
              <a:buFont typeface="+mj-lt"/>
              <a:buAutoNum type="arabicPeriod"/>
            </a:pPr>
            <a:r>
              <a:rPr lang="en-US" sz="1200" kern="1200" dirty="0">
                <a:solidFill>
                  <a:schemeClr val="tx1"/>
                </a:solidFill>
                <a:effectLst/>
                <a:latin typeface="+mn-lt"/>
                <a:ea typeface="+mn-ea"/>
                <a:cs typeface="+mn-cs"/>
              </a:rPr>
              <a:t>Hand out a set of “Empathy Participant Instructions” to each group.</a:t>
            </a:r>
          </a:p>
          <a:p>
            <a:pPr marL="228600" lvl="0" indent="-228600">
              <a:buFont typeface="+mj-lt"/>
              <a:buAutoNum type="arabicPeriod"/>
            </a:pPr>
            <a:r>
              <a:rPr lang="en-US" sz="1200" kern="1200" dirty="0">
                <a:solidFill>
                  <a:schemeClr val="tx1"/>
                </a:solidFill>
                <a:effectLst/>
                <a:latin typeface="+mn-lt"/>
                <a:ea typeface="+mn-ea"/>
                <a:cs typeface="+mn-cs"/>
              </a:rPr>
              <a:t>Each participant is given a role to play – “Patient,” “Healthcare Worker,” or “Observer.”</a:t>
            </a:r>
          </a:p>
          <a:p>
            <a:pPr marL="228600" lvl="0" indent="-228600">
              <a:buFont typeface="+mj-lt"/>
              <a:buAutoNum type="arabicPeriod"/>
            </a:pPr>
            <a:r>
              <a:rPr lang="en-US" sz="1200" kern="1200" dirty="0">
                <a:solidFill>
                  <a:schemeClr val="tx1"/>
                </a:solidFill>
                <a:effectLst/>
                <a:latin typeface="+mn-lt"/>
                <a:ea typeface="+mn-ea"/>
                <a:cs typeface="+mn-cs"/>
              </a:rPr>
              <a:t>Allow 3-5 minutes for each person to read the instructions describing his/her role. </a:t>
            </a:r>
          </a:p>
          <a:p>
            <a:pPr marL="228600" lvl="0" indent="-228600">
              <a:buFont typeface="+mj-lt"/>
              <a:buAutoNum type="arabicPeriod"/>
            </a:pPr>
            <a:r>
              <a:rPr lang="en-US" sz="1200" kern="1200" dirty="0">
                <a:solidFill>
                  <a:schemeClr val="tx1"/>
                </a:solidFill>
                <a:effectLst/>
                <a:latin typeface="+mn-lt"/>
                <a:ea typeface="+mn-ea"/>
                <a:cs typeface="+mn-cs"/>
              </a:rPr>
              <a:t>After participants have read their roles, have them act out the situation.</a:t>
            </a:r>
          </a:p>
          <a:p>
            <a:pPr marL="228600" lvl="0" indent="-228600">
              <a:buFont typeface="+mj-lt"/>
              <a:buAutoNum type="arabicPeriod"/>
            </a:pPr>
            <a:r>
              <a:rPr lang="en-US" sz="1200" kern="1200" dirty="0">
                <a:solidFill>
                  <a:schemeClr val="tx1"/>
                </a:solidFill>
                <a:effectLst/>
                <a:latin typeface="+mn-lt"/>
                <a:ea typeface="+mn-ea"/>
                <a:cs typeface="+mn-cs"/>
              </a:rPr>
              <a:t>Role Play.</a:t>
            </a:r>
          </a:p>
          <a:p>
            <a:pPr marL="228600" lvl="0" indent="-228600">
              <a:buFont typeface="+mj-lt"/>
              <a:buAutoNum type="arabicPeriod"/>
            </a:pPr>
            <a:r>
              <a:rPr lang="en-US" sz="1200" kern="1200" dirty="0">
                <a:solidFill>
                  <a:schemeClr val="tx1"/>
                </a:solidFill>
                <a:effectLst/>
                <a:latin typeface="+mn-lt"/>
                <a:ea typeface="+mn-ea"/>
                <a:cs typeface="+mn-cs"/>
              </a:rPr>
              <a:t>After the participants have acted out the scenario, allow discussion where the observer reports out to the small group of three.</a:t>
            </a:r>
          </a:p>
          <a:p>
            <a:pPr marL="228600" lvl="0" indent="-228600">
              <a:buFont typeface="+mj-lt"/>
              <a:buAutoNum type="arabicPeriod"/>
            </a:pPr>
            <a:r>
              <a:rPr lang="en-US" sz="1200" kern="1200" dirty="0">
                <a:solidFill>
                  <a:schemeClr val="tx1"/>
                </a:solidFill>
                <a:effectLst/>
                <a:latin typeface="+mn-lt"/>
                <a:ea typeface="+mn-ea"/>
                <a:cs typeface="+mn-cs"/>
              </a:rPr>
              <a:t>Small group discussion—reflect on the feedback from the observer. </a:t>
            </a:r>
          </a:p>
          <a:p>
            <a:pPr marL="228600" lvl="0" indent="-228600">
              <a:buFont typeface="+mj-lt"/>
              <a:buAutoNum type="arabicPeriod"/>
            </a:pPr>
            <a:r>
              <a:rPr lang="en-US" sz="1200" kern="1200" dirty="0">
                <a:solidFill>
                  <a:schemeClr val="tx1"/>
                </a:solidFill>
                <a:effectLst/>
                <a:latin typeface="+mn-lt"/>
                <a:ea typeface="+mn-ea"/>
                <a:cs typeface="+mn-cs"/>
              </a:rPr>
              <a:t>Report out: </a:t>
            </a:r>
            <a:r>
              <a:rPr lang="en-US" sz="1200" kern="1200" dirty="0" smtClean="0">
                <a:solidFill>
                  <a:schemeClr val="tx1"/>
                </a:solidFill>
                <a:effectLst/>
                <a:latin typeface="+mn-lt"/>
                <a:ea typeface="+mn-ea"/>
                <a:cs typeface="+mn-cs"/>
              </a:rPr>
              <a:t>Small </a:t>
            </a:r>
            <a:r>
              <a:rPr lang="en-US" sz="1200" kern="1200" dirty="0">
                <a:solidFill>
                  <a:schemeClr val="tx1"/>
                </a:solidFill>
                <a:effectLst/>
                <a:latin typeface="+mn-lt"/>
                <a:ea typeface="+mn-ea"/>
                <a:cs typeface="+mn-cs"/>
              </a:rPr>
              <a:t>groups report out to the large group. Discuss similarities/differences among the </a:t>
            </a:r>
            <a:r>
              <a:rPr lang="en-US" sz="1200" kern="1200" dirty="0" smtClean="0">
                <a:solidFill>
                  <a:schemeClr val="tx1"/>
                </a:solidFill>
                <a:effectLst/>
                <a:latin typeface="+mn-lt"/>
                <a:ea typeface="+mn-ea"/>
                <a:cs typeface="+mn-cs"/>
              </a:rPr>
              <a:t>groups</a:t>
            </a:r>
            <a:r>
              <a:rPr lang="en-US" sz="1200" kern="1200" baseline="0" dirty="0" smtClean="0">
                <a:solidFill>
                  <a:schemeClr val="tx1"/>
                </a:solidFill>
                <a:effectLst/>
                <a:latin typeface="+mn-lt"/>
                <a:ea typeface="+mn-ea"/>
                <a:cs typeface="+mn-cs"/>
              </a:rPr>
              <a:t> and how empathy can positively impact patient care outcomes.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11</a:t>
            </a:fld>
            <a:endParaRPr lang="en-US"/>
          </a:p>
        </p:txBody>
      </p:sp>
    </p:spTree>
    <p:extLst>
      <p:ext uri="{BB962C8B-B14F-4D97-AF65-F5344CB8AC3E}">
        <p14:creationId xmlns:p14="http://schemas.microsoft.com/office/powerpoint/2010/main" val="179459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no matter what our</a:t>
            </a:r>
            <a:r>
              <a:rPr lang="en-US" baseline="0" dirty="0"/>
              <a:t> role, i</a:t>
            </a:r>
            <a:r>
              <a:rPr lang="en-US" dirty="0"/>
              <a:t>t</a:t>
            </a:r>
            <a:r>
              <a:rPr lang="en-US" baseline="0" dirty="0"/>
              <a:t> is helpful when seeing patients to think about what they are experiencing.  Too often healthcare workers can be focused on the “task” that needs to completed which makes it easy to forget that the patient is a human being, a person with emotions.  </a:t>
            </a:r>
          </a:p>
          <a:p>
            <a:endParaRPr lang="en-US" baseline="0" dirty="0"/>
          </a:p>
          <a:p>
            <a:r>
              <a:rPr lang="en-US" baseline="0" dirty="0"/>
              <a:t>Except in the case of an emergency, it is essential to connect with the patient FIRST, then move on to the tasks and medical care that needs to be provided.  </a:t>
            </a:r>
          </a:p>
          <a:p>
            <a:endParaRPr lang="en-US" baseline="0" dirty="0"/>
          </a:p>
          <a:p>
            <a:r>
              <a:rPr lang="en-US" baseline="0" dirty="0"/>
              <a:t>Think about what the person is experiencing and even say it out loud to the patient – “This must be overwhelming for you.”</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12</a:t>
            </a:fld>
            <a:endParaRPr lang="en-US"/>
          </a:p>
        </p:txBody>
      </p:sp>
    </p:spTree>
    <p:extLst>
      <p:ext uri="{BB962C8B-B14F-4D97-AF65-F5344CB8AC3E}">
        <p14:creationId xmlns:p14="http://schemas.microsoft.com/office/powerpoint/2010/main" val="199511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Explain - </a:t>
            </a:r>
          </a:p>
          <a:p>
            <a:pPr marL="171450" indent="-171450">
              <a:buFont typeface="Arial" panose="020B0604020202020204" pitchFamily="34" charset="0"/>
              <a:buChar char="•"/>
            </a:pPr>
            <a:r>
              <a:rPr lang="en-US" dirty="0"/>
              <a:t>Stop</a:t>
            </a:r>
            <a:r>
              <a:rPr lang="en-US" baseline="0" dirty="0"/>
              <a:t> talking – always remember that if you are talking then you are not listening.  Which shows more empathy – talking or listening?  Listening!!!</a:t>
            </a:r>
          </a:p>
          <a:p>
            <a:pPr marL="171450" indent="-171450">
              <a:buFont typeface="Arial" panose="020B0604020202020204" pitchFamily="34" charset="0"/>
              <a:buChar char="•"/>
            </a:pPr>
            <a:r>
              <a:rPr lang="en-US" baseline="0" dirty="0"/>
              <a:t>Asking questions shows interest and care</a:t>
            </a:r>
          </a:p>
          <a:p>
            <a:pPr marL="171450" indent="-171450">
              <a:buFont typeface="Arial" panose="020B0604020202020204" pitchFamily="34" charset="0"/>
              <a:buChar char="•"/>
            </a:pPr>
            <a:r>
              <a:rPr lang="en-US" baseline="0" dirty="0"/>
              <a:t>Using ah ha and umm hmm helps encourage communication and sharing</a:t>
            </a:r>
          </a:p>
          <a:p>
            <a:pPr marL="171450" indent="-171450">
              <a:buFont typeface="Arial" panose="020B0604020202020204" pitchFamily="34" charset="0"/>
              <a:buChar char="•"/>
            </a:pPr>
            <a:r>
              <a:rPr lang="en-US" baseline="0" dirty="0"/>
              <a:t>Maintain good eye contact – have you ever talked to someone that never looks at you?  Do you feel like they care about you?</a:t>
            </a:r>
          </a:p>
          <a:p>
            <a:pPr marL="171450" indent="-171450">
              <a:buFont typeface="Arial" panose="020B0604020202020204" pitchFamily="34" charset="0"/>
              <a:buChar char="•"/>
            </a:pPr>
            <a:r>
              <a:rPr lang="en-US" baseline="0" dirty="0"/>
              <a:t>Display attentive and welcoming body language</a:t>
            </a:r>
          </a:p>
          <a:p>
            <a:pPr marL="171450" indent="-171450">
              <a:buFontTx/>
              <a:buChar char="-"/>
            </a:pPr>
            <a:endParaRPr lang="en-US" baseline="0" dirty="0"/>
          </a:p>
          <a:p>
            <a:pPr marL="0" indent="0">
              <a:buFontTx/>
              <a:buNone/>
            </a:pPr>
            <a:r>
              <a:rPr lang="en-US" baseline="0" dirty="0"/>
              <a:t>Why do those behaviors impact patient outcomes?  Again, I know it might seem obvious, but participants need to hear something beyond the obvious.</a:t>
            </a: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13</a:t>
            </a:fld>
            <a:endParaRPr lang="en-US"/>
          </a:p>
        </p:txBody>
      </p:sp>
    </p:spTree>
    <p:extLst>
      <p:ext uri="{BB962C8B-B14F-4D97-AF65-F5344CB8AC3E}">
        <p14:creationId xmlns:p14="http://schemas.microsoft.com/office/powerpoint/2010/main" val="1776981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6665" y="4359275"/>
            <a:ext cx="4569143" cy="3696712"/>
          </a:xfrm>
        </p:spPr>
        <p:txBody>
          <a:bodyPr/>
          <a:lstStyle/>
          <a:p>
            <a:r>
              <a:rPr lang="en-US" sz="1200" b="0" kern="1200" dirty="0" smtClean="0">
                <a:solidFill>
                  <a:schemeClr val="tx1"/>
                </a:solidFill>
                <a:effectLst/>
                <a:latin typeface="+mn-lt"/>
                <a:ea typeface="+mn-ea"/>
                <a:cs typeface="+mn-cs"/>
              </a:rPr>
              <a:t>(See </a:t>
            </a:r>
            <a:r>
              <a:rPr lang="en-US" sz="1200" b="0" kern="1200" dirty="0">
                <a:solidFill>
                  <a:schemeClr val="tx1"/>
                </a:solidFill>
                <a:effectLst/>
                <a:latin typeface="+mn-lt"/>
                <a:ea typeface="+mn-ea"/>
                <a:cs typeface="+mn-cs"/>
              </a:rPr>
              <a:t>detailed procedures on page 7 of the Trainer Manual.)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listen and observe an interaction between two friends and answer questions throughout the interaction to help understand and implement empathy.</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Empathy Power Point Presentation slide 14 – 15</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copy for each participant of the “Tiffany and Fran Dialogue” (on</a:t>
            </a:r>
            <a:r>
              <a:rPr lang="en-US" sz="1200" kern="1200" baseline="0" dirty="0">
                <a:solidFill>
                  <a:schemeClr val="tx1"/>
                </a:solidFill>
                <a:effectLst/>
                <a:latin typeface="+mn-lt"/>
                <a:ea typeface="+mn-ea"/>
                <a:cs typeface="+mn-cs"/>
              </a:rPr>
              <a:t> pages 8-9 of the Trainer Manual)</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Distribute copies of the “Tiffany and Fran Dialogue” to each participant.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Have three volunteers read the roles of Tiffany and Fran.</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At the conclusion of the dialogue, ask the questions found on slide 15 of the Empathy Power Point.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14</a:t>
            </a:fld>
            <a:endParaRPr lang="en-US"/>
          </a:p>
        </p:txBody>
      </p:sp>
    </p:spTree>
    <p:extLst>
      <p:ext uri="{BB962C8B-B14F-4D97-AF65-F5344CB8AC3E}">
        <p14:creationId xmlns:p14="http://schemas.microsoft.com/office/powerpoint/2010/main" val="1229743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a:t>
            </a:r>
            <a:r>
              <a:rPr lang="en-US" dirty="0" smtClean="0"/>
              <a:t>slide)</a:t>
            </a:r>
            <a:endParaRPr lang="en-US" dirty="0"/>
          </a:p>
          <a:p>
            <a:endParaRPr lang="en-US" dirty="0"/>
          </a:p>
          <a:p>
            <a:pPr marL="228600" indent="-228600">
              <a:buAutoNum type="arabicPeriod"/>
            </a:pPr>
            <a:r>
              <a:rPr lang="en-US" dirty="0"/>
              <a:t>What element</a:t>
            </a:r>
            <a:r>
              <a:rPr lang="en-US" baseline="0" dirty="0"/>
              <a:t>s of empathy did you notice? </a:t>
            </a:r>
            <a:br>
              <a:rPr lang="en-US" baseline="0" dirty="0"/>
            </a:br>
            <a:r>
              <a:rPr lang="en-US" baseline="0" dirty="0"/>
              <a:t>(Does not interrupt, give advice, change the subject to her own plans, does not disapprove, attentive to verbal and non-verbal cues, states understanding.)</a:t>
            </a:r>
          </a:p>
          <a:p>
            <a:pPr marL="228600" indent="-228600">
              <a:buAutoNum type="arabicPeriod"/>
            </a:pPr>
            <a:r>
              <a:rPr lang="en-US" baseline="0" dirty="0"/>
              <a:t>What impact did Fran’s empathy have on Tiffany?</a:t>
            </a:r>
            <a:br>
              <a:rPr lang="en-US" baseline="0" dirty="0"/>
            </a:br>
            <a:r>
              <a:rPr lang="en-US" baseline="0" dirty="0"/>
              <a:t>(Appreciation for being listened to, increased trust in herself and Fran, feels hears, reduces distress, help understand her own feelings better, strengthened friendship.)</a:t>
            </a:r>
          </a:p>
          <a:p>
            <a:pPr marL="228600" indent="-228600">
              <a:buAutoNum type="arabicPeriod"/>
            </a:pPr>
            <a:r>
              <a:rPr lang="en-US" baseline="0" dirty="0"/>
              <a:t>How would you have reacted? (Allow participants to express their reactions and do some self-evaluation and identify whys they could improve.)</a:t>
            </a:r>
          </a:p>
        </p:txBody>
      </p:sp>
      <p:sp>
        <p:nvSpPr>
          <p:cNvPr id="4" name="Slide Number Placeholder 3"/>
          <p:cNvSpPr>
            <a:spLocks noGrp="1"/>
          </p:cNvSpPr>
          <p:nvPr>
            <p:ph type="sldNum" sz="quarter" idx="10"/>
          </p:nvPr>
        </p:nvSpPr>
        <p:spPr/>
        <p:txBody>
          <a:bodyPr/>
          <a:lstStyle/>
          <a:p>
            <a:fld id="{5050265C-EA89-49EE-B665-36001A0176DF}" type="slidenum">
              <a:rPr lang="en-US" smtClean="0"/>
              <a:t>15</a:t>
            </a:fld>
            <a:endParaRPr lang="en-US"/>
          </a:p>
        </p:txBody>
      </p:sp>
    </p:spTree>
    <p:extLst>
      <p:ext uri="{BB962C8B-B14F-4D97-AF65-F5344CB8AC3E}">
        <p14:creationId xmlns:p14="http://schemas.microsoft.com/office/powerpoint/2010/main" val="85653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the common </a:t>
            </a:r>
            <a:r>
              <a:rPr lang="en-US" baseline="0" dirty="0" smtClean="0"/>
              <a:t>mistakes: </a:t>
            </a:r>
            <a:endParaRPr lang="en-US" baseline="0" dirty="0"/>
          </a:p>
          <a:p>
            <a:pPr marL="171450" indent="-171450">
              <a:buFont typeface="Arial" panose="020B0604020202020204" pitchFamily="34" charset="0"/>
              <a:buChar char="•"/>
            </a:pPr>
            <a:r>
              <a:rPr lang="en-US" dirty="0"/>
              <a:t>No time for empathy – how long does it really take to say</a:t>
            </a:r>
            <a:r>
              <a:rPr lang="en-US" baseline="0" dirty="0"/>
              <a:t> one sentence – 30 seconds!  We should have 30 seconds.</a:t>
            </a:r>
          </a:p>
          <a:p>
            <a:pPr marL="171450" indent="-171450">
              <a:buFont typeface="Arial" panose="020B0604020202020204" pitchFamily="34" charset="0"/>
              <a:buChar char="•"/>
            </a:pPr>
            <a:r>
              <a:rPr lang="en-US" baseline="0" dirty="0"/>
              <a:t>Many healthcare professionals think that empathy is just a touchy feely subject without benefits.  That is a mistake!  </a:t>
            </a:r>
          </a:p>
          <a:p>
            <a:pPr marL="171450" indent="-171450">
              <a:buFont typeface="Arial" panose="020B0604020202020204" pitchFamily="34" charset="0"/>
              <a:buChar char="•"/>
            </a:pPr>
            <a:r>
              <a:rPr lang="en-US" baseline="0" dirty="0"/>
              <a:t>Why do they have that belief?  Why is it a mistake?</a:t>
            </a:r>
          </a:p>
        </p:txBody>
      </p:sp>
      <p:sp>
        <p:nvSpPr>
          <p:cNvPr id="4" name="Slide Number Placeholder 3"/>
          <p:cNvSpPr>
            <a:spLocks noGrp="1"/>
          </p:cNvSpPr>
          <p:nvPr>
            <p:ph type="sldNum" sz="quarter" idx="10"/>
          </p:nvPr>
        </p:nvSpPr>
        <p:spPr/>
        <p:txBody>
          <a:bodyPr/>
          <a:lstStyle/>
          <a:p>
            <a:fld id="{5050265C-EA89-49EE-B665-36001A0176DF}" type="slidenum">
              <a:rPr lang="en-US" smtClean="0"/>
              <a:t>16</a:t>
            </a:fld>
            <a:endParaRPr lang="en-US"/>
          </a:p>
        </p:txBody>
      </p:sp>
    </p:spTree>
    <p:extLst>
      <p:ext uri="{BB962C8B-B14F-4D97-AF65-F5344CB8AC3E}">
        <p14:creationId xmlns:p14="http://schemas.microsoft.com/office/powerpoint/2010/main" val="1312397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empathy enhances trust;</a:t>
            </a:r>
            <a:r>
              <a:rPr lang="en-US" baseline="0" dirty="0"/>
              <a:t> </a:t>
            </a:r>
            <a:r>
              <a:rPr lang="en-US" dirty="0"/>
              <a:t>trust enhances compliance.  Compliance means that the patient follows the recommendations of the healthcare provider which means better</a:t>
            </a:r>
            <a:r>
              <a:rPr lang="en-US" baseline="0" dirty="0"/>
              <a:t> clinical outcomes.</a:t>
            </a:r>
          </a:p>
          <a:p>
            <a:endParaRPr lang="en-US" baseline="0" dirty="0"/>
          </a:p>
          <a:p>
            <a:r>
              <a:rPr lang="en-US" baseline="0" dirty="0"/>
              <a:t>People follow the advice of those that they trust!</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17</a:t>
            </a:fld>
            <a:endParaRPr lang="en-US"/>
          </a:p>
        </p:txBody>
      </p:sp>
    </p:spTree>
    <p:extLst>
      <p:ext uri="{BB962C8B-B14F-4D97-AF65-F5344CB8AC3E}">
        <p14:creationId xmlns:p14="http://schemas.microsoft.com/office/powerpoint/2010/main" val="344793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5" y="4518204"/>
            <a:ext cx="4261485" cy="3696712"/>
          </a:xfrm>
        </p:spPr>
        <p:txBody>
          <a:bodyPr/>
          <a:lstStyle/>
          <a:p>
            <a:r>
              <a:rPr lang="en-US" sz="1200" b="0" kern="1200" dirty="0">
                <a:solidFill>
                  <a:schemeClr val="tx1"/>
                </a:solidFill>
                <a:effectLst/>
                <a:latin typeface="+mn-lt"/>
                <a:ea typeface="+mn-ea"/>
                <a:cs typeface="+mn-cs"/>
              </a:rPr>
              <a:t>(See detailed procedures on page 10 of the Trainer Manual.)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observe an interaction between a nurse and a patient and identify changes that can be made to increase empathy.</a:t>
            </a:r>
          </a:p>
          <a:p>
            <a:r>
              <a:rPr lang="en-US" sz="1200" b="1" kern="1200" dirty="0" smtClean="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As</a:t>
            </a:r>
            <a:r>
              <a:rPr lang="en-US" sz="1200" kern="1200" baseline="0" dirty="0">
                <a:solidFill>
                  <a:schemeClr val="tx1"/>
                </a:solidFill>
                <a:effectLst/>
                <a:latin typeface="+mn-lt"/>
                <a:ea typeface="+mn-ea"/>
                <a:cs typeface="+mn-cs"/>
              </a:rPr>
              <a:t> a group, read the case study.</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Ask the participants the following questions: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Was empathy used?</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  How could it have been handled differently?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  What was the outcome for the patient?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18</a:t>
            </a:fld>
            <a:endParaRPr lang="en-US"/>
          </a:p>
        </p:txBody>
      </p:sp>
    </p:spTree>
    <p:extLst>
      <p:ext uri="{BB962C8B-B14F-4D97-AF65-F5344CB8AC3E}">
        <p14:creationId xmlns:p14="http://schemas.microsoft.com/office/powerpoint/2010/main" val="2860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52365" y="4389437"/>
            <a:ext cx="4797743" cy="3696712"/>
          </a:xfrm>
        </p:spPr>
        <p:txBody>
          <a:bodyPr/>
          <a:lstStyle/>
          <a:p>
            <a:r>
              <a:rPr lang="en-US" sz="1200" b="0" kern="1200" dirty="0">
                <a:solidFill>
                  <a:schemeClr val="tx1"/>
                </a:solidFill>
                <a:effectLst/>
                <a:latin typeface="+mn-lt"/>
                <a:ea typeface="+mn-ea"/>
                <a:cs typeface="+mn-cs"/>
              </a:rPr>
              <a:t>(See</a:t>
            </a:r>
            <a:r>
              <a:rPr lang="en-US" sz="1200" b="0" kern="1200" baseline="0" dirty="0">
                <a:solidFill>
                  <a:schemeClr val="tx1"/>
                </a:solidFill>
                <a:effectLst/>
                <a:latin typeface="+mn-lt"/>
                <a:ea typeface="+mn-ea"/>
                <a:cs typeface="+mn-cs"/>
              </a:rPr>
              <a:t> detailed procedures on page 11 of the Trainer Manual.)</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draw what their new vision of empathy and to explain this vision to the group.</a:t>
            </a: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Piece of paper for each participant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Drawing utensils (color crayons or colored pencils to share)</a:t>
            </a: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Distribute a piece of paper to each participant.</a:t>
            </a:r>
          </a:p>
          <a:p>
            <a:pPr marL="228600" lvl="0" indent="-228600">
              <a:buFont typeface="+mj-lt"/>
              <a:buAutoNum type="arabicPeriod"/>
            </a:pPr>
            <a:r>
              <a:rPr lang="en-US" sz="1200" kern="1200" dirty="0">
                <a:solidFill>
                  <a:schemeClr val="tx1"/>
                </a:solidFill>
                <a:effectLst/>
                <a:latin typeface="+mn-lt"/>
                <a:ea typeface="+mn-ea"/>
                <a:cs typeface="+mn-cs"/>
              </a:rPr>
              <a:t>Allow a small group of participants to share a package of color crayons or colored pencils.</a:t>
            </a:r>
          </a:p>
          <a:p>
            <a:pPr marL="228600" lvl="0" indent="-228600">
              <a:buFont typeface="+mj-lt"/>
              <a:buAutoNum type="arabicPeriod"/>
            </a:pPr>
            <a:r>
              <a:rPr lang="en-US" sz="1200" kern="1200" dirty="0">
                <a:solidFill>
                  <a:schemeClr val="tx1"/>
                </a:solidFill>
                <a:effectLst/>
                <a:latin typeface="+mn-lt"/>
                <a:ea typeface="+mn-ea"/>
                <a:cs typeface="+mn-cs"/>
              </a:rPr>
              <a:t>Instruct participants to take into consideration everything they have learned about empathy.</a:t>
            </a:r>
          </a:p>
          <a:p>
            <a:pPr marL="228600" lvl="0" indent="-228600">
              <a:buFont typeface="+mj-lt"/>
              <a:buAutoNum type="arabicPeriod"/>
            </a:pPr>
            <a:r>
              <a:rPr lang="en-US" sz="1200" kern="1200" dirty="0">
                <a:solidFill>
                  <a:schemeClr val="tx1"/>
                </a:solidFill>
                <a:effectLst/>
                <a:latin typeface="+mn-lt"/>
                <a:ea typeface="+mn-ea"/>
                <a:cs typeface="+mn-cs"/>
              </a:rPr>
              <a:t>Draw a picture that represents empathy to them.  There are no limits or rules.  If some are hesitant – you may allow them to work in pairs.</a:t>
            </a:r>
          </a:p>
          <a:p>
            <a:pPr marL="228600" lvl="0" indent="-228600">
              <a:buFont typeface="+mj-lt"/>
              <a:buAutoNum type="arabicPeriod"/>
            </a:pPr>
            <a:r>
              <a:rPr lang="en-US" sz="1200" kern="1200" dirty="0">
                <a:solidFill>
                  <a:schemeClr val="tx1"/>
                </a:solidFill>
                <a:effectLst/>
                <a:latin typeface="+mn-lt"/>
                <a:ea typeface="+mn-ea"/>
                <a:cs typeface="+mn-cs"/>
              </a:rPr>
              <a:t>Allow 5-10 minutes for the pictures to be drawn.</a:t>
            </a:r>
          </a:p>
          <a:p>
            <a:pPr marL="228600" lvl="0" indent="-228600">
              <a:buFont typeface="+mj-lt"/>
              <a:buAutoNum type="arabicPeriod"/>
            </a:pPr>
            <a:r>
              <a:rPr lang="en-US" sz="1200" kern="1200" dirty="0">
                <a:solidFill>
                  <a:schemeClr val="tx1"/>
                </a:solidFill>
                <a:effectLst/>
                <a:latin typeface="+mn-lt"/>
                <a:ea typeface="+mn-ea"/>
                <a:cs typeface="+mn-cs"/>
              </a:rPr>
              <a:t>Ask for volunteers to show and explain their pictures.</a:t>
            </a:r>
          </a:p>
          <a:p>
            <a:pPr marL="228600" lvl="0" indent="-228600">
              <a:buFont typeface="+mj-lt"/>
              <a:buAutoNum type="arabicPeriod"/>
            </a:pPr>
            <a:r>
              <a:rPr lang="en-US" sz="1200" kern="1200" dirty="0">
                <a:solidFill>
                  <a:schemeClr val="tx1"/>
                </a:solidFill>
                <a:effectLst/>
                <a:latin typeface="+mn-lt"/>
                <a:ea typeface="+mn-ea"/>
                <a:cs typeface="+mn-cs"/>
              </a:rPr>
              <a:t>Point out any aspects that participants included from today’s module.</a:t>
            </a:r>
          </a:p>
        </p:txBody>
      </p:sp>
      <p:sp>
        <p:nvSpPr>
          <p:cNvPr id="4" name="Slide Number Placeholder 3"/>
          <p:cNvSpPr>
            <a:spLocks noGrp="1"/>
          </p:cNvSpPr>
          <p:nvPr>
            <p:ph type="sldNum" sz="quarter" idx="10"/>
          </p:nvPr>
        </p:nvSpPr>
        <p:spPr/>
        <p:txBody>
          <a:bodyPr/>
          <a:lstStyle/>
          <a:p>
            <a:fld id="{5050265C-EA89-49EE-B665-36001A0176DF}" type="slidenum">
              <a:rPr lang="en-US" smtClean="0"/>
              <a:t>19</a:t>
            </a:fld>
            <a:endParaRPr lang="en-US"/>
          </a:p>
        </p:txBody>
      </p:sp>
    </p:spTree>
    <p:extLst>
      <p:ext uri="{BB962C8B-B14F-4D97-AF65-F5344CB8AC3E}">
        <p14:creationId xmlns:p14="http://schemas.microsoft.com/office/powerpoint/2010/main" val="18947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20</a:t>
            </a:fld>
            <a:endParaRPr lang="en-US"/>
          </a:p>
        </p:txBody>
      </p:sp>
    </p:spTree>
    <p:extLst>
      <p:ext uri="{BB962C8B-B14F-4D97-AF65-F5344CB8AC3E}">
        <p14:creationId xmlns:p14="http://schemas.microsoft.com/office/powerpoint/2010/main" val="867937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(See detailed procedures on</a:t>
            </a:r>
            <a:r>
              <a:rPr lang="en-US" sz="1200" b="0" kern="1200" baseline="0" dirty="0">
                <a:solidFill>
                  <a:schemeClr val="tx1"/>
                </a:solidFill>
                <a:effectLst/>
                <a:latin typeface="+mn-lt"/>
                <a:ea typeface="+mn-ea"/>
                <a:cs typeface="+mn-cs"/>
              </a:rPr>
              <a:t> page 12 of the Trainer Manual.)</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watch empathy in action in a healthcare setting.</a:t>
            </a: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Equipment, including audio and video so that participants can see the </a:t>
            </a:r>
            <a:r>
              <a:rPr lang="en-US" sz="1200" kern="1200" dirty="0" smtClean="0">
                <a:solidFill>
                  <a:schemeClr val="tx1"/>
                </a:solidFill>
                <a:effectLst/>
                <a:latin typeface="+mn-lt"/>
                <a:ea typeface="+mn-ea"/>
                <a:cs typeface="+mn-cs"/>
              </a:rPr>
              <a:t>video</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a:t>
            </a:r>
            <a:endParaRPr lang="en-US" dirty="0"/>
          </a:p>
          <a:p>
            <a:pPr marL="228600" lvl="0" indent="-228600">
              <a:buFont typeface="+mj-lt"/>
              <a:buAutoNum type="arabicPeriod"/>
            </a:pPr>
            <a:r>
              <a:rPr lang="en-US" sz="1200" kern="1200" dirty="0">
                <a:solidFill>
                  <a:schemeClr val="tx1"/>
                </a:solidFill>
                <a:effectLst/>
                <a:latin typeface="+mn-lt"/>
                <a:ea typeface="+mn-ea"/>
                <a:cs typeface="+mn-cs"/>
              </a:rPr>
              <a:t>Show the video</a:t>
            </a:r>
          </a:p>
          <a:p>
            <a:pPr marL="228600" lvl="0" indent="-228600">
              <a:buFont typeface="+mj-lt"/>
              <a:buAutoNum type="arabicPeriod"/>
            </a:pPr>
            <a:r>
              <a:rPr lang="en-US" sz="1200" kern="1200" dirty="0">
                <a:solidFill>
                  <a:schemeClr val="tx1"/>
                </a:solidFill>
                <a:effectLst/>
                <a:latin typeface="+mn-lt"/>
                <a:ea typeface="+mn-ea"/>
                <a:cs typeface="+mn-cs"/>
              </a:rPr>
              <a:t>Allow for any comments </a:t>
            </a:r>
            <a:r>
              <a:rPr lang="en-US" sz="1200" kern="1200">
                <a:solidFill>
                  <a:schemeClr val="tx1"/>
                </a:solidFill>
                <a:effectLst/>
                <a:latin typeface="+mn-lt"/>
                <a:ea typeface="+mn-ea"/>
                <a:cs typeface="+mn-cs"/>
              </a:rPr>
              <a:t>from </a:t>
            </a:r>
            <a:r>
              <a:rPr lang="en-US" sz="1200" kern="1200" smtClean="0">
                <a:solidFill>
                  <a:schemeClr val="tx1"/>
                </a:solidFill>
                <a:effectLst/>
                <a:latin typeface="+mn-lt"/>
                <a:ea typeface="+mn-ea"/>
                <a:cs typeface="+mn-cs"/>
              </a:rPr>
              <a:t>participants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Disclaimer – Some institutions have already used this video.  Each situation and group will vary and will be up to the facilitator if they chose to show it.</a:t>
            </a:r>
          </a:p>
        </p:txBody>
      </p:sp>
      <p:sp>
        <p:nvSpPr>
          <p:cNvPr id="4" name="Slide Number Placeholder 3"/>
          <p:cNvSpPr>
            <a:spLocks noGrp="1"/>
          </p:cNvSpPr>
          <p:nvPr>
            <p:ph type="sldNum" sz="quarter" idx="10"/>
          </p:nvPr>
        </p:nvSpPr>
        <p:spPr/>
        <p:txBody>
          <a:bodyPr/>
          <a:lstStyle/>
          <a:p>
            <a:fld id="{5050265C-EA89-49EE-B665-36001A0176DF}" type="slidenum">
              <a:rPr lang="en-US" smtClean="0"/>
              <a:t>21</a:t>
            </a:fld>
            <a:endParaRPr lang="en-US"/>
          </a:p>
        </p:txBody>
      </p:sp>
    </p:spTree>
    <p:extLst>
      <p:ext uri="{BB962C8B-B14F-4D97-AF65-F5344CB8AC3E}">
        <p14:creationId xmlns:p14="http://schemas.microsoft.com/office/powerpoint/2010/main" val="1046922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22</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a:t>
            </a:r>
            <a:r>
              <a:rPr lang="en-US" baseline="0" dirty="0"/>
              <a:t> preview the session.</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14737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04766" y="4341813"/>
            <a:ext cx="4492942"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that dismissing the value of learning about how to be a more competent communicator is not peculiar to the healthcare field, but a result of the </a:t>
            </a:r>
            <a:r>
              <a:rPr lang="en-US" sz="1200" b="1" kern="1200" dirty="0">
                <a:solidFill>
                  <a:schemeClr val="tx1"/>
                </a:solidFill>
                <a:effectLst/>
                <a:latin typeface="+mn-lt"/>
                <a:ea typeface="+mn-ea"/>
                <a:cs typeface="+mn-cs"/>
              </a:rPr>
              <a:t>“hindsight bias” </a:t>
            </a:r>
            <a:r>
              <a:rPr lang="en-US" sz="1200" kern="1200" dirty="0">
                <a:solidFill>
                  <a:schemeClr val="tx1"/>
                </a:solidFill>
                <a:effectLst/>
                <a:latin typeface="+mn-lt"/>
                <a:ea typeface="+mn-ea"/>
                <a:cs typeface="+mn-cs"/>
              </a:rPr>
              <a:t>or the “I already knew that” phenomenon.  The hindsight bias is a phenomenon in which people overestimate their prior knowledge. To demonstrate the concept ask the participants if they have watched TV shows such as </a:t>
            </a:r>
            <a:r>
              <a:rPr lang="en-US" sz="1200" i="1" kern="1200" dirty="0">
                <a:solidFill>
                  <a:schemeClr val="tx1"/>
                </a:solidFill>
                <a:effectLst/>
                <a:latin typeface="+mn-lt"/>
                <a:ea typeface="+mn-ea"/>
                <a:cs typeface="+mn-cs"/>
              </a:rPr>
              <a:t>Jeopardy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Are You Smarter Than a 5</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Grader and/</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Who Wants to Be a Millionaire. </a:t>
            </a:r>
            <a:r>
              <a:rPr lang="en-US" sz="1200" kern="1200" dirty="0">
                <a:solidFill>
                  <a:schemeClr val="tx1"/>
                </a:solidFill>
                <a:effectLst/>
                <a:latin typeface="+mn-lt"/>
                <a:ea typeface="+mn-ea"/>
                <a:cs typeface="+mn-cs"/>
              </a:rPr>
              <a:t>Remind them of the context in which music is playing while the question or answer is displayed WITHOUT the answer to the question, but when the answer is provided everyone comments, “I knew that.”  The reality is that they did not know the answer, but seeing the answer rang true to their personal experience which resulted in an overestimation of their prior knowledge.  Because we have been communicating our whole lives and we have communication competencies, it is easy for us to hear information about effective communication and think “I already know that,” but it is important not to fall prey to the hindsight bias or to discount the value of enhancing one’s communication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73495A6F-A7A9-405F-9581-F468F1CABC82}" type="slidenum">
              <a:rPr lang="en-US" smtClean="0"/>
              <a:t>4</a:t>
            </a:fld>
            <a:endParaRPr lang="en-US"/>
          </a:p>
        </p:txBody>
      </p:sp>
    </p:spTree>
    <p:extLst>
      <p:ext uri="{BB962C8B-B14F-4D97-AF65-F5344CB8AC3E}">
        <p14:creationId xmlns:p14="http://schemas.microsoft.com/office/powerpoint/2010/main" val="384665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57775" y="4389437"/>
            <a:ext cx="4586923" cy="3696712"/>
          </a:xfrm>
        </p:spPr>
        <p:txBody>
          <a:bodyPr/>
          <a:lstStyle/>
          <a:p>
            <a:r>
              <a:rPr lang="en-US" sz="1200" kern="1200" dirty="0">
                <a:solidFill>
                  <a:schemeClr val="tx1"/>
                </a:solidFill>
                <a:effectLst/>
                <a:latin typeface="+mn-lt"/>
                <a:ea typeface="+mn-ea"/>
                <a:cs typeface="+mn-cs"/>
              </a:rPr>
              <a:t>(Animated </a:t>
            </a:r>
            <a:r>
              <a:rPr lang="en-US" sz="1200" kern="1200" dirty="0" smtClean="0">
                <a:solidFill>
                  <a:schemeClr val="tx1"/>
                </a:solidFill>
                <a:effectLst/>
                <a:latin typeface="+mn-lt"/>
                <a:ea typeface="+mn-ea"/>
                <a:cs typeface="+mn-cs"/>
              </a:rPr>
              <a:t>Slide)</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(See detailed procedures on page 4 of the Trainer Manual.)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provides an opportunity for participants to examine themselves in regards to empathy.  Participants will hopefully recognize that they have areas in which empathy can improve.</a:t>
            </a:r>
          </a:p>
          <a:p>
            <a:r>
              <a:rPr lang="en-US" sz="1200" b="1" kern="1200" dirty="0" smtClean="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Have participants read the questions on the PowerPoint slide.  The questions are as follows – </a:t>
            </a:r>
            <a:endParaRPr lang="en-US" sz="11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I often think about other people’s feelings.</a:t>
            </a:r>
            <a:endParaRPr lang="en-US" sz="11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I don’t make fun of people because I can imagine what it feels like to be in their shoes.</a:t>
            </a:r>
            <a:endParaRPr lang="en-US" sz="11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I listen to others when they share what they’re going through.</a:t>
            </a:r>
            <a:endParaRPr lang="en-US" sz="11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I try to understand other people’s point of view.</a:t>
            </a:r>
            <a:endParaRPr lang="en-US" sz="11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I am aware that not everyone reacts to situations the same way I do.</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Have participants read each question and keep track of how many times they answer “yes” and how many times they answer “no.”</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Explain that if participants answer “yes” to most of the questions they are on a good road toward being empathetic.  If participants answer “no” to most of the questions, then they should pay particular attention to the module today.</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5</a:t>
            </a:fld>
            <a:endParaRPr lang="en-US"/>
          </a:p>
        </p:txBody>
      </p:sp>
    </p:spTree>
    <p:extLst>
      <p:ext uri="{BB962C8B-B14F-4D97-AF65-F5344CB8AC3E}">
        <p14:creationId xmlns:p14="http://schemas.microsoft.com/office/powerpoint/2010/main" val="93616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0265C-EA89-49EE-B665-36001A0176DF}" type="slidenum">
              <a:rPr lang="en-US" smtClean="0"/>
              <a:t>6</a:t>
            </a:fld>
            <a:endParaRPr lang="en-US"/>
          </a:p>
        </p:txBody>
      </p:sp>
    </p:spTree>
    <p:extLst>
      <p:ext uri="{BB962C8B-B14F-4D97-AF65-F5344CB8AC3E}">
        <p14:creationId xmlns:p14="http://schemas.microsoft.com/office/powerpoint/2010/main" val="248143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Explain that it is vital for healthcare professionals to empathize with their patients. Healthcare professionals have empathy in their hearts, but patients aren’t mind readers. Healthcare professionals must intentionally</a:t>
            </a:r>
            <a:r>
              <a:rPr lang="en-US" sz="1200" kern="1200" baseline="0" dirty="0">
                <a:solidFill>
                  <a:schemeClr val="tx1"/>
                </a:solidFill>
                <a:latin typeface="+mn-lt"/>
                <a:ea typeface="+mn-ea"/>
                <a:cs typeface="+mn-cs"/>
              </a:rPr>
              <a:t> use</a:t>
            </a:r>
            <a:r>
              <a:rPr lang="en-US" sz="1200" kern="1200" dirty="0">
                <a:solidFill>
                  <a:schemeClr val="tx1"/>
                </a:solidFill>
                <a:latin typeface="+mn-lt"/>
                <a:ea typeface="+mn-ea"/>
                <a:cs typeface="+mn-cs"/>
              </a:rPr>
              <a:t> empathic statements, such as, “I know this is very difficult for you.”  </a:t>
            </a:r>
          </a:p>
          <a:p>
            <a:endParaRPr lang="en-US" sz="1200" kern="1200" dirty="0">
              <a:solidFill>
                <a:schemeClr val="tx1"/>
              </a:solidFill>
              <a:latin typeface="+mn-lt"/>
              <a:ea typeface="+mn-ea"/>
              <a:cs typeface="+mn-cs"/>
            </a:endParaRPr>
          </a:p>
          <a:p>
            <a:r>
              <a:rPr lang="en-US" sz="1200" kern="1200" dirty="0">
                <a:latin typeface="+mn-lt"/>
                <a:ea typeface="+mn-ea"/>
                <a:cs typeface="+mn-cs"/>
              </a:rPr>
              <a:t>Might</a:t>
            </a:r>
            <a:r>
              <a:rPr lang="en-US" sz="1200" kern="1200" baseline="0" dirty="0"/>
              <a:t> be good to elaborate here – even though the need for empathy might seem obvious, consider using information from the introduction of the training document.  Help participants discuss WHY empathy is essential in healthcare situations.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7</a:t>
            </a:fld>
            <a:endParaRPr lang="en-US"/>
          </a:p>
        </p:txBody>
      </p:sp>
    </p:spTree>
    <p:extLst>
      <p:ext uri="{BB962C8B-B14F-4D97-AF65-F5344CB8AC3E}">
        <p14:creationId xmlns:p14="http://schemas.microsoft.com/office/powerpoint/2010/main" val="101355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some people think that empathy and sympathy are the same thing.  With empathy,</a:t>
            </a:r>
            <a:r>
              <a:rPr lang="en-US" baseline="0" dirty="0"/>
              <a:t> healthcare professionals temporarily step into the patient’s shoes and internalize the patient’s struggles; on the other hand, sympathy means providing comfort but not identifying with the person’s specific challenges.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8</a:t>
            </a:fld>
            <a:endParaRPr lang="en-US"/>
          </a:p>
        </p:txBody>
      </p:sp>
    </p:spTree>
    <p:extLst>
      <p:ext uri="{BB962C8B-B14F-4D97-AF65-F5344CB8AC3E}">
        <p14:creationId xmlns:p14="http://schemas.microsoft.com/office/powerpoint/2010/main" val="207542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there are several things</a:t>
            </a:r>
            <a:r>
              <a:rPr lang="en-US" baseline="0" dirty="0"/>
              <a:t> that help build empathy.  </a:t>
            </a:r>
          </a:p>
          <a:p>
            <a:pPr marL="171450" indent="-171450">
              <a:buFont typeface="Arial" panose="020B0604020202020204" pitchFamily="34" charset="0"/>
              <a:buChar char="•"/>
            </a:pPr>
            <a:r>
              <a:rPr lang="en-US" baseline="0" dirty="0"/>
              <a:t>Trust is crucial for building empathy.</a:t>
            </a:r>
          </a:p>
          <a:p>
            <a:pPr marL="171450" indent="-171450">
              <a:buFont typeface="Arial" panose="020B0604020202020204" pitchFamily="34" charset="0"/>
              <a:buChar char="•"/>
            </a:pPr>
            <a:r>
              <a:rPr lang="en-US" baseline="0" dirty="0"/>
              <a:t>Paying attention to the other person is important and so is responding appropriately.</a:t>
            </a:r>
          </a:p>
          <a:p>
            <a:pPr marL="171450" indent="-171450">
              <a:buFont typeface="Arial" panose="020B0604020202020204" pitchFamily="34" charset="0"/>
              <a:buChar char="•"/>
            </a:pPr>
            <a:r>
              <a:rPr lang="en-US" baseline="0" dirty="0"/>
              <a:t>Sharing challenging and positive experiences establishes a connection which builds empathy.  Feeling supported goes along with this.</a:t>
            </a:r>
          </a:p>
          <a:p>
            <a:endParaRPr lang="en-US" baseline="0" dirty="0"/>
          </a:p>
          <a:p>
            <a:r>
              <a:rPr lang="en-US" baseline="0" dirty="0"/>
              <a:t>If possible, use references to the expanding body of research that investigates and supports the intentional cultivation of empathy.</a:t>
            </a:r>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9</a:t>
            </a:fld>
            <a:endParaRPr lang="en-US"/>
          </a:p>
        </p:txBody>
      </p:sp>
    </p:spTree>
    <p:extLst>
      <p:ext uri="{BB962C8B-B14F-4D97-AF65-F5344CB8AC3E}">
        <p14:creationId xmlns:p14="http://schemas.microsoft.com/office/powerpoint/2010/main" val="44838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 typeface="Arial" panose="020B0604020202020204" pitchFamily="34" charset="0"/>
              <a:buChar char="•"/>
              <a:defRPr/>
            </a:lvl2pPr>
            <a:lvl3pPr marL="1143000" indent="-228600">
              <a:buFont typeface="Century Schoolbook" panose="02040604050505020304" pitchFamily="18" charset="0"/>
              <a:buChar char="―"/>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DDWvj_q-o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5105400"/>
            <a:ext cx="6096000" cy="707886"/>
          </a:xfrm>
          <a:prstGeom prst="rect">
            <a:avLst/>
          </a:prstGeom>
          <a:noFill/>
        </p:spPr>
        <p:txBody>
          <a:bodyPr wrap="square" rtlCol="0">
            <a:spAutoFit/>
          </a:bodyPr>
          <a:lstStyle/>
          <a:p>
            <a:pPr algn="ctr"/>
            <a:r>
              <a:rPr lang="en-US" sz="4000" b="1" dirty="0">
                <a:solidFill>
                  <a:schemeClr val="accent1">
                    <a:lumMod val="75000"/>
                  </a:schemeClr>
                </a:solidFill>
              </a:rPr>
              <a:t>Hi-Touch Healthcare</a:t>
            </a:r>
            <a:endParaRPr lang="en-US" sz="4000" b="1" dirty="0"/>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Destroying empathy</a:t>
            </a:r>
          </a:p>
        </p:txBody>
      </p:sp>
      <p:sp>
        <p:nvSpPr>
          <p:cNvPr id="3" name="Content Placeholder 2"/>
          <p:cNvSpPr>
            <a:spLocks noGrp="1"/>
          </p:cNvSpPr>
          <p:nvPr>
            <p:ph idx="1"/>
          </p:nvPr>
        </p:nvSpPr>
        <p:spPr/>
        <p:txBody>
          <a:bodyPr>
            <a:normAutofit/>
          </a:bodyPr>
          <a:lstStyle/>
          <a:p>
            <a:r>
              <a:rPr lang="en-US" sz="2800" dirty="0"/>
              <a:t>Things that make it difficult to feel empathy towards another person</a:t>
            </a:r>
          </a:p>
          <a:p>
            <a:pPr lvl="1"/>
            <a:r>
              <a:rPr lang="en-US" sz="2400" dirty="0"/>
              <a:t>Inattentiveness</a:t>
            </a:r>
          </a:p>
          <a:p>
            <a:pPr lvl="1"/>
            <a:r>
              <a:rPr lang="en-US" sz="2400" dirty="0"/>
              <a:t>Lack of interest</a:t>
            </a:r>
          </a:p>
          <a:p>
            <a:pPr lvl="1"/>
            <a:r>
              <a:rPr lang="en-US" sz="2400" dirty="0"/>
              <a:t>Lack of respect</a:t>
            </a:r>
          </a:p>
        </p:txBody>
      </p:sp>
      <p:pic>
        <p:nvPicPr>
          <p:cNvPr id="4" name="Picture 3"/>
          <p:cNvPicPr>
            <a:picLocks noChangeAspect="1"/>
          </p:cNvPicPr>
          <p:nvPr/>
        </p:nvPicPr>
        <p:blipFill>
          <a:blip r:embed="rId3"/>
          <a:stretch>
            <a:fillRect/>
          </a:stretch>
        </p:blipFill>
        <p:spPr>
          <a:xfrm>
            <a:off x="4419600" y="2895600"/>
            <a:ext cx="3543300" cy="2689009"/>
          </a:xfrm>
          <a:prstGeom prst="rect">
            <a:avLst/>
          </a:prstGeom>
        </p:spPr>
      </p:pic>
    </p:spTree>
    <p:extLst>
      <p:ext uri="{BB962C8B-B14F-4D97-AF65-F5344CB8AC3E}">
        <p14:creationId xmlns:p14="http://schemas.microsoft.com/office/powerpoint/2010/main" val="52764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Triad Activity</a:t>
            </a:r>
          </a:p>
        </p:txBody>
      </p:sp>
      <p:sp>
        <p:nvSpPr>
          <p:cNvPr id="3" name="Content Placeholder 2"/>
          <p:cNvSpPr>
            <a:spLocks noGrp="1"/>
          </p:cNvSpPr>
          <p:nvPr>
            <p:ph idx="1"/>
          </p:nvPr>
        </p:nvSpPr>
        <p:spPr/>
        <p:txBody>
          <a:bodyPr/>
          <a:lstStyle/>
          <a:p>
            <a:r>
              <a:rPr lang="en-US" dirty="0"/>
              <a:t>3 roles</a:t>
            </a:r>
          </a:p>
          <a:p>
            <a:pPr lvl="1"/>
            <a:r>
              <a:rPr lang="en-US" dirty="0"/>
              <a:t>Patient</a:t>
            </a:r>
          </a:p>
          <a:p>
            <a:pPr lvl="1"/>
            <a:r>
              <a:rPr lang="en-US" dirty="0"/>
              <a:t>Healthcare worker</a:t>
            </a:r>
          </a:p>
          <a:p>
            <a:pPr lvl="1"/>
            <a:r>
              <a:rPr lang="en-US" dirty="0"/>
              <a:t>Observer</a:t>
            </a:r>
          </a:p>
          <a:p>
            <a:r>
              <a:rPr lang="en-US" dirty="0"/>
              <a:t>Act out the situation</a:t>
            </a:r>
          </a:p>
          <a:p>
            <a:r>
              <a:rPr lang="en-US" dirty="0"/>
              <a:t>Debrief</a:t>
            </a:r>
          </a:p>
          <a:p>
            <a:endParaRPr lang="en-US" dirty="0"/>
          </a:p>
        </p:txBody>
      </p:sp>
    </p:spTree>
    <p:extLst>
      <p:ext uri="{BB962C8B-B14F-4D97-AF65-F5344CB8AC3E}">
        <p14:creationId xmlns:p14="http://schemas.microsoft.com/office/powerpoint/2010/main" val="19482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EMPATHIZING WITH PATIENTS</a:t>
            </a:r>
          </a:p>
        </p:txBody>
      </p:sp>
      <p:sp>
        <p:nvSpPr>
          <p:cNvPr id="3" name="Content Placeholder 2"/>
          <p:cNvSpPr>
            <a:spLocks noGrp="1"/>
          </p:cNvSpPr>
          <p:nvPr>
            <p:ph idx="1"/>
          </p:nvPr>
        </p:nvSpPr>
        <p:spPr>
          <a:xfrm>
            <a:off x="424665" y="1828800"/>
            <a:ext cx="8229600" cy="4525963"/>
          </a:xfrm>
        </p:spPr>
        <p:txBody>
          <a:bodyPr>
            <a:normAutofit/>
          </a:bodyPr>
          <a:lstStyle/>
          <a:p>
            <a:r>
              <a:rPr lang="en-US" sz="2800" dirty="0"/>
              <a:t>What are they experiencing?</a:t>
            </a:r>
          </a:p>
          <a:p>
            <a:r>
              <a:rPr lang="en-US" sz="2800" dirty="0"/>
              <a:t>Connect</a:t>
            </a:r>
          </a:p>
          <a:p>
            <a:endParaRPr lang="en-US" sz="2800" dirty="0"/>
          </a:p>
          <a:p>
            <a:endParaRPr lang="en-US" sz="2800" dirty="0"/>
          </a:p>
          <a:p>
            <a:endParaRPr lang="en-US" sz="2800" dirty="0"/>
          </a:p>
        </p:txBody>
      </p:sp>
      <p:pic>
        <p:nvPicPr>
          <p:cNvPr id="4" name="Picture 3"/>
          <p:cNvPicPr>
            <a:picLocks noChangeAspect="1"/>
          </p:cNvPicPr>
          <p:nvPr/>
        </p:nvPicPr>
        <p:blipFill>
          <a:blip r:embed="rId3"/>
          <a:stretch>
            <a:fillRect/>
          </a:stretch>
        </p:blipFill>
        <p:spPr>
          <a:xfrm>
            <a:off x="2358148" y="2971800"/>
            <a:ext cx="4427703" cy="3213100"/>
          </a:xfrm>
          <a:prstGeom prst="rect">
            <a:avLst/>
          </a:prstGeom>
        </p:spPr>
      </p:pic>
    </p:spTree>
    <p:extLst>
      <p:ext uri="{BB962C8B-B14F-4D97-AF65-F5344CB8AC3E}">
        <p14:creationId xmlns:p14="http://schemas.microsoft.com/office/powerpoint/2010/main" val="192237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Empathetic communication</a:t>
            </a:r>
          </a:p>
        </p:txBody>
      </p:sp>
      <p:sp>
        <p:nvSpPr>
          <p:cNvPr id="3" name="Content Placeholder 2"/>
          <p:cNvSpPr>
            <a:spLocks noGrp="1"/>
          </p:cNvSpPr>
          <p:nvPr>
            <p:ph idx="1"/>
          </p:nvPr>
        </p:nvSpPr>
        <p:spPr>
          <a:xfrm>
            <a:off x="381000" y="1417638"/>
            <a:ext cx="8229600" cy="4525963"/>
          </a:xfrm>
        </p:spPr>
        <p:txBody>
          <a:bodyPr>
            <a:normAutofit/>
          </a:bodyPr>
          <a:lstStyle/>
          <a:p>
            <a:r>
              <a:rPr lang="en-US" sz="2800" dirty="0"/>
              <a:t>Things we can do to build empathy in our communication</a:t>
            </a:r>
          </a:p>
          <a:p>
            <a:pPr lvl="1"/>
            <a:r>
              <a:rPr lang="en-US" sz="2400" dirty="0"/>
              <a:t>Stop talking</a:t>
            </a:r>
          </a:p>
          <a:p>
            <a:pPr lvl="1"/>
            <a:r>
              <a:rPr lang="en-US" sz="2400" dirty="0"/>
              <a:t>Ask questions</a:t>
            </a:r>
          </a:p>
          <a:p>
            <a:pPr lvl="1"/>
            <a:r>
              <a:rPr lang="en-US" sz="2400" dirty="0"/>
              <a:t>Using ”ah ha” and “umm hmm”</a:t>
            </a:r>
          </a:p>
          <a:p>
            <a:pPr lvl="1"/>
            <a:r>
              <a:rPr lang="en-US" sz="2400" dirty="0"/>
              <a:t>Eye contact</a:t>
            </a:r>
          </a:p>
          <a:p>
            <a:pPr lvl="1"/>
            <a:r>
              <a:rPr lang="en-US" sz="2400" dirty="0"/>
              <a:t>Welcoming body language</a:t>
            </a:r>
          </a:p>
          <a:p>
            <a:pPr lvl="1"/>
            <a:r>
              <a:rPr lang="en-US" sz="2400" dirty="0"/>
              <a:t>Hand on shoulder or hand</a:t>
            </a:r>
          </a:p>
        </p:txBody>
      </p:sp>
      <p:pic>
        <p:nvPicPr>
          <p:cNvPr id="4" name="Picture 3"/>
          <p:cNvPicPr>
            <a:picLocks noChangeAspect="1"/>
          </p:cNvPicPr>
          <p:nvPr/>
        </p:nvPicPr>
        <p:blipFill>
          <a:blip r:embed="rId3"/>
          <a:stretch>
            <a:fillRect/>
          </a:stretch>
        </p:blipFill>
        <p:spPr>
          <a:xfrm>
            <a:off x="3048000" y="5334000"/>
            <a:ext cx="3048000" cy="1382889"/>
          </a:xfrm>
          <a:prstGeom prst="rect">
            <a:avLst/>
          </a:prstGeom>
        </p:spPr>
      </p:pic>
    </p:spTree>
    <p:extLst>
      <p:ext uri="{BB962C8B-B14F-4D97-AF65-F5344CB8AC3E}">
        <p14:creationId xmlns:p14="http://schemas.microsoft.com/office/powerpoint/2010/main" val="121496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Tiffany and Fran Activity</a:t>
            </a:r>
          </a:p>
        </p:txBody>
      </p:sp>
      <p:sp>
        <p:nvSpPr>
          <p:cNvPr id="3" name="Content Placeholder 2"/>
          <p:cNvSpPr>
            <a:spLocks noGrp="1"/>
          </p:cNvSpPr>
          <p:nvPr>
            <p:ph idx="1"/>
          </p:nvPr>
        </p:nvSpPr>
        <p:spPr>
          <a:xfrm>
            <a:off x="457200" y="1676400"/>
            <a:ext cx="8229600" cy="4525963"/>
          </a:xfrm>
        </p:spPr>
        <p:txBody>
          <a:bodyPr>
            <a:normAutofit/>
          </a:bodyPr>
          <a:lstStyle/>
          <a:p>
            <a:r>
              <a:rPr lang="en-US" sz="2800" dirty="0"/>
              <a:t>Listen to the story, listening for empathy.</a:t>
            </a:r>
          </a:p>
          <a:p>
            <a:endParaRPr lang="en-US" sz="2800"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540000" y="2514600"/>
            <a:ext cx="4064000" cy="4064000"/>
          </a:xfrm>
          <a:prstGeom prst="rect">
            <a:avLst/>
          </a:prstGeom>
        </p:spPr>
      </p:pic>
    </p:spTree>
    <p:extLst>
      <p:ext uri="{BB962C8B-B14F-4D97-AF65-F5344CB8AC3E}">
        <p14:creationId xmlns:p14="http://schemas.microsoft.com/office/powerpoint/2010/main" val="159970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a:t>
            </a:r>
          </a:p>
        </p:txBody>
      </p:sp>
      <p:sp>
        <p:nvSpPr>
          <p:cNvPr id="3" name="Content Placeholder 2"/>
          <p:cNvSpPr>
            <a:spLocks noGrp="1"/>
          </p:cNvSpPr>
          <p:nvPr>
            <p:ph idx="1"/>
          </p:nvPr>
        </p:nvSpPr>
        <p:spPr>
          <a:xfrm>
            <a:off x="468330" y="1676400"/>
            <a:ext cx="8229600" cy="4525963"/>
          </a:xfrm>
        </p:spPr>
        <p:txBody>
          <a:bodyPr>
            <a:normAutofit/>
          </a:bodyPr>
          <a:lstStyle/>
          <a:p>
            <a:r>
              <a:rPr lang="en-US" sz="2800" dirty="0"/>
              <a:t>What elements of empathy did you notice?</a:t>
            </a:r>
          </a:p>
          <a:p>
            <a:pPr marL="0" indent="0">
              <a:buNone/>
            </a:pPr>
            <a:endParaRPr lang="en-US" sz="2800" dirty="0"/>
          </a:p>
          <a:p>
            <a:r>
              <a:rPr lang="en-US" sz="2800" dirty="0"/>
              <a:t>What impact did Fran’s empathy have on Tiffany?</a:t>
            </a:r>
          </a:p>
          <a:p>
            <a:pPr marL="0" indent="0">
              <a:buNone/>
            </a:pPr>
            <a:endParaRPr lang="en-US" sz="2800" dirty="0"/>
          </a:p>
          <a:p>
            <a:r>
              <a:rPr lang="en-US" sz="2800" dirty="0"/>
              <a:t>How would you have reacted? Why?</a:t>
            </a:r>
          </a:p>
        </p:txBody>
      </p:sp>
    </p:spTree>
    <p:extLst>
      <p:ext uri="{BB962C8B-B14F-4D97-AF65-F5344CB8AC3E}">
        <p14:creationId xmlns:p14="http://schemas.microsoft.com/office/powerpoint/2010/main" val="147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a:t>
            </a:r>
          </a:p>
        </p:txBody>
      </p:sp>
      <p:sp>
        <p:nvSpPr>
          <p:cNvPr id="3" name="Content Placeholder 2"/>
          <p:cNvSpPr>
            <a:spLocks noGrp="1"/>
          </p:cNvSpPr>
          <p:nvPr>
            <p:ph idx="1"/>
          </p:nvPr>
        </p:nvSpPr>
        <p:spPr>
          <a:xfrm>
            <a:off x="445213" y="1676400"/>
            <a:ext cx="8229600" cy="4525963"/>
          </a:xfrm>
        </p:spPr>
        <p:txBody>
          <a:bodyPr>
            <a:normAutofit/>
          </a:bodyPr>
          <a:lstStyle/>
          <a:p>
            <a:r>
              <a:rPr lang="en-US" sz="2800" dirty="0"/>
              <a:t>No time for empathy</a:t>
            </a:r>
          </a:p>
          <a:p>
            <a:pPr marL="0" indent="0">
              <a:buNone/>
            </a:pPr>
            <a:endParaRPr lang="en-US" sz="2800" dirty="0"/>
          </a:p>
          <a:p>
            <a:r>
              <a:rPr lang="en-US" sz="2800" dirty="0"/>
              <a:t>Too “touchy feely”</a:t>
            </a:r>
          </a:p>
        </p:txBody>
      </p:sp>
    </p:spTree>
    <p:extLst>
      <p:ext uri="{BB962C8B-B14F-4D97-AF65-F5344CB8AC3E}">
        <p14:creationId xmlns:p14="http://schemas.microsoft.com/office/powerpoint/2010/main" val="80297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67"/>
            <a:ext cx="8229600" cy="1143000"/>
          </a:xfrm>
        </p:spPr>
        <p:txBody>
          <a:bodyPr/>
          <a:lstStyle/>
          <a:p>
            <a:r>
              <a:rPr lang="en-US" dirty="0"/>
              <a:t>Empathy Outcomes</a:t>
            </a:r>
          </a:p>
        </p:txBody>
      </p:sp>
      <p:graphicFrame>
        <p:nvGraphicFramePr>
          <p:cNvPr id="4" name="Diagram 3"/>
          <p:cNvGraphicFramePr/>
          <p:nvPr>
            <p:extLst>
              <p:ext uri="{D42A27DB-BD31-4B8C-83A1-F6EECF244321}">
                <p14:modId xmlns:p14="http://schemas.microsoft.com/office/powerpoint/2010/main" val="710849273"/>
              </p:ext>
            </p:extLst>
          </p:nvPr>
        </p:nvGraphicFramePr>
        <p:xfrm>
          <a:off x="1524000" y="914400"/>
          <a:ext cx="6096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7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304800" y="1393665"/>
            <a:ext cx="8839200" cy="5310982"/>
          </a:xfrm>
        </p:spPr>
        <p:txBody>
          <a:bodyPr>
            <a:normAutofit/>
          </a:bodyPr>
          <a:lstStyle/>
          <a:p>
            <a:pPr marL="0" indent="0">
              <a:lnSpc>
                <a:spcPct val="150000"/>
              </a:lnSpc>
              <a:buNone/>
            </a:pPr>
            <a:r>
              <a:rPr lang="en-US" sz="2400" dirty="0"/>
              <a:t>A 70 year old man came to the ED with multiple health issues.  A very friendly nurse asked about his medications.  The patient became teary eyed and said, “My wife took care of my medications and she died two months ago.”  The nurse, who was very nice, made no sympathetic or empathetic statements; the nurse just pressed the patient about the medications.  The patient became agitated and said, “Don’t mess up my medications like the last time I was here!”  </a:t>
            </a:r>
          </a:p>
        </p:txBody>
      </p:sp>
    </p:spTree>
    <p:extLst>
      <p:ext uri="{BB962C8B-B14F-4D97-AF65-F5344CB8AC3E}">
        <p14:creationId xmlns:p14="http://schemas.microsoft.com/office/powerpoint/2010/main" val="18066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of Empathy Activity</a:t>
            </a:r>
          </a:p>
        </p:txBody>
      </p:sp>
      <p:sp>
        <p:nvSpPr>
          <p:cNvPr id="3" name="Content Placeholder 2"/>
          <p:cNvSpPr>
            <a:spLocks noGrp="1"/>
          </p:cNvSpPr>
          <p:nvPr>
            <p:ph idx="1"/>
          </p:nvPr>
        </p:nvSpPr>
        <p:spPr>
          <a:xfrm>
            <a:off x="533400" y="1295400"/>
            <a:ext cx="8229600" cy="4525963"/>
          </a:xfrm>
        </p:spPr>
        <p:txBody>
          <a:bodyPr>
            <a:normAutofit/>
          </a:bodyPr>
          <a:lstStyle/>
          <a:p>
            <a:endParaRPr lang="en-US" sz="2800" dirty="0"/>
          </a:p>
          <a:p>
            <a:r>
              <a:rPr lang="en-US" sz="2800" dirty="0"/>
              <a:t>Draw a picture of empathy</a:t>
            </a:r>
          </a:p>
          <a:p>
            <a:pPr lvl="1"/>
            <a:r>
              <a:rPr lang="en-US" sz="2400" dirty="0"/>
              <a:t>No limits</a:t>
            </a:r>
          </a:p>
          <a:p>
            <a:pPr lvl="1"/>
            <a:r>
              <a:rPr lang="en-US" sz="2400" dirty="0"/>
              <a:t>No rules</a:t>
            </a:r>
          </a:p>
          <a:p>
            <a:pPr marL="457200" lvl="1" indent="0">
              <a:buNone/>
            </a:pPr>
            <a:endParaRPr lang="en-US" sz="2400" dirty="0"/>
          </a:p>
          <a:p>
            <a:r>
              <a:rPr lang="en-US" sz="2800" dirty="0"/>
              <a:t>Share with the group </a:t>
            </a:r>
          </a:p>
          <a:p>
            <a:pPr lvl="1"/>
            <a:r>
              <a:rPr lang="en-US" sz="2400" dirty="0"/>
              <a:t>Explain picture</a:t>
            </a:r>
          </a:p>
        </p:txBody>
      </p:sp>
    </p:spTree>
    <p:extLst>
      <p:ext uri="{BB962C8B-B14F-4D97-AF65-F5344CB8AC3E}">
        <p14:creationId xmlns:p14="http://schemas.microsoft.com/office/powerpoint/2010/main" val="199735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
        <p:nvSpPr>
          <p:cNvPr id="4" name="Title 3"/>
          <p:cNvSpPr>
            <a:spLocks noGrp="1"/>
          </p:cNvSpPr>
          <p:nvPr>
            <p:ph type="title"/>
          </p:nvPr>
        </p:nvSpPr>
        <p:spPr>
          <a:xfrm>
            <a:off x="533400" y="225174"/>
            <a:ext cx="8229600" cy="1143000"/>
          </a:xfrm>
        </p:spPr>
        <p:txBody>
          <a:bodyPr/>
          <a:lstStyle/>
          <a:p>
            <a:r>
              <a:rPr lang="en-US" dirty="0"/>
              <a:t>EMPATHY/CARING BEHAVIORS</a:t>
            </a: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66018"/>
            <a:ext cx="8229600" cy="4525963"/>
          </a:xfrm>
        </p:spPr>
        <p:txBody>
          <a:bodyPr/>
          <a:lstStyle/>
          <a:p>
            <a:pPr marL="0" indent="0" algn="ctr">
              <a:buNone/>
            </a:pPr>
            <a:r>
              <a:rPr lang="en-US" dirty="0">
                <a:solidFill>
                  <a:schemeClr val="bg1"/>
                </a:solidFill>
              </a:rPr>
              <a:t>“You never really understand another person until you consider things from their point of view – until you climb inside of their skin and walk around in it.”</a:t>
            </a:r>
          </a:p>
          <a:p>
            <a:pPr marL="0" indent="0" algn="ctr">
              <a:buNone/>
            </a:pPr>
            <a:endParaRPr lang="en-US" i="1" dirty="0">
              <a:solidFill>
                <a:schemeClr val="bg1"/>
              </a:solidFill>
            </a:endParaRPr>
          </a:p>
          <a:p>
            <a:pPr marL="0" indent="0" algn="r">
              <a:buNone/>
            </a:pPr>
            <a:r>
              <a:rPr lang="en-US" sz="2400" i="1" dirty="0">
                <a:solidFill>
                  <a:schemeClr val="bg1"/>
                </a:solidFill>
              </a:rPr>
              <a:t>-Harper Lee “To Kill a Mockingbird”</a:t>
            </a:r>
          </a:p>
        </p:txBody>
      </p:sp>
    </p:spTree>
    <p:extLst>
      <p:ext uri="{BB962C8B-B14F-4D97-AF65-F5344CB8AC3E}">
        <p14:creationId xmlns:p14="http://schemas.microsoft.com/office/powerpoint/2010/main" val="51640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Empathy Video</a:t>
            </a:r>
          </a:p>
        </p:txBody>
      </p:sp>
      <p:sp>
        <p:nvSpPr>
          <p:cNvPr id="3" name="Content Placeholder 2"/>
          <p:cNvSpPr>
            <a:spLocks noGrp="1"/>
          </p:cNvSpPr>
          <p:nvPr>
            <p:ph idx="1"/>
          </p:nvPr>
        </p:nvSpPr>
        <p:spPr>
          <a:xfrm>
            <a:off x="1943100" y="1905000"/>
            <a:ext cx="5257800" cy="1676400"/>
          </a:xfrm>
        </p:spPr>
        <p:txBody>
          <a:bodyPr/>
          <a:lstStyle/>
          <a:p>
            <a:pPr marL="0" indent="0" algn="ctr">
              <a:buNone/>
            </a:pPr>
            <a:r>
              <a:rPr lang="en-US" dirty="0">
                <a:hlinkClick r:id="rId3"/>
              </a:rPr>
              <a:t>https://www.youtube.com/watch?v=cDDWvj_q-o8</a:t>
            </a:r>
            <a:endParaRPr lang="en-US" dirty="0"/>
          </a:p>
          <a:p>
            <a:pPr marL="0" indent="0" algn="ctr">
              <a:buNone/>
            </a:pPr>
            <a:endParaRPr lang="en-US" dirty="0"/>
          </a:p>
        </p:txBody>
      </p:sp>
    </p:spTree>
    <p:extLst>
      <p:ext uri="{BB962C8B-B14F-4D97-AF65-F5344CB8AC3E}">
        <p14:creationId xmlns:p14="http://schemas.microsoft.com/office/powerpoint/2010/main" val="6873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81000"/>
            <a:ext cx="6019800" cy="1143000"/>
          </a:xfrm>
        </p:spPr>
        <p:txBody>
          <a:bodyPr>
            <a:noAutofit/>
          </a:bodyPr>
          <a:lstStyle/>
          <a:p>
            <a:r>
              <a:rPr lang="en-US" dirty="0"/>
              <a:t>What to Expect in this Presentation</a:t>
            </a:r>
          </a:p>
        </p:txBody>
      </p:sp>
      <p:sp>
        <p:nvSpPr>
          <p:cNvPr id="3" name="Subtitle 2"/>
          <p:cNvSpPr>
            <a:spLocks noGrp="1"/>
          </p:cNvSpPr>
          <p:nvPr>
            <p:ph idx="1"/>
          </p:nvPr>
        </p:nvSpPr>
        <p:spPr>
          <a:xfrm>
            <a:off x="457200" y="1905000"/>
            <a:ext cx="8229600" cy="4525963"/>
          </a:xfrm>
        </p:spPr>
        <p:txBody>
          <a:bodyPr>
            <a:noAutofit/>
          </a:bodyPr>
          <a:lstStyle/>
          <a:p>
            <a:r>
              <a:rPr lang="en-US" sz="2400" dirty="0"/>
              <a:t>Empathy Quiz</a:t>
            </a:r>
          </a:p>
          <a:p>
            <a:r>
              <a:rPr lang="en-US" sz="2400" dirty="0"/>
              <a:t>Definition of Empathy</a:t>
            </a:r>
          </a:p>
          <a:p>
            <a:pPr lvl="1"/>
            <a:r>
              <a:rPr lang="en-US" sz="2000" dirty="0"/>
              <a:t>Importance of Empathy in Healthcare</a:t>
            </a:r>
          </a:p>
          <a:p>
            <a:pPr lvl="1"/>
            <a:r>
              <a:rPr lang="en-US" sz="2000" dirty="0"/>
              <a:t>Empathy vs Sympathy </a:t>
            </a:r>
          </a:p>
          <a:p>
            <a:pPr lvl="1"/>
            <a:r>
              <a:rPr lang="en-US" sz="2000" dirty="0"/>
              <a:t>Building and Destroying Empathy</a:t>
            </a:r>
          </a:p>
          <a:p>
            <a:r>
              <a:rPr lang="en-US" sz="2400" dirty="0"/>
              <a:t>Triad Role Play Activity</a:t>
            </a:r>
          </a:p>
          <a:p>
            <a:r>
              <a:rPr lang="en-US" sz="2400" dirty="0"/>
              <a:t>Empathetic Communication</a:t>
            </a:r>
          </a:p>
          <a:p>
            <a:r>
              <a:rPr lang="en-US" sz="2400" dirty="0"/>
              <a:t>Tiffany and Fran Activity</a:t>
            </a:r>
          </a:p>
          <a:p>
            <a:r>
              <a:rPr lang="en-US" sz="2400" dirty="0"/>
              <a:t>Empathy Outcomes</a:t>
            </a:r>
          </a:p>
          <a:p>
            <a:r>
              <a:rPr lang="en-US" sz="2400" dirty="0"/>
              <a:t>Case Study Activity</a:t>
            </a:r>
            <a:endParaRPr lang="en-US" sz="2000" dirty="0"/>
          </a:p>
          <a:p>
            <a:endParaRPr lang="en-US" sz="2400" dirty="0"/>
          </a:p>
          <a:p>
            <a:endParaRPr lang="en-US" sz="100" dirty="0"/>
          </a:p>
          <a:p>
            <a:pPr algn="l">
              <a:buBlip>
                <a:blip r:embed="rId3"/>
              </a:buBlip>
            </a:pPr>
            <a:endParaRPr lang="en-US" sz="2400" dirty="0"/>
          </a:p>
        </p:txBody>
      </p:sp>
    </p:spTree>
    <p:extLst>
      <p:ext uri="{BB962C8B-B14F-4D97-AF65-F5344CB8AC3E}">
        <p14:creationId xmlns:p14="http://schemas.microsoft.com/office/powerpoint/2010/main" val="19859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086601" cy="1447800"/>
          </a:xfrm>
        </p:spPr>
        <p:txBody>
          <a:bodyPr>
            <a:noAutofit/>
          </a:bodyPr>
          <a:lstStyle/>
          <a:p>
            <a:r>
              <a:rPr lang="en-US" dirty="0"/>
              <a:t>Importance of Communication and Soft Skills</a:t>
            </a:r>
            <a:r>
              <a:rPr lang="en-US" sz="4400" dirty="0"/>
              <a:t/>
            </a:r>
            <a:br>
              <a:rPr lang="en-US" sz="4400" dirty="0"/>
            </a:br>
            <a:endParaRPr lang="en-US" sz="4400" dirty="0"/>
          </a:p>
        </p:txBody>
      </p:sp>
      <p:sp>
        <p:nvSpPr>
          <p:cNvPr id="3" name="Content Placeholder 2"/>
          <p:cNvSpPr>
            <a:spLocks noGrp="1"/>
          </p:cNvSpPr>
          <p:nvPr>
            <p:ph idx="1"/>
          </p:nvPr>
        </p:nvSpPr>
        <p:spPr>
          <a:xfrm>
            <a:off x="457200" y="1981200"/>
            <a:ext cx="8305800" cy="4114800"/>
          </a:xfrm>
        </p:spPr>
        <p:txBody>
          <a:bodyPr>
            <a:normAutofit/>
          </a:bodyPr>
          <a:lstStyle/>
          <a:p>
            <a:pPr marL="0" indent="0">
              <a:spcBef>
                <a:spcPts val="0"/>
              </a:spcBef>
              <a:buNone/>
              <a:defRPr/>
            </a:pPr>
            <a:r>
              <a:rPr lang="en-US" sz="2400" dirty="0"/>
              <a:t>“Communication is “the skill that can possibly have the greatest impact on effective healthcare delivery.  It really is the key to clinical governance and demands as much attention, respect and sustaining as other seemingly ‘harder’ targets.  However, often the mere mention of the importance of communication causes less than positive reactions in healthcare professionals.”</a:t>
            </a:r>
          </a:p>
          <a:p>
            <a:pPr marL="457200" lvl="1" indent="0" algn="r">
              <a:buNone/>
            </a:pPr>
            <a:endParaRPr lang="en-US" sz="1100" dirty="0"/>
          </a:p>
          <a:p>
            <a:pPr marL="457200" lvl="1" indent="0" algn="r">
              <a:buNone/>
            </a:pPr>
            <a:endParaRPr lang="en-US" sz="1100" dirty="0"/>
          </a:p>
          <a:p>
            <a:pPr marL="457200" lvl="1" indent="0" algn="r">
              <a:buNone/>
            </a:pPr>
            <a:r>
              <a:rPr lang="en-US" sz="1100" dirty="0"/>
              <a:t>(</a:t>
            </a:r>
            <a:r>
              <a:rPr lang="en-US" sz="1100" dirty="0" err="1">
                <a:solidFill>
                  <a:schemeClr val="bg1"/>
                </a:solidFill>
              </a:rPr>
              <a:t>Jelphs</a:t>
            </a:r>
            <a:r>
              <a:rPr lang="en-US" sz="1100" dirty="0">
                <a:solidFill>
                  <a:schemeClr val="bg1"/>
                </a:solidFill>
              </a:rPr>
              <a:t>, 2006</a:t>
            </a:r>
            <a:r>
              <a:rPr lang="en-US" sz="1100" dirty="0"/>
              <a:t>, senior fellow at the</a:t>
            </a:r>
          </a:p>
          <a:p>
            <a:pPr marL="457200" lvl="1" indent="0" algn="r">
              <a:buNone/>
            </a:pPr>
            <a:r>
              <a:rPr lang="en-US" sz="1100" dirty="0"/>
              <a:t>Health Services Management </a:t>
            </a:r>
          </a:p>
          <a:p>
            <a:pPr marL="457200" lvl="1" indent="0" algn="r">
              <a:buNone/>
            </a:pPr>
            <a:r>
              <a:rPr lang="en-US" sz="1100" dirty="0"/>
              <a:t>Centre at the University of Birmingham)</a:t>
            </a:r>
          </a:p>
          <a:p>
            <a:pPr marL="457200" lvl="1" indent="0" algn="r">
              <a:buNone/>
            </a:pPr>
            <a:endParaRPr lang="en-US" sz="1000" dirty="0"/>
          </a:p>
          <a:p>
            <a:pPr lvl="1"/>
            <a:endParaRPr lang="en-US" sz="2400" dirty="0"/>
          </a:p>
        </p:txBody>
      </p:sp>
    </p:spTree>
    <p:extLst>
      <p:ext uri="{BB962C8B-B14F-4D97-AF65-F5344CB8AC3E}">
        <p14:creationId xmlns:p14="http://schemas.microsoft.com/office/powerpoint/2010/main" val="31969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 Quiz</a:t>
            </a:r>
          </a:p>
        </p:txBody>
      </p:sp>
      <p:sp>
        <p:nvSpPr>
          <p:cNvPr id="3" name="Content Placeholder 2"/>
          <p:cNvSpPr>
            <a:spLocks noGrp="1"/>
          </p:cNvSpPr>
          <p:nvPr>
            <p:ph idx="1"/>
          </p:nvPr>
        </p:nvSpPr>
        <p:spPr>
          <a:xfrm>
            <a:off x="304800" y="1422016"/>
            <a:ext cx="8229600" cy="5463382"/>
          </a:xfrm>
        </p:spPr>
        <p:txBody>
          <a:bodyPr>
            <a:normAutofit/>
          </a:bodyPr>
          <a:lstStyle/>
          <a:p>
            <a:pPr marL="514350" indent="-514350">
              <a:buFont typeface="+mj-lt"/>
              <a:buAutoNum type="arabicPeriod"/>
            </a:pPr>
            <a:r>
              <a:rPr lang="en-US" sz="2800" dirty="0"/>
              <a:t>I often think about other people’s feelings.</a:t>
            </a:r>
          </a:p>
          <a:p>
            <a:pPr marL="514350" indent="-514350">
              <a:buFont typeface="+mj-lt"/>
              <a:buAutoNum type="arabicPeriod"/>
            </a:pPr>
            <a:r>
              <a:rPr lang="en-US" sz="2800" dirty="0"/>
              <a:t>I don’t make fun of other people because I can imagine what it feels like to be in their shoes.</a:t>
            </a:r>
          </a:p>
          <a:p>
            <a:pPr marL="514350" indent="-514350">
              <a:buFont typeface="+mj-lt"/>
              <a:buAutoNum type="arabicPeriod"/>
            </a:pPr>
            <a:r>
              <a:rPr lang="en-US" sz="2800" dirty="0"/>
              <a:t>I listen to others when they share what they’re going through.</a:t>
            </a:r>
          </a:p>
          <a:p>
            <a:pPr marL="514350" indent="-514350">
              <a:buFont typeface="+mj-lt"/>
              <a:buAutoNum type="arabicPeriod"/>
            </a:pPr>
            <a:r>
              <a:rPr lang="en-US" sz="2800" dirty="0"/>
              <a:t>I try to understand other people’s point of view.</a:t>
            </a:r>
          </a:p>
          <a:p>
            <a:pPr marL="514350" indent="-514350">
              <a:buFont typeface="+mj-lt"/>
              <a:buAutoNum type="arabicPeriod"/>
            </a:pPr>
            <a:r>
              <a:rPr lang="en-US" sz="2800" dirty="0"/>
              <a:t>I am aware that not everyone reacts to situations the same way I do.</a:t>
            </a:r>
          </a:p>
        </p:txBody>
      </p:sp>
    </p:spTree>
    <p:extLst>
      <p:ext uri="{BB962C8B-B14F-4D97-AF65-F5344CB8AC3E}">
        <p14:creationId xmlns:p14="http://schemas.microsoft.com/office/powerpoint/2010/main" val="8335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 DEFINITION</a:t>
            </a:r>
          </a:p>
        </p:txBody>
      </p:sp>
      <p:sp>
        <p:nvSpPr>
          <p:cNvPr id="3" name="Content Placeholder 2"/>
          <p:cNvSpPr>
            <a:spLocks noGrp="1"/>
          </p:cNvSpPr>
          <p:nvPr>
            <p:ph idx="1"/>
          </p:nvPr>
        </p:nvSpPr>
        <p:spPr>
          <a:xfrm>
            <a:off x="466618" y="1981200"/>
            <a:ext cx="8229600" cy="4525963"/>
          </a:xfrm>
        </p:spPr>
        <p:txBody>
          <a:bodyPr>
            <a:normAutofit/>
          </a:bodyPr>
          <a:lstStyle/>
          <a:p>
            <a:pPr marL="0" indent="0" algn="ctr">
              <a:buNone/>
            </a:pPr>
            <a:r>
              <a:rPr lang="en-US" sz="2800" dirty="0"/>
              <a:t>“Empathy is defined as the ability to understand a patient’s feelings, understand the situation from the patient’s perspective, and communicate this understanding to the patient.”</a:t>
            </a:r>
          </a:p>
          <a:p>
            <a:pPr marL="0" indent="0" algn="ctr">
              <a:buNone/>
            </a:pPr>
            <a:endParaRPr lang="en-US" sz="2800" dirty="0"/>
          </a:p>
          <a:p>
            <a:pPr marL="0" indent="0" algn="r">
              <a:buNone/>
            </a:pPr>
            <a:r>
              <a:rPr lang="en-US" sz="2400" i="1" dirty="0"/>
              <a:t>-American Nurses Association</a:t>
            </a:r>
          </a:p>
        </p:txBody>
      </p:sp>
    </p:spTree>
    <p:extLst>
      <p:ext uri="{BB962C8B-B14F-4D97-AF65-F5344CB8AC3E}">
        <p14:creationId xmlns:p14="http://schemas.microsoft.com/office/powerpoint/2010/main" val="48580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a:t>WHY IS EMPATHY IMPORTANT IN HEALTHCARE</a:t>
            </a:r>
          </a:p>
        </p:txBody>
      </p:sp>
      <p:sp>
        <p:nvSpPr>
          <p:cNvPr id="3" name="Content Placeholder 2"/>
          <p:cNvSpPr>
            <a:spLocks noGrp="1"/>
          </p:cNvSpPr>
          <p:nvPr>
            <p:ph idx="1"/>
          </p:nvPr>
        </p:nvSpPr>
        <p:spPr>
          <a:xfrm>
            <a:off x="533400" y="2176463"/>
            <a:ext cx="8229600" cy="4525963"/>
          </a:xfrm>
        </p:spPr>
        <p:txBody>
          <a:bodyPr>
            <a:normAutofit/>
          </a:bodyPr>
          <a:lstStyle/>
          <a:p>
            <a:r>
              <a:rPr lang="en-US" sz="2800" dirty="0"/>
              <a:t>Patients are </a:t>
            </a:r>
          </a:p>
          <a:p>
            <a:pPr lvl="1"/>
            <a:r>
              <a:rPr lang="en-US" sz="2400" dirty="0"/>
              <a:t>Vulnerable</a:t>
            </a:r>
          </a:p>
          <a:p>
            <a:pPr lvl="1"/>
            <a:r>
              <a:rPr lang="en-US" sz="2400" dirty="0"/>
              <a:t>In a crisis</a:t>
            </a:r>
          </a:p>
          <a:p>
            <a:pPr lvl="1"/>
            <a:r>
              <a:rPr lang="en-US" sz="2400" dirty="0"/>
              <a:t>Away from home</a:t>
            </a:r>
          </a:p>
          <a:p>
            <a:pPr lvl="1"/>
            <a:endParaRPr lang="en-US" sz="2400" dirty="0"/>
          </a:p>
        </p:txBody>
      </p:sp>
      <p:pic>
        <p:nvPicPr>
          <p:cNvPr id="5" name="Picture 4"/>
          <p:cNvPicPr>
            <a:picLocks noChangeAspect="1"/>
          </p:cNvPicPr>
          <p:nvPr/>
        </p:nvPicPr>
        <p:blipFill>
          <a:blip r:embed="rId3"/>
          <a:stretch>
            <a:fillRect/>
          </a:stretch>
        </p:blipFill>
        <p:spPr>
          <a:xfrm>
            <a:off x="3886200" y="2176463"/>
            <a:ext cx="4445000" cy="4330700"/>
          </a:xfrm>
          <a:prstGeom prst="rect">
            <a:avLst/>
          </a:prstGeom>
        </p:spPr>
      </p:pic>
    </p:spTree>
    <p:extLst>
      <p:ext uri="{BB962C8B-B14F-4D97-AF65-F5344CB8AC3E}">
        <p14:creationId xmlns:p14="http://schemas.microsoft.com/office/powerpoint/2010/main" val="156159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 = SYMPATHY ?</a:t>
            </a:r>
          </a:p>
        </p:txBody>
      </p:sp>
      <p:sp>
        <p:nvSpPr>
          <p:cNvPr id="3" name="Content Placeholder 2"/>
          <p:cNvSpPr>
            <a:spLocks noGrp="1"/>
          </p:cNvSpPr>
          <p:nvPr>
            <p:ph idx="1"/>
          </p:nvPr>
        </p:nvSpPr>
        <p:spPr>
          <a:xfrm>
            <a:off x="457200" y="1845442"/>
            <a:ext cx="7696200" cy="1917754"/>
          </a:xfrm>
        </p:spPr>
        <p:txBody>
          <a:bodyPr>
            <a:normAutofit/>
          </a:bodyPr>
          <a:lstStyle/>
          <a:p>
            <a:r>
              <a:rPr lang="en-US" sz="2800" dirty="0"/>
              <a:t>Empathy means to feel like another person</a:t>
            </a:r>
          </a:p>
          <a:p>
            <a:r>
              <a:rPr lang="en-US" sz="2800" dirty="0"/>
              <a:t>Sympathy means to feel sorry for another person.</a:t>
            </a:r>
          </a:p>
        </p:txBody>
      </p:sp>
      <p:pic>
        <p:nvPicPr>
          <p:cNvPr id="5" name="Picture 4"/>
          <p:cNvPicPr>
            <a:picLocks noChangeAspect="1"/>
          </p:cNvPicPr>
          <p:nvPr/>
        </p:nvPicPr>
        <p:blipFill>
          <a:blip r:embed="rId3"/>
          <a:stretch>
            <a:fillRect/>
          </a:stretch>
        </p:blipFill>
        <p:spPr>
          <a:xfrm>
            <a:off x="2590800" y="4191000"/>
            <a:ext cx="3327400" cy="2184400"/>
          </a:xfrm>
          <a:prstGeom prst="rect">
            <a:avLst/>
          </a:prstGeom>
        </p:spPr>
      </p:pic>
    </p:spTree>
    <p:extLst>
      <p:ext uri="{BB962C8B-B14F-4D97-AF65-F5344CB8AC3E}">
        <p14:creationId xmlns:p14="http://schemas.microsoft.com/office/powerpoint/2010/main" val="124687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EMPATHY</a:t>
            </a:r>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a:t>Things that help build empathy</a:t>
            </a:r>
          </a:p>
          <a:p>
            <a:pPr lvl="1"/>
            <a:r>
              <a:rPr lang="en-US" sz="2400" dirty="0"/>
              <a:t>Trust</a:t>
            </a:r>
          </a:p>
          <a:p>
            <a:pPr lvl="1"/>
            <a:r>
              <a:rPr lang="en-US" sz="2400" dirty="0"/>
              <a:t>Attentiveness</a:t>
            </a:r>
          </a:p>
          <a:p>
            <a:pPr lvl="1"/>
            <a:r>
              <a:rPr lang="en-US" sz="2400" dirty="0"/>
              <a:t>Appropriate responses</a:t>
            </a:r>
          </a:p>
          <a:p>
            <a:pPr lvl="1"/>
            <a:r>
              <a:rPr lang="en-US" sz="2400" dirty="0"/>
              <a:t>Shared experiences</a:t>
            </a:r>
          </a:p>
          <a:p>
            <a:pPr lvl="1"/>
            <a:r>
              <a:rPr lang="en-US" sz="2400" dirty="0"/>
              <a:t>Respect</a:t>
            </a:r>
          </a:p>
          <a:p>
            <a:pPr lvl="1"/>
            <a:r>
              <a:rPr lang="en-US" sz="2400" dirty="0"/>
              <a:t>Support</a:t>
            </a:r>
          </a:p>
        </p:txBody>
      </p:sp>
      <p:pic>
        <p:nvPicPr>
          <p:cNvPr id="7" name="Picture 6"/>
          <p:cNvPicPr>
            <a:picLocks noChangeAspect="1"/>
          </p:cNvPicPr>
          <p:nvPr/>
        </p:nvPicPr>
        <p:blipFill>
          <a:blip r:embed="rId3"/>
          <a:stretch>
            <a:fillRect/>
          </a:stretch>
        </p:blipFill>
        <p:spPr>
          <a:xfrm>
            <a:off x="5029200" y="3781168"/>
            <a:ext cx="2832100" cy="2181482"/>
          </a:xfrm>
          <a:prstGeom prst="rect">
            <a:avLst/>
          </a:prstGeom>
        </p:spPr>
      </p:pic>
    </p:spTree>
    <p:extLst>
      <p:ext uri="{BB962C8B-B14F-4D97-AF65-F5344CB8AC3E}">
        <p14:creationId xmlns:p14="http://schemas.microsoft.com/office/powerpoint/2010/main" val="17723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13094</TotalTime>
  <Words>2279</Words>
  <Application>Microsoft Office PowerPoint</Application>
  <PresentationFormat>On-screen Show (4:3)</PresentationFormat>
  <Paragraphs>240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Schoolbook</vt:lpstr>
      <vt:lpstr>Trebuchet MS</vt:lpstr>
      <vt:lpstr>Office Theme</vt:lpstr>
      <vt:lpstr>PowerPoint Presentation</vt:lpstr>
      <vt:lpstr>EMPATHY/CARING BEHAVIORS</vt:lpstr>
      <vt:lpstr>What to Expect in this Presentation</vt:lpstr>
      <vt:lpstr>Importance of Communication and Soft Skills </vt:lpstr>
      <vt:lpstr>Empathy Quiz</vt:lpstr>
      <vt:lpstr>EMPATHY DEFINITION</vt:lpstr>
      <vt:lpstr>WHY IS EMPATHY IMPORTANT IN HEALTHCARE</vt:lpstr>
      <vt:lpstr>EMPATHY = SYMPATHY ?</vt:lpstr>
      <vt:lpstr>BUILDING EMPATHY</vt:lpstr>
      <vt:lpstr>Destroying empathy</vt:lpstr>
      <vt:lpstr>Triad Activity</vt:lpstr>
      <vt:lpstr>EMPATHIZING WITH PATIENTS</vt:lpstr>
      <vt:lpstr>Empathetic communication</vt:lpstr>
      <vt:lpstr>Tiffany and Fran Activity</vt:lpstr>
      <vt:lpstr>Thoughts</vt:lpstr>
      <vt:lpstr>COMMON MISTAKES</vt:lpstr>
      <vt:lpstr>Empathy Outcomes</vt:lpstr>
      <vt:lpstr>Case Study</vt:lpstr>
      <vt:lpstr>Picture of Empathy Activity</vt:lpstr>
      <vt:lpstr>PowerPoint Presentation</vt:lpstr>
      <vt:lpstr>Optional Empathy Video</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Shelly Presnell</cp:lastModifiedBy>
  <cp:revision>401</cp:revision>
  <cp:lastPrinted>2016-01-15T04:11:14Z</cp:lastPrinted>
  <dcterms:created xsi:type="dcterms:W3CDTF">2015-05-10T22:13:31Z</dcterms:created>
  <dcterms:modified xsi:type="dcterms:W3CDTF">2017-02-11T23:48:57Z</dcterms:modified>
</cp:coreProperties>
</file>