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336" r:id="rId2"/>
    <p:sldId id="337" r:id="rId3"/>
    <p:sldId id="359" r:id="rId4"/>
    <p:sldId id="403" r:id="rId5"/>
    <p:sldId id="405" r:id="rId6"/>
    <p:sldId id="404" r:id="rId7"/>
    <p:sldId id="406" r:id="rId8"/>
    <p:sldId id="407" r:id="rId9"/>
    <p:sldId id="408" r:id="rId10"/>
    <p:sldId id="410" r:id="rId11"/>
    <p:sldId id="416" r:id="rId12"/>
    <p:sldId id="412" r:id="rId13"/>
    <p:sldId id="409" r:id="rId14"/>
    <p:sldId id="414" r:id="rId15"/>
    <p:sldId id="415" r:id="rId16"/>
    <p:sldId id="417" r:id="rId17"/>
    <p:sldId id="411" r:id="rId18"/>
    <p:sldId id="299" r:id="rId19"/>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B850"/>
    <a:srgbClr val="7093D2"/>
    <a:srgbClr val="B5CD85"/>
    <a:srgbClr val="93B64E"/>
    <a:srgbClr val="77943C"/>
    <a:srgbClr val="647D33"/>
    <a:srgbClr val="678034"/>
    <a:srgbClr val="AD5207"/>
    <a:srgbClr val="F58427"/>
    <a:srgbClr val="EF72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691" autoAdjust="0"/>
    <p:restoredTop sz="86715" autoAdjust="0"/>
  </p:normalViewPr>
  <p:slideViewPr>
    <p:cSldViewPr>
      <p:cViewPr varScale="1">
        <p:scale>
          <a:sx n="91" d="100"/>
          <a:sy n="91" d="100"/>
        </p:scale>
        <p:origin x="84" y="426"/>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19675"/>
    </p:cViewPr>
  </p:sorterViewPr>
  <p:notesViewPr>
    <p:cSldViewPr>
      <p:cViewPr>
        <p:scale>
          <a:sx n="125" d="100"/>
          <a:sy n="125" d="100"/>
        </p:scale>
        <p:origin x="1020" y="90"/>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1645EA-9101-4F02-BE09-8106E4C0A745}" type="doc">
      <dgm:prSet loTypeId="urn:microsoft.com/office/officeart/2005/8/layout/funnel1" loCatId="process" qsTypeId="urn:microsoft.com/office/officeart/2005/8/quickstyle/3d1" qsCatId="3D" csTypeId="urn:microsoft.com/office/officeart/2005/8/colors/accent1_2" csCatId="accent1" phldr="1"/>
      <dgm:spPr/>
      <dgm:t>
        <a:bodyPr/>
        <a:lstStyle/>
        <a:p>
          <a:endParaRPr lang="en-US"/>
        </a:p>
      </dgm:t>
    </dgm:pt>
    <dgm:pt modelId="{5EF9F143-51ED-4F9D-95AB-2C815CEED5C7}">
      <dgm:prSet phldrT="[Text]"/>
      <dgm:spPr/>
      <dgm:t>
        <a:bodyPr/>
        <a:lstStyle/>
        <a:p>
          <a:r>
            <a:rPr lang="en-US" dirty="0"/>
            <a:t>Patient</a:t>
          </a:r>
        </a:p>
      </dgm:t>
    </dgm:pt>
    <dgm:pt modelId="{C4AD6C98-5AFB-4770-8E82-05E0F86199CC}" type="parTrans" cxnId="{85EBC6F0-1D9C-47D0-BA94-021A85E6B7A5}">
      <dgm:prSet/>
      <dgm:spPr/>
      <dgm:t>
        <a:bodyPr/>
        <a:lstStyle/>
        <a:p>
          <a:endParaRPr lang="en-US"/>
        </a:p>
      </dgm:t>
    </dgm:pt>
    <dgm:pt modelId="{B9AB1D63-A061-4A0E-ABFB-99083AB516BB}" type="sibTrans" cxnId="{85EBC6F0-1D9C-47D0-BA94-021A85E6B7A5}">
      <dgm:prSet/>
      <dgm:spPr/>
      <dgm:t>
        <a:bodyPr/>
        <a:lstStyle/>
        <a:p>
          <a:endParaRPr lang="en-US"/>
        </a:p>
      </dgm:t>
    </dgm:pt>
    <dgm:pt modelId="{5E7238E1-1503-4AE1-A453-7447CE75083D}">
      <dgm:prSet phldrT="[Text]"/>
      <dgm:spPr/>
      <dgm:t>
        <a:bodyPr/>
        <a:lstStyle/>
        <a:p>
          <a:endParaRPr lang="en-US" dirty="0"/>
        </a:p>
      </dgm:t>
    </dgm:pt>
    <dgm:pt modelId="{7FB1583C-9F7A-48BB-BACF-8B6727E54A0F}" type="parTrans" cxnId="{F76075C4-354B-43B6-96B0-3871C92CE4FF}">
      <dgm:prSet/>
      <dgm:spPr/>
      <dgm:t>
        <a:bodyPr/>
        <a:lstStyle/>
        <a:p>
          <a:endParaRPr lang="en-US"/>
        </a:p>
      </dgm:t>
    </dgm:pt>
    <dgm:pt modelId="{ED4291B9-3E45-4615-9D7B-55F43EB73F31}" type="sibTrans" cxnId="{F76075C4-354B-43B6-96B0-3871C92CE4FF}">
      <dgm:prSet/>
      <dgm:spPr/>
      <dgm:t>
        <a:bodyPr/>
        <a:lstStyle/>
        <a:p>
          <a:endParaRPr lang="en-US"/>
        </a:p>
      </dgm:t>
    </dgm:pt>
    <dgm:pt modelId="{989A4377-79F4-4897-82AE-034DAF7C205C}">
      <dgm:prSet phldrT="[Text]"/>
      <dgm:spPr/>
      <dgm:t>
        <a:bodyPr/>
        <a:lstStyle/>
        <a:p>
          <a:r>
            <a:rPr lang="en-US" dirty="0"/>
            <a:t>Employee</a:t>
          </a:r>
        </a:p>
      </dgm:t>
    </dgm:pt>
    <dgm:pt modelId="{441B8A56-C5D1-4BD8-8975-7624144D3B5C}" type="parTrans" cxnId="{284E950E-FC96-431D-AF53-39B2CF3E7F1E}">
      <dgm:prSet/>
      <dgm:spPr/>
      <dgm:t>
        <a:bodyPr/>
        <a:lstStyle/>
        <a:p>
          <a:endParaRPr lang="en-US"/>
        </a:p>
      </dgm:t>
    </dgm:pt>
    <dgm:pt modelId="{5ED9FE8A-43FA-496E-ABA4-CE83C106839F}" type="sibTrans" cxnId="{284E950E-FC96-431D-AF53-39B2CF3E7F1E}">
      <dgm:prSet/>
      <dgm:spPr/>
      <dgm:t>
        <a:bodyPr/>
        <a:lstStyle/>
        <a:p>
          <a:endParaRPr lang="en-US"/>
        </a:p>
      </dgm:t>
    </dgm:pt>
    <dgm:pt modelId="{CA84D9FD-E1B9-4898-8EBA-698F2B66BE91}">
      <dgm:prSet phldrT="[Text]"/>
      <dgm:spPr/>
      <dgm:t>
        <a:bodyPr/>
        <a:lstStyle/>
        <a:p>
          <a:r>
            <a:rPr lang="en-US" dirty="0"/>
            <a:t>Setting</a:t>
          </a:r>
        </a:p>
      </dgm:t>
    </dgm:pt>
    <dgm:pt modelId="{8E822ACB-D9CC-4073-A5CE-C2ACCBC851A7}" type="parTrans" cxnId="{80A791F2-8B5F-47E7-85D2-3E5C13B2092E}">
      <dgm:prSet/>
      <dgm:spPr/>
      <dgm:t>
        <a:bodyPr/>
        <a:lstStyle/>
        <a:p>
          <a:endParaRPr lang="en-US"/>
        </a:p>
      </dgm:t>
    </dgm:pt>
    <dgm:pt modelId="{C73B0386-A832-43B3-9E8C-84EBD720F6DF}" type="sibTrans" cxnId="{80A791F2-8B5F-47E7-85D2-3E5C13B2092E}">
      <dgm:prSet/>
      <dgm:spPr/>
      <dgm:t>
        <a:bodyPr/>
        <a:lstStyle/>
        <a:p>
          <a:endParaRPr lang="en-US"/>
        </a:p>
      </dgm:t>
    </dgm:pt>
    <dgm:pt modelId="{E1B62731-5984-40C4-B87E-1F25AC89B3B0}" type="pres">
      <dgm:prSet presAssocID="{E31645EA-9101-4F02-BE09-8106E4C0A745}" presName="Name0" presStyleCnt="0">
        <dgm:presLayoutVars>
          <dgm:chMax val="4"/>
          <dgm:resizeHandles val="exact"/>
        </dgm:presLayoutVars>
      </dgm:prSet>
      <dgm:spPr/>
    </dgm:pt>
    <dgm:pt modelId="{CEE2FE43-8D9C-496C-8C26-C9FE57EEE62E}" type="pres">
      <dgm:prSet presAssocID="{E31645EA-9101-4F02-BE09-8106E4C0A745}" presName="ellipse" presStyleLbl="trBgShp" presStyleIdx="0" presStyleCnt="1" custLinFactNeighborX="-97341" custLinFactNeighborY="18269"/>
      <dgm:spPr/>
    </dgm:pt>
    <dgm:pt modelId="{E2904925-EA23-45E3-A6D1-732B6BA22EFF}" type="pres">
      <dgm:prSet presAssocID="{E31645EA-9101-4F02-BE09-8106E4C0A745}" presName="arrow1" presStyleLbl="fgShp" presStyleIdx="0" presStyleCnt="1" custLinFactY="48629" custLinFactNeighborX="-7717" custLinFactNeighborY="100000"/>
      <dgm:spPr/>
    </dgm:pt>
    <dgm:pt modelId="{164588CE-BAEA-4853-8D22-01EDA5449483}" type="pres">
      <dgm:prSet presAssocID="{E31645EA-9101-4F02-BE09-8106E4C0A745}" presName="rectangle" presStyleLbl="revTx" presStyleIdx="0" presStyleCnt="1">
        <dgm:presLayoutVars>
          <dgm:bulletEnabled val="1"/>
        </dgm:presLayoutVars>
      </dgm:prSet>
      <dgm:spPr/>
    </dgm:pt>
    <dgm:pt modelId="{078EC685-6E01-4188-96A8-A2A6C12AFEF2}" type="pres">
      <dgm:prSet presAssocID="{989A4377-79F4-4897-82AE-034DAF7C205C}" presName="item1" presStyleLbl="node1" presStyleIdx="0" presStyleCnt="3" custScaleX="193862" custScaleY="163930">
        <dgm:presLayoutVars>
          <dgm:bulletEnabled val="1"/>
        </dgm:presLayoutVars>
      </dgm:prSet>
      <dgm:spPr/>
    </dgm:pt>
    <dgm:pt modelId="{91A350ED-7E8B-41DD-8291-B8DB8E084D5C}" type="pres">
      <dgm:prSet presAssocID="{CA84D9FD-E1B9-4898-8EBA-698F2B66BE91}" presName="item2" presStyleLbl="node1" presStyleIdx="1" presStyleCnt="3" custScaleX="196098" custScaleY="171071" custLinFactNeighborX="-61861" custLinFactNeighborY="7661">
        <dgm:presLayoutVars>
          <dgm:bulletEnabled val="1"/>
        </dgm:presLayoutVars>
      </dgm:prSet>
      <dgm:spPr/>
    </dgm:pt>
    <dgm:pt modelId="{0F0F425A-EAF7-4FB9-A3FB-26FAEED9F12A}" type="pres">
      <dgm:prSet presAssocID="{5E7238E1-1503-4AE1-A453-7447CE75083D}" presName="item3" presStyleLbl="node1" presStyleIdx="2" presStyleCnt="3" custScaleX="186847" custScaleY="157457" custLinFactNeighborX="71532" custLinFactNeighborY="-22489">
        <dgm:presLayoutVars>
          <dgm:bulletEnabled val="1"/>
        </dgm:presLayoutVars>
      </dgm:prSet>
      <dgm:spPr/>
    </dgm:pt>
    <dgm:pt modelId="{09CB9485-2B97-43D9-8F12-11748380A94E}" type="pres">
      <dgm:prSet presAssocID="{E31645EA-9101-4F02-BE09-8106E4C0A745}" presName="funnel" presStyleLbl="trAlignAcc1" presStyleIdx="0" presStyleCnt="1" custScaleX="180309" custScaleY="121219" custLinFactNeighborX="579" custLinFactNeighborY="8017"/>
      <dgm:spPr/>
    </dgm:pt>
  </dgm:ptLst>
  <dgm:cxnLst>
    <dgm:cxn modelId="{1AF8B2B1-905A-49D3-AF73-7E35EE3B108A}" type="presOf" srcId="{5E7238E1-1503-4AE1-A453-7447CE75083D}" destId="{164588CE-BAEA-4853-8D22-01EDA5449483}" srcOrd="0" destOrd="0" presId="urn:microsoft.com/office/officeart/2005/8/layout/funnel1"/>
    <dgm:cxn modelId="{F76075C4-354B-43B6-96B0-3871C92CE4FF}" srcId="{E31645EA-9101-4F02-BE09-8106E4C0A745}" destId="{5E7238E1-1503-4AE1-A453-7447CE75083D}" srcOrd="3" destOrd="0" parTransId="{7FB1583C-9F7A-48BB-BACF-8B6727E54A0F}" sibTransId="{ED4291B9-3E45-4615-9D7B-55F43EB73F31}"/>
    <dgm:cxn modelId="{284E950E-FC96-431D-AF53-39B2CF3E7F1E}" srcId="{E31645EA-9101-4F02-BE09-8106E4C0A745}" destId="{989A4377-79F4-4897-82AE-034DAF7C205C}" srcOrd="1" destOrd="0" parTransId="{441B8A56-C5D1-4BD8-8975-7624144D3B5C}" sibTransId="{5ED9FE8A-43FA-496E-ABA4-CE83C106839F}"/>
    <dgm:cxn modelId="{2A43E66B-D4E0-445A-A82B-17AE4D8513FB}" type="presOf" srcId="{5EF9F143-51ED-4F9D-95AB-2C815CEED5C7}" destId="{0F0F425A-EAF7-4FB9-A3FB-26FAEED9F12A}" srcOrd="0" destOrd="0" presId="urn:microsoft.com/office/officeart/2005/8/layout/funnel1"/>
    <dgm:cxn modelId="{38BA665D-223E-4E15-8824-D27CDEA77DFB}" type="presOf" srcId="{989A4377-79F4-4897-82AE-034DAF7C205C}" destId="{91A350ED-7E8B-41DD-8291-B8DB8E084D5C}" srcOrd="0" destOrd="0" presId="urn:microsoft.com/office/officeart/2005/8/layout/funnel1"/>
    <dgm:cxn modelId="{85EBC6F0-1D9C-47D0-BA94-021A85E6B7A5}" srcId="{E31645EA-9101-4F02-BE09-8106E4C0A745}" destId="{5EF9F143-51ED-4F9D-95AB-2C815CEED5C7}" srcOrd="0" destOrd="0" parTransId="{C4AD6C98-5AFB-4770-8E82-05E0F86199CC}" sibTransId="{B9AB1D63-A061-4A0E-ABFB-99083AB516BB}"/>
    <dgm:cxn modelId="{0CF42D86-A894-48B1-8499-E0FCE6A6B133}" type="presOf" srcId="{E31645EA-9101-4F02-BE09-8106E4C0A745}" destId="{E1B62731-5984-40C4-B87E-1F25AC89B3B0}" srcOrd="0" destOrd="0" presId="urn:microsoft.com/office/officeart/2005/8/layout/funnel1"/>
    <dgm:cxn modelId="{80A791F2-8B5F-47E7-85D2-3E5C13B2092E}" srcId="{E31645EA-9101-4F02-BE09-8106E4C0A745}" destId="{CA84D9FD-E1B9-4898-8EBA-698F2B66BE91}" srcOrd="2" destOrd="0" parTransId="{8E822ACB-D9CC-4073-A5CE-C2ACCBC851A7}" sibTransId="{C73B0386-A832-43B3-9E8C-84EBD720F6DF}"/>
    <dgm:cxn modelId="{4FB46DFD-CB61-4AF9-A75F-879B31F15134}" type="presOf" srcId="{CA84D9FD-E1B9-4898-8EBA-698F2B66BE91}" destId="{078EC685-6E01-4188-96A8-A2A6C12AFEF2}" srcOrd="0" destOrd="0" presId="urn:microsoft.com/office/officeart/2005/8/layout/funnel1"/>
    <dgm:cxn modelId="{A2D4AC1D-0493-48E6-B226-74F030678D57}" type="presParOf" srcId="{E1B62731-5984-40C4-B87E-1F25AC89B3B0}" destId="{CEE2FE43-8D9C-496C-8C26-C9FE57EEE62E}" srcOrd="0" destOrd="0" presId="urn:microsoft.com/office/officeart/2005/8/layout/funnel1"/>
    <dgm:cxn modelId="{A13F1E15-608E-4C2A-A861-EE024AD7C9C7}" type="presParOf" srcId="{E1B62731-5984-40C4-B87E-1F25AC89B3B0}" destId="{E2904925-EA23-45E3-A6D1-732B6BA22EFF}" srcOrd="1" destOrd="0" presId="urn:microsoft.com/office/officeart/2005/8/layout/funnel1"/>
    <dgm:cxn modelId="{0DE485CE-71B1-4BEB-BBEE-4DEE7FD3AA8B}" type="presParOf" srcId="{E1B62731-5984-40C4-B87E-1F25AC89B3B0}" destId="{164588CE-BAEA-4853-8D22-01EDA5449483}" srcOrd="2" destOrd="0" presId="urn:microsoft.com/office/officeart/2005/8/layout/funnel1"/>
    <dgm:cxn modelId="{22FD66CE-6FBC-4744-9C5C-59A0719A8079}" type="presParOf" srcId="{E1B62731-5984-40C4-B87E-1F25AC89B3B0}" destId="{078EC685-6E01-4188-96A8-A2A6C12AFEF2}" srcOrd="3" destOrd="0" presId="urn:microsoft.com/office/officeart/2005/8/layout/funnel1"/>
    <dgm:cxn modelId="{6A822A7A-3922-447E-8515-59430FF1CDD8}" type="presParOf" srcId="{E1B62731-5984-40C4-B87E-1F25AC89B3B0}" destId="{91A350ED-7E8B-41DD-8291-B8DB8E084D5C}" srcOrd="4" destOrd="0" presId="urn:microsoft.com/office/officeart/2005/8/layout/funnel1"/>
    <dgm:cxn modelId="{FF979AB2-7797-4560-96E1-6E339C105E06}" type="presParOf" srcId="{E1B62731-5984-40C4-B87E-1F25AC89B3B0}" destId="{0F0F425A-EAF7-4FB9-A3FB-26FAEED9F12A}" srcOrd="5" destOrd="0" presId="urn:microsoft.com/office/officeart/2005/8/layout/funnel1"/>
    <dgm:cxn modelId="{A6A12EE9-7E85-4212-A51E-909B378C228C}" type="presParOf" srcId="{E1B62731-5984-40C4-B87E-1F25AC89B3B0}" destId="{09CB9485-2B97-43D9-8F12-11748380A94E}"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E2FE43-8D9C-496C-8C26-C9FE57EEE62E}">
      <dsp:nvSpPr>
        <dsp:cNvPr id="0" name=""/>
        <dsp:cNvSpPr/>
      </dsp:nvSpPr>
      <dsp:spPr>
        <a:xfrm>
          <a:off x="0" y="386987"/>
          <a:ext cx="2420331" cy="840549"/>
        </a:xfrm>
        <a:prstGeom prst="ellipse">
          <a:avLst/>
        </a:prstGeom>
        <a:solidFill>
          <a:schemeClr val="accent1">
            <a:tint val="50000"/>
            <a:alpha val="40000"/>
            <a:hueOff val="0"/>
            <a:satOff val="0"/>
            <a:lumOff val="0"/>
            <a:alphaOff val="0"/>
          </a:schemeClr>
        </a:solidFill>
        <a:ln>
          <a:noFill/>
        </a:ln>
        <a:effectLst/>
        <a:scene3d>
          <a:camera prst="orthographicFront"/>
          <a:lightRig rig="flat" dir="t"/>
        </a:scene3d>
        <a:sp3d z="-190500" extrusionH="12700" prstMaterial="matte"/>
      </dsp:spPr>
      <dsp:style>
        <a:lnRef idx="0">
          <a:scrgbClr r="0" g="0" b="0"/>
        </a:lnRef>
        <a:fillRef idx="1">
          <a:scrgbClr r="0" g="0" b="0"/>
        </a:fillRef>
        <a:effectRef idx="0">
          <a:scrgbClr r="0" g="0" b="0"/>
        </a:effectRef>
        <a:fontRef idx="minor"/>
      </dsp:style>
    </dsp:sp>
    <dsp:sp modelId="{E2904925-EA23-45E3-A6D1-732B6BA22EFF}">
      <dsp:nvSpPr>
        <dsp:cNvPr id="0" name=""/>
        <dsp:cNvSpPr/>
      </dsp:nvSpPr>
      <dsp:spPr>
        <a:xfrm>
          <a:off x="2472474" y="2701765"/>
          <a:ext cx="469056" cy="300196"/>
        </a:xfrm>
        <a:prstGeom prst="downArrow">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164588CE-BAEA-4853-8D22-01EDA5449483}">
      <dsp:nvSpPr>
        <dsp:cNvPr id="0" name=""/>
        <dsp:cNvSpPr/>
      </dsp:nvSpPr>
      <dsp:spPr>
        <a:xfrm>
          <a:off x="1617464" y="2531804"/>
          <a:ext cx="2251471" cy="562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1617464" y="2531804"/>
        <a:ext cx="2251471" cy="562867"/>
      </dsp:txXfrm>
    </dsp:sp>
    <dsp:sp modelId="{078EC685-6E01-4188-96A8-A2A6C12AFEF2}">
      <dsp:nvSpPr>
        <dsp:cNvPr id="0" name=""/>
        <dsp:cNvSpPr/>
      </dsp:nvSpPr>
      <dsp:spPr>
        <a:xfrm>
          <a:off x="2012992" y="869013"/>
          <a:ext cx="1636780" cy="138406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Setting</a:t>
          </a:r>
        </a:p>
      </dsp:txBody>
      <dsp:txXfrm>
        <a:off x="2252693" y="1071704"/>
        <a:ext cx="1157378" cy="978681"/>
      </dsp:txXfrm>
    </dsp:sp>
    <dsp:sp modelId="{91A350ED-7E8B-41DD-8291-B8DB8E084D5C}">
      <dsp:nvSpPr>
        <dsp:cNvPr id="0" name=""/>
        <dsp:cNvSpPr/>
      </dsp:nvSpPr>
      <dsp:spPr>
        <a:xfrm>
          <a:off x="877114" y="270135"/>
          <a:ext cx="1655658" cy="144435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Employee</a:t>
          </a:r>
        </a:p>
      </dsp:txBody>
      <dsp:txXfrm>
        <a:off x="1119580" y="481656"/>
        <a:ext cx="1170726" cy="1021313"/>
      </dsp:txXfrm>
    </dsp:sp>
    <dsp:sp modelId="{0F0F425A-EAF7-4FB9-A3FB-26FAEED9F12A}">
      <dsp:nvSpPr>
        <dsp:cNvPr id="0" name=""/>
        <dsp:cNvSpPr/>
      </dsp:nvSpPr>
      <dsp:spPr>
        <a:xfrm>
          <a:off x="2905471" y="0"/>
          <a:ext cx="1577552" cy="132941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Patient</a:t>
          </a:r>
        </a:p>
      </dsp:txBody>
      <dsp:txXfrm>
        <a:off x="3136498" y="194688"/>
        <a:ext cx="1115498" cy="940036"/>
      </dsp:txXfrm>
    </dsp:sp>
    <dsp:sp modelId="{09CB9485-2B97-43D9-8F12-11748380A94E}">
      <dsp:nvSpPr>
        <dsp:cNvPr id="0" name=""/>
        <dsp:cNvSpPr/>
      </dsp:nvSpPr>
      <dsp:spPr>
        <a:xfrm>
          <a:off x="390305" y="75756"/>
          <a:ext cx="4736206" cy="2547263"/>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7857A787-2278-4B8A-9734-3B6E8847E014}" type="datetimeFigureOut">
              <a:rPr lang="en-US" smtClean="0"/>
              <a:t>2/17/2017</a:t>
            </a:fld>
            <a:endParaRPr lang="en-US"/>
          </a:p>
        </p:txBody>
      </p:sp>
      <p:sp>
        <p:nvSpPr>
          <p:cNvPr id="4" name="Footer Placeholder 3"/>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9A4C0338-6A30-40E8-9829-FED809AE1984}" type="slidenum">
              <a:rPr lang="en-US" smtClean="0"/>
              <a:t>‹#›</a:t>
            </a:fld>
            <a:endParaRPr lang="en-US"/>
          </a:p>
        </p:txBody>
      </p:sp>
    </p:spTree>
    <p:extLst>
      <p:ext uri="{BB962C8B-B14F-4D97-AF65-F5344CB8AC3E}">
        <p14:creationId xmlns:p14="http://schemas.microsoft.com/office/powerpoint/2010/main" val="159281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FF320A22-2902-4C52-A241-44FE3DE6ABE5}" type="datetimeFigureOut">
              <a:rPr lang="en-US" smtClean="0"/>
              <a:t>2/17/2017</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1420495" y="4518204"/>
            <a:ext cx="4261485"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5050265C-EA89-49EE-B665-36001A0176DF}" type="slidenum">
              <a:rPr lang="en-US" smtClean="0"/>
              <a:t>‹#›</a:t>
            </a:fld>
            <a:endParaRPr lang="en-US"/>
          </a:p>
        </p:txBody>
      </p:sp>
    </p:spTree>
    <p:extLst>
      <p:ext uri="{BB962C8B-B14F-4D97-AF65-F5344CB8AC3E}">
        <p14:creationId xmlns:p14="http://schemas.microsoft.com/office/powerpoint/2010/main" val="630375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Display</a:t>
            </a:r>
            <a:r>
              <a:rPr lang="en-US" baseline="0" dirty="0"/>
              <a:t> as participants enter and explain that this training was developed and created based on industry and educator input in conjunction with the </a:t>
            </a:r>
            <a:r>
              <a:rPr lang="en-US" sz="1200" kern="1200" dirty="0">
                <a:solidFill>
                  <a:schemeClr val="tx1"/>
                </a:solidFill>
                <a:effectLst/>
                <a:latin typeface="+mn-lt"/>
                <a:ea typeface="+mn-ea"/>
                <a:cs typeface="+mn-cs"/>
              </a:rPr>
              <a:t>Health Workforce Initiative Statewide Advisory Committee, California Community Colleges Chancellor’s Office, and Workforce and Economic Development Program. </a:t>
            </a:r>
            <a:r>
              <a:rPr lang="en-US" baseline="0" dirty="0"/>
              <a:t>This is just one soft skills module of the comprehensive training package: “Hi-Touch Healthcare: The Critical 6 Soft Skills.”</a:t>
            </a:r>
            <a:endParaRPr lang="en-US" dirty="0"/>
          </a:p>
          <a:p>
            <a:endParaRPr lang="en-US" dirty="0"/>
          </a:p>
        </p:txBody>
      </p:sp>
      <p:sp>
        <p:nvSpPr>
          <p:cNvPr id="4" name="Slide Number Placeholder 3"/>
          <p:cNvSpPr>
            <a:spLocks noGrp="1"/>
          </p:cNvSpPr>
          <p:nvPr>
            <p:ph type="sldNum" sz="quarter" idx="10"/>
          </p:nvPr>
        </p:nvSpPr>
        <p:spPr/>
        <p:txBody>
          <a:bodyPr/>
          <a:lstStyle/>
          <a:p>
            <a:fld id="{5050265C-EA89-49EE-B665-36001A0176DF}" type="slidenum">
              <a:rPr lang="en-US" smtClean="0"/>
              <a:t>1</a:t>
            </a:fld>
            <a:endParaRPr lang="en-US"/>
          </a:p>
        </p:txBody>
      </p:sp>
    </p:spTree>
    <p:extLst>
      <p:ext uri="{BB962C8B-B14F-4D97-AF65-F5344CB8AC3E}">
        <p14:creationId xmlns:p14="http://schemas.microsoft.com/office/powerpoint/2010/main" val="4153275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420494" y="4389437"/>
            <a:ext cx="4261485" cy="3696712"/>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u="none" strike="noStrike" kern="1200" dirty="0">
                <a:solidFill>
                  <a:schemeClr val="tx1"/>
                </a:solidFill>
                <a:effectLst/>
                <a:latin typeface="+mn-lt"/>
                <a:ea typeface="+mn-ea"/>
                <a:cs typeface="+mn-cs"/>
              </a:rPr>
              <a:t>(Animated slide)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u="none" strike="noStrike" kern="1200" dirty="0">
                <a:solidFill>
                  <a:schemeClr val="tx1"/>
                </a:solidFill>
                <a:effectLst/>
                <a:latin typeface="+mn-lt"/>
                <a:ea typeface="+mn-ea"/>
                <a:cs typeface="+mn-cs"/>
              </a:rPr>
              <a:t>Explain</a:t>
            </a:r>
            <a:r>
              <a:rPr lang="en-US" sz="1200" b="0" u="none" strike="noStrike" kern="1200" baseline="0" dirty="0">
                <a:solidFill>
                  <a:schemeClr val="tx1"/>
                </a:solidFill>
                <a:effectLst/>
                <a:latin typeface="+mn-lt"/>
                <a:ea typeface="+mn-ea"/>
                <a:cs typeface="+mn-cs"/>
              </a:rPr>
              <a:t> that c</a:t>
            </a:r>
            <a:r>
              <a:rPr lang="en-US" sz="1200" b="0" u="none" strike="noStrike" kern="1200" dirty="0">
                <a:solidFill>
                  <a:schemeClr val="tx1"/>
                </a:solidFill>
                <a:effectLst/>
                <a:latin typeface="+mn-lt"/>
                <a:ea typeface="+mn-ea"/>
                <a:cs typeface="+mn-cs"/>
              </a:rPr>
              <a:t>ultural professionalism and competency is becoming a vital component in the delivery of high quality patient care as the population of the United States becomes more culturally diverse.  According to the U.S. Census Bureau, “the only major race group to experience a decrease in its proportion of the total population was the White alone population.”</a:t>
            </a:r>
            <a:r>
              <a:rPr lang="en-US" sz="1200" b="0" u="none" strike="noStrike" kern="1200" baseline="30000" dirty="0" err="1">
                <a:solidFill>
                  <a:schemeClr val="tx1"/>
                </a:solidFill>
                <a:effectLst/>
                <a:latin typeface="+mn-lt"/>
                <a:ea typeface="+mn-ea"/>
                <a:cs typeface="+mn-cs"/>
              </a:rPr>
              <a:t>i</a:t>
            </a:r>
            <a:r>
              <a:rPr lang="en-US" sz="1200" b="0" u="none" strike="noStrike" kern="1200" dirty="0">
                <a:solidFill>
                  <a:schemeClr val="tx1"/>
                </a:solidFill>
                <a:effectLst/>
                <a:latin typeface="+mn-lt"/>
                <a:ea typeface="+mn-ea"/>
                <a:cs typeface="+mn-cs"/>
              </a:rPr>
              <a:t>  In order for healthcare employees to engage in culturally competent care, it is imperative that they know how to be culturally sensitive in their practices. </a:t>
            </a:r>
            <a:r>
              <a:rPr lang="en-US" sz="1200" b="0" u="none" strike="noStrike" kern="1200" baseline="30000" dirty="0">
                <a:solidFill>
                  <a:schemeClr val="tx1"/>
                </a:solidFill>
                <a:effectLst/>
                <a:latin typeface="+mn-lt"/>
                <a:ea typeface="+mn-ea"/>
                <a:cs typeface="+mn-cs"/>
              </a:rPr>
              <a:t>ii</a:t>
            </a:r>
            <a:r>
              <a:rPr lang="en-US" sz="1200" b="0" u="none" strike="noStrike" kern="1200" dirty="0">
                <a:solidFill>
                  <a:schemeClr val="tx1"/>
                </a:solidFill>
                <a:effectLst/>
                <a:latin typeface="+mn-lt"/>
                <a:ea typeface="+mn-ea"/>
                <a:cs typeface="+mn-cs"/>
              </a:rPr>
              <a:t> The lack of cultural sensitivity can lead to poor communication and misunderstandings that can negatively impact health outcomes and patient safety. </a:t>
            </a:r>
            <a:r>
              <a:rPr lang="en-US" sz="1200" b="0" u="none" strike="noStrike" kern="1200" baseline="30000" dirty="0">
                <a:solidFill>
                  <a:schemeClr val="tx1"/>
                </a:solidFill>
                <a:effectLst/>
                <a:latin typeface="+mn-lt"/>
                <a:ea typeface="+mn-ea"/>
                <a:cs typeface="+mn-cs"/>
              </a:rPr>
              <a:t>iv </a:t>
            </a:r>
            <a:r>
              <a:rPr lang="en-US" sz="1200" b="0" u="none" strike="noStrike" kern="1200" dirty="0">
                <a:solidFill>
                  <a:schemeClr val="tx1"/>
                </a:solidFill>
                <a:effectLst/>
                <a:latin typeface="+mn-lt"/>
                <a:ea typeface="+mn-ea"/>
                <a:cs typeface="+mn-cs"/>
              </a:rPr>
              <a:t>Healthcare is often strictly viewed through a scientific or medical lens overlooking the fact that healthcare and communication are deeply rooted in culture. </a:t>
            </a:r>
            <a:r>
              <a:rPr lang="en-US" sz="1200" b="0" u="none" strike="noStrike" kern="1200" baseline="30000" dirty="0">
                <a:solidFill>
                  <a:schemeClr val="tx1"/>
                </a:solidFill>
                <a:effectLst/>
                <a:latin typeface="+mn-lt"/>
                <a:ea typeface="+mn-ea"/>
                <a:cs typeface="+mn-cs"/>
              </a:rPr>
              <a:t>iii</a:t>
            </a:r>
            <a:endParaRPr lang="en-US" sz="1200" b="1" u="sng"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050265C-EA89-49EE-B665-36001A0176DF}" type="slidenum">
              <a:rPr lang="en-US" smtClean="0"/>
              <a:t>10</a:t>
            </a:fld>
            <a:endParaRPr lang="en-US"/>
          </a:p>
        </p:txBody>
      </p:sp>
    </p:spTree>
    <p:extLst>
      <p:ext uri="{BB962C8B-B14F-4D97-AF65-F5344CB8AC3E}">
        <p14:creationId xmlns:p14="http://schemas.microsoft.com/office/powerpoint/2010/main" val="2315016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420494" y="4465637"/>
            <a:ext cx="4261485" cy="3696712"/>
          </a:xfrm>
        </p:spPr>
        <p:txBody>
          <a:bodyPr/>
          <a:lstStyle/>
          <a:p>
            <a:r>
              <a:rPr lang="en-US" dirty="0"/>
              <a:t>Explain that it is</a:t>
            </a:r>
            <a:r>
              <a:rPr lang="en-US" baseline="0" dirty="0"/>
              <a:t> important for healthcare professionals to be able to bridge the gap between the culture of medicine and the patient’s culture.  This requires us to first understand how our cultural values shape our healthcare behaviors and expectations.</a:t>
            </a:r>
          </a:p>
          <a:p>
            <a:endParaRPr lang="en-US" baseline="0" dirty="0"/>
          </a:p>
          <a:p>
            <a:r>
              <a:rPr lang="en-US" baseline="0" dirty="0"/>
              <a:t>(Transition: This next activity provides a means for exploring the visible and invisible cultural values that impact how we view healthcare and how we deliver patient care.  It also demonstrates how important it is to consider alternative explanations for a patient’s behavior that may violate our expectations of appropriate behavior.)</a:t>
            </a:r>
            <a:endParaRPr lang="en-US" dirty="0"/>
          </a:p>
        </p:txBody>
      </p:sp>
      <p:sp>
        <p:nvSpPr>
          <p:cNvPr id="4" name="Slide Number Placeholder 3"/>
          <p:cNvSpPr>
            <a:spLocks noGrp="1"/>
          </p:cNvSpPr>
          <p:nvPr>
            <p:ph type="sldNum" sz="quarter" idx="10"/>
          </p:nvPr>
        </p:nvSpPr>
        <p:spPr/>
        <p:txBody>
          <a:bodyPr/>
          <a:lstStyle/>
          <a:p>
            <a:fld id="{5050265C-EA89-49EE-B665-36001A0176DF}" type="slidenum">
              <a:rPr lang="en-US" smtClean="0"/>
              <a:t>11</a:t>
            </a:fld>
            <a:endParaRPr lang="en-US"/>
          </a:p>
        </p:txBody>
      </p:sp>
    </p:spTree>
    <p:extLst>
      <p:ext uri="{BB962C8B-B14F-4D97-AF65-F5344CB8AC3E}">
        <p14:creationId xmlns:p14="http://schemas.microsoft.com/office/powerpoint/2010/main" val="4012281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420494" y="4389437"/>
            <a:ext cx="4261485" cy="3696712"/>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(See detailed procedures on page</a:t>
            </a:r>
            <a:r>
              <a:rPr lang="en-US" sz="1200" kern="1200" baseline="0" dirty="0">
                <a:solidFill>
                  <a:schemeClr val="tx1"/>
                </a:solidFill>
                <a:effectLst/>
                <a:latin typeface="+mn-lt"/>
                <a:ea typeface="+mn-ea"/>
                <a:cs typeface="+mn-cs"/>
              </a:rPr>
              <a:t> 8 </a:t>
            </a:r>
            <a:r>
              <a:rPr lang="en-US" sz="1200" kern="1200" dirty="0">
                <a:solidFill>
                  <a:schemeClr val="tx1"/>
                </a:solidFill>
                <a:effectLst/>
                <a:latin typeface="+mn-lt"/>
                <a:ea typeface="+mn-ea"/>
                <a:cs typeface="+mn-cs"/>
              </a:rPr>
              <a:t>of the Trainer Manual that accompanies this PowerPoint.)</a:t>
            </a:r>
            <a:endParaRPr lang="en-US" b="1" dirty="0"/>
          </a:p>
          <a:p>
            <a:endParaRPr lang="en-US" b="1" dirty="0"/>
          </a:p>
          <a:p>
            <a:r>
              <a:rPr lang="en-US" sz="1200" b="1" kern="1200" dirty="0">
                <a:solidFill>
                  <a:schemeClr val="tx1"/>
                </a:solidFill>
                <a:effectLst/>
                <a:latin typeface="+mn-lt"/>
                <a:ea typeface="+mn-ea"/>
                <a:cs typeface="+mn-cs"/>
              </a:rPr>
              <a:t>Goal</a:t>
            </a:r>
            <a:r>
              <a:rPr lang="en-US" sz="1400" kern="1200" dirty="0">
                <a:solidFill>
                  <a:schemeClr val="tx1"/>
                </a:solidFill>
                <a:effectLst/>
                <a:latin typeface="+mn-lt"/>
                <a:ea typeface="+mn-ea"/>
                <a:cs typeface="+mn-cs"/>
              </a:rPr>
              <a:t>:</a:t>
            </a:r>
            <a:r>
              <a:rPr lang="en-US" sz="14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To demonstrate the invisibility of cultural influences and how lack of awareness of cultural influences can lead to poor quality patient care and negatively impact working relationships.</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Materials Needed: (Quantities vary by how many in the group)</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Flip-Chart paper and pen</a:t>
            </a: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Procedures:</a:t>
            </a:r>
          </a:p>
          <a:p>
            <a:pPr marL="228600" lvl="0" indent="-228600">
              <a:buFont typeface="+mj-lt"/>
              <a:buAutoNum type="arabicPeriod"/>
            </a:pPr>
            <a:r>
              <a:rPr lang="en-US" sz="1200" b="0" kern="1200" dirty="0">
                <a:solidFill>
                  <a:schemeClr val="tx1"/>
                </a:solidFill>
                <a:effectLst/>
                <a:latin typeface="+mn-lt"/>
                <a:ea typeface="+mn-ea"/>
                <a:cs typeface="+mn-cs"/>
              </a:rPr>
              <a:t>Hang a flip-chart paper with a large drawing of an iceberg.</a:t>
            </a:r>
            <a:endParaRPr lang="en-US" sz="1200" b="1" kern="1200" dirty="0">
              <a:solidFill>
                <a:schemeClr val="tx1"/>
              </a:solidFill>
              <a:effectLst/>
              <a:latin typeface="+mn-lt"/>
              <a:ea typeface="+mn-ea"/>
              <a:cs typeface="+mn-cs"/>
            </a:endParaRPr>
          </a:p>
          <a:p>
            <a:pPr marL="228600" lvl="0" indent="-228600">
              <a:buFont typeface="+mj-lt"/>
              <a:buAutoNum type="arabicPeriod"/>
            </a:pPr>
            <a:r>
              <a:rPr lang="en-US" sz="1200" b="0" kern="1200" dirty="0">
                <a:solidFill>
                  <a:schemeClr val="tx1"/>
                </a:solidFill>
                <a:effectLst/>
                <a:latin typeface="+mn-lt"/>
                <a:ea typeface="+mn-ea"/>
                <a:cs typeface="+mn-cs"/>
              </a:rPr>
              <a:t>Ask participants to answer the questions on PowerPoint slide 12 and record their answers in the appropriate location on the iceberg. (Provide an example or two if the participants get off to a slow start.)</a:t>
            </a:r>
            <a:endParaRPr lang="en-US" sz="1200" b="1" kern="1200" dirty="0">
              <a:solidFill>
                <a:schemeClr val="tx1"/>
              </a:solidFill>
              <a:effectLst/>
              <a:latin typeface="+mn-lt"/>
              <a:ea typeface="+mn-ea"/>
              <a:cs typeface="+mn-cs"/>
            </a:endParaRPr>
          </a:p>
          <a:p>
            <a:pPr marL="228600" lvl="0" indent="-228600">
              <a:buFont typeface="+mj-lt"/>
              <a:buAutoNum type="arabicPeriod"/>
            </a:pPr>
            <a:r>
              <a:rPr lang="en-US" sz="1200" b="0" kern="1200" dirty="0">
                <a:solidFill>
                  <a:schemeClr val="tx1"/>
                </a:solidFill>
                <a:effectLst/>
                <a:latin typeface="+mn-lt"/>
                <a:ea typeface="+mn-ea"/>
                <a:cs typeface="+mn-cs"/>
              </a:rPr>
              <a:t>Visible examples:  facial expressions, rituals, paintings, literature, gestures, holiday customs, foods, eating habits, music, style of dress, etc.</a:t>
            </a:r>
            <a:endParaRPr lang="en-US" sz="1200" b="1" kern="1200" dirty="0">
              <a:solidFill>
                <a:schemeClr val="tx1"/>
              </a:solidFill>
              <a:effectLst/>
              <a:latin typeface="+mn-lt"/>
              <a:ea typeface="+mn-ea"/>
              <a:cs typeface="+mn-cs"/>
            </a:endParaRPr>
          </a:p>
          <a:p>
            <a:pPr marL="228600" lvl="0" indent="-228600">
              <a:buFont typeface="+mj-lt"/>
              <a:buAutoNum type="arabicPeriod"/>
            </a:pPr>
            <a:r>
              <a:rPr lang="en-US" sz="1200" b="0" kern="1200" dirty="0">
                <a:solidFill>
                  <a:schemeClr val="tx1"/>
                </a:solidFill>
                <a:effectLst/>
                <a:latin typeface="+mn-lt"/>
                <a:ea typeface="+mn-ea"/>
                <a:cs typeface="+mn-cs"/>
              </a:rPr>
              <a:t>Invisible examples: religious beliefs, importance of time, values, beliefs about child rearing, beliefs about health and healthcare, concept of leadership, concept of fairness, nature of friendship, notions of modesty, concept of self, concept of personal space, rules of social etiquette, etc.</a:t>
            </a:r>
            <a:endParaRPr lang="en-US" sz="1200" b="1" kern="1200" dirty="0">
              <a:solidFill>
                <a:schemeClr val="tx1"/>
              </a:solidFill>
              <a:effectLst/>
              <a:latin typeface="+mn-lt"/>
              <a:ea typeface="+mn-ea"/>
              <a:cs typeface="+mn-cs"/>
            </a:endParaRPr>
          </a:p>
          <a:p>
            <a:pPr marL="228600" lvl="0" indent="-228600">
              <a:buFont typeface="+mj-lt"/>
              <a:buAutoNum type="arabicPeriod"/>
            </a:pPr>
            <a:r>
              <a:rPr lang="en-US" sz="1200" b="0" kern="1200" dirty="0">
                <a:solidFill>
                  <a:schemeClr val="tx1"/>
                </a:solidFill>
                <a:effectLst/>
                <a:latin typeface="+mn-lt"/>
                <a:ea typeface="+mn-ea"/>
                <a:cs typeface="+mn-cs"/>
              </a:rPr>
              <a:t>Lead a discussion by asking the following questions:</a:t>
            </a:r>
            <a:endParaRPr lang="en-US" sz="1200" b="1" kern="1200" dirty="0">
              <a:solidFill>
                <a:schemeClr val="tx1"/>
              </a:solidFill>
              <a:effectLst/>
              <a:latin typeface="+mn-lt"/>
              <a:ea typeface="+mn-ea"/>
              <a:cs typeface="+mn-cs"/>
            </a:endParaRPr>
          </a:p>
          <a:p>
            <a:pPr marL="685800" lvl="1" indent="-228600">
              <a:buFont typeface="+mj-lt"/>
              <a:buAutoNum type="alphaLcPeriod"/>
            </a:pPr>
            <a:r>
              <a:rPr lang="en-US" sz="1200" b="0" kern="1200" dirty="0">
                <a:solidFill>
                  <a:schemeClr val="tx1"/>
                </a:solidFill>
                <a:effectLst/>
                <a:latin typeface="+mn-lt"/>
                <a:ea typeface="+mn-ea"/>
                <a:cs typeface="+mn-cs"/>
              </a:rPr>
              <a:t>What are your observations about what is above and below the surface?</a:t>
            </a:r>
            <a:endParaRPr lang="en-US" sz="1200" b="1" kern="1200" dirty="0">
              <a:solidFill>
                <a:schemeClr val="tx1"/>
              </a:solidFill>
              <a:effectLst/>
              <a:latin typeface="+mn-lt"/>
              <a:ea typeface="+mn-ea"/>
              <a:cs typeface="+mn-cs"/>
            </a:endParaRPr>
          </a:p>
          <a:p>
            <a:pPr marL="685800" lvl="1" indent="-228600">
              <a:buFont typeface="+mj-lt"/>
              <a:buAutoNum type="alphaLcPeriod"/>
            </a:pPr>
            <a:r>
              <a:rPr lang="en-US" sz="1200" b="0" kern="1200" dirty="0">
                <a:solidFill>
                  <a:schemeClr val="tx1"/>
                </a:solidFill>
                <a:effectLst/>
                <a:latin typeface="+mn-lt"/>
                <a:ea typeface="+mn-ea"/>
                <a:cs typeface="+mn-cs"/>
              </a:rPr>
              <a:t>How will thinking about the visibility and invisibility of cultural factors help us to be more culturally sensitive?</a:t>
            </a:r>
            <a:endParaRPr lang="en-US" sz="1200" b="1" kern="1200" dirty="0">
              <a:solidFill>
                <a:schemeClr val="tx1"/>
              </a:solidFill>
              <a:effectLst/>
              <a:latin typeface="+mn-lt"/>
              <a:ea typeface="+mn-ea"/>
              <a:cs typeface="+mn-cs"/>
            </a:endParaRPr>
          </a:p>
          <a:p>
            <a:pPr marL="685800" lvl="1" indent="-228600">
              <a:buFont typeface="+mj-lt"/>
              <a:buAutoNum type="alphaLcPeriod"/>
            </a:pPr>
            <a:r>
              <a:rPr lang="en-US" sz="1200" b="0" kern="1200" dirty="0">
                <a:solidFill>
                  <a:schemeClr val="tx1"/>
                </a:solidFill>
                <a:effectLst/>
                <a:latin typeface="+mn-lt"/>
                <a:ea typeface="+mn-ea"/>
                <a:cs typeface="+mn-cs"/>
              </a:rPr>
              <a:t>How can we be more culturally sensitive with our patients and our co-workers?</a:t>
            </a:r>
            <a:endParaRPr lang="en-US" sz="1200" b="1" kern="1200" dirty="0">
              <a:solidFill>
                <a:schemeClr val="tx1"/>
              </a:solidFill>
              <a:effectLst/>
              <a:latin typeface="+mn-lt"/>
              <a:ea typeface="+mn-ea"/>
              <a:cs typeface="+mn-cs"/>
            </a:endParaRPr>
          </a:p>
          <a:p>
            <a:endParaRPr lang="en-US" b="1" dirty="0"/>
          </a:p>
        </p:txBody>
      </p:sp>
      <p:sp>
        <p:nvSpPr>
          <p:cNvPr id="4" name="Slide Number Placeholder 3"/>
          <p:cNvSpPr>
            <a:spLocks noGrp="1"/>
          </p:cNvSpPr>
          <p:nvPr>
            <p:ph type="sldNum" sz="quarter" idx="10"/>
          </p:nvPr>
        </p:nvSpPr>
        <p:spPr/>
        <p:txBody>
          <a:bodyPr/>
          <a:lstStyle/>
          <a:p>
            <a:fld id="{5050265C-EA89-49EE-B665-36001A0176DF}" type="slidenum">
              <a:rPr lang="en-US" smtClean="0"/>
              <a:t>12</a:t>
            </a:fld>
            <a:endParaRPr lang="en-US"/>
          </a:p>
        </p:txBody>
      </p:sp>
    </p:spTree>
    <p:extLst>
      <p:ext uri="{BB962C8B-B14F-4D97-AF65-F5344CB8AC3E}">
        <p14:creationId xmlns:p14="http://schemas.microsoft.com/office/powerpoint/2010/main" val="4098916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u="none" strike="noStrike" kern="1200" dirty="0">
                <a:solidFill>
                  <a:schemeClr val="tx1"/>
                </a:solidFill>
                <a:effectLst/>
                <a:latin typeface="+mn-lt"/>
                <a:ea typeface="+mn-ea"/>
                <a:cs typeface="+mn-cs"/>
              </a:rPr>
              <a:t>Explain</a:t>
            </a:r>
            <a:r>
              <a:rPr lang="en-US" sz="1200" b="0" u="none" strike="noStrike" kern="1200" baseline="0" dirty="0">
                <a:solidFill>
                  <a:schemeClr val="tx1"/>
                </a:solidFill>
                <a:effectLst/>
                <a:latin typeface="+mn-lt"/>
                <a:ea typeface="+mn-ea"/>
                <a:cs typeface="+mn-cs"/>
              </a:rPr>
              <a:t> that </a:t>
            </a:r>
            <a:r>
              <a:rPr lang="en-US" sz="1200" b="0" u="none" strike="noStrike" kern="1200" dirty="0">
                <a:solidFill>
                  <a:schemeClr val="tx1"/>
                </a:solidFill>
                <a:effectLst/>
                <a:latin typeface="+mn-lt"/>
                <a:ea typeface="+mn-ea"/>
                <a:cs typeface="+mn-cs"/>
              </a:rPr>
              <a:t>it is vitally important that healthcare employees understand that there is an interplay of three cultures in a healthcare setting: 1) the culture of the healthcare employee, 2) the culture of the client, and 3) the culture of the healthcare setting. </a:t>
            </a:r>
            <a:r>
              <a:rPr lang="en-US" sz="1200" b="0" u="none" strike="noStrike" kern="1200" baseline="30000" dirty="0">
                <a:solidFill>
                  <a:schemeClr val="tx1"/>
                </a:solidFill>
                <a:effectLst/>
                <a:latin typeface="+mn-lt"/>
                <a:ea typeface="+mn-ea"/>
                <a:cs typeface="+mn-cs"/>
              </a:rPr>
              <a:t>viii</a:t>
            </a:r>
            <a:r>
              <a:rPr lang="en-US" sz="1200" b="0" u="none" strike="noStrike" kern="1200" dirty="0">
                <a:solidFill>
                  <a:schemeClr val="tx1"/>
                </a:solidFill>
                <a:effectLst/>
                <a:latin typeface="+mn-lt"/>
                <a:ea typeface="+mn-ea"/>
                <a:cs typeface="+mn-cs"/>
              </a:rPr>
              <a:t>  To be culturally competent requires one to understand the interplay of cultures, and, specifically, the differing perspectives on how cultural groups understand: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strike="noStrike" kern="1200" dirty="0">
                <a:solidFill>
                  <a:schemeClr val="tx1"/>
                </a:solidFill>
                <a:effectLst/>
                <a:latin typeface="+mn-lt"/>
                <a:ea typeface="+mn-ea"/>
                <a:cs typeface="+mn-cs"/>
              </a:rPr>
              <a:t>Life processes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strike="noStrike" kern="1200" dirty="0">
                <a:solidFill>
                  <a:schemeClr val="tx1"/>
                </a:solidFill>
                <a:effectLst/>
                <a:latin typeface="+mn-lt"/>
                <a:ea typeface="+mn-ea"/>
                <a:cs typeface="+mn-cs"/>
              </a:rPr>
              <a:t>Example: Asians/Pacific Islanders are a large ethnic group in the U.S. who value harmony</a:t>
            </a:r>
            <a:r>
              <a:rPr lang="en-US" sz="1200" b="0" u="none" strike="noStrike" kern="1200" baseline="0" dirty="0">
                <a:solidFill>
                  <a:schemeClr val="tx1"/>
                </a:solidFill>
                <a:effectLst/>
                <a:latin typeface="+mn-lt"/>
                <a:ea typeface="+mn-ea"/>
                <a:cs typeface="+mn-cs"/>
              </a:rPr>
              <a:t>, respect authority, and avoid conflict</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strike="noStrike" kern="1200" baseline="0" dirty="0">
                <a:solidFill>
                  <a:schemeClr val="tx1"/>
                </a:solidFill>
                <a:effectLst/>
                <a:latin typeface="+mn-lt"/>
                <a:ea typeface="+mn-ea"/>
                <a:cs typeface="+mn-cs"/>
              </a:rPr>
              <a:t>Lack of disagreement or questioning of treatment options does not indicate compliance.</a:t>
            </a:r>
            <a:endParaRPr lang="en-US" sz="1200" b="0" u="none" strike="noStrike"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strike="noStrike" kern="1200" dirty="0">
                <a:solidFill>
                  <a:schemeClr val="tx1"/>
                </a:solidFill>
                <a:effectLst/>
                <a:latin typeface="+mn-lt"/>
                <a:ea typeface="+mn-ea"/>
                <a:cs typeface="+mn-cs"/>
              </a:rPr>
              <a:t>Health and sickness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strike="noStrike" kern="1200" dirty="0">
                <a:solidFill>
                  <a:schemeClr val="tx1"/>
                </a:solidFill>
                <a:effectLst/>
                <a:latin typeface="+mn-lt"/>
                <a:ea typeface="+mn-ea"/>
                <a:cs typeface="+mn-cs"/>
              </a:rPr>
              <a:t>Example:</a:t>
            </a:r>
            <a:r>
              <a:rPr lang="en-US" sz="1200" b="0" u="none" strike="noStrike" kern="1200" baseline="0" dirty="0">
                <a:solidFill>
                  <a:schemeClr val="tx1"/>
                </a:solidFill>
                <a:effectLst/>
                <a:latin typeface="+mn-lt"/>
                <a:ea typeface="+mn-ea"/>
                <a:cs typeface="+mn-cs"/>
              </a:rPr>
              <a:t> Vietnamese believe health is the result of a harmonious balance between the hot and cold poles that govern bodily functions and don’t readily prescribe to Western medicine.</a:t>
            </a:r>
            <a:endParaRPr lang="en-US" sz="1200" b="0" u="none" strike="noStrike"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strike="noStrike" kern="1200" baseline="0" dirty="0">
                <a:solidFill>
                  <a:schemeClr val="tx1"/>
                </a:solidFill>
                <a:effectLst/>
                <a:latin typeface="+mn-lt"/>
                <a:ea typeface="+mn-ea"/>
                <a:cs typeface="+mn-cs"/>
              </a:rPr>
              <a:t>Maintaining wellness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strike="noStrike" kern="1200" baseline="0" dirty="0">
                <a:solidFill>
                  <a:schemeClr val="tx1"/>
                </a:solidFill>
                <a:effectLst/>
                <a:latin typeface="+mn-lt"/>
                <a:ea typeface="+mn-ea"/>
                <a:cs typeface="+mn-cs"/>
              </a:rPr>
              <a:t>Example: Native Americans believe wellness stems from a balance between the natural or supernatural forces and the person and may wish to consult a shaman.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strike="noStrike" kern="1200" baseline="0" dirty="0">
                <a:solidFill>
                  <a:schemeClr val="tx1"/>
                </a:solidFill>
                <a:effectLst/>
                <a:latin typeface="+mn-lt"/>
                <a:ea typeface="+mn-ea"/>
                <a:cs typeface="+mn-cs"/>
              </a:rPr>
              <a:t>Causes of illness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strike="noStrike" kern="1200" baseline="0" dirty="0">
                <a:solidFill>
                  <a:schemeClr val="tx1"/>
                </a:solidFill>
                <a:effectLst/>
                <a:latin typeface="+mn-lt"/>
                <a:ea typeface="+mn-ea"/>
                <a:cs typeface="+mn-cs"/>
              </a:rPr>
              <a:t>Example:  Hispanics view illness as God’s will or divine punishment and may wish to consult a folk healer (curandero).</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strike="noStrike" kern="1200" baseline="0" dirty="0">
                <a:solidFill>
                  <a:schemeClr val="tx1"/>
                </a:solidFill>
                <a:effectLst/>
                <a:latin typeface="+mn-lt"/>
                <a:ea typeface="+mn-ea"/>
                <a:cs typeface="+mn-cs"/>
              </a:rPr>
              <a:t>Cure and care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strike="noStrike" kern="1200" baseline="0" dirty="0">
                <a:solidFill>
                  <a:schemeClr val="tx1"/>
                </a:solidFill>
                <a:effectLst/>
                <a:latin typeface="+mn-lt"/>
                <a:ea typeface="+mn-ea"/>
                <a:cs typeface="+mn-cs"/>
              </a:rPr>
              <a:t>Example: Many African-American’s lives center around family and church and consult a key family member about health-related decisions.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u="none" strike="noStrike" kern="1200" baseline="0" dirty="0">
                <a:solidFill>
                  <a:schemeClr val="tx1"/>
                </a:solidFill>
                <a:effectLst/>
                <a:latin typeface="+mn-lt"/>
                <a:ea typeface="+mn-ea"/>
                <a:cs typeface="+mn-cs"/>
              </a:rPr>
              <a:t>Emphasize that these are examples and should not be used to stereotype any individual.  The intent is to illustrate that there may be cultural values below the surface that may be influencing a patient and/or the family response to the healthcare situation.  The value in these examples lies in generating an awareness that there may be more going on than meets the eye (above the surface).  It is not possible for a healthcare professional to understand all of the nuances of any given culture.  The value lies in asking questions rather than drawing conclusions based on our cultural perspectives.  Do not expect patients to conform to mainstream values.  If a patient or family’s behavior differs from what you expect, ask the patient and the family open ended questions to better understand their assumptions and expectations.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u="none" strike="noStrike"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u="none" strike="noStrike" kern="1200" baseline="0" dirty="0">
                <a:solidFill>
                  <a:schemeClr val="tx1"/>
                </a:solidFill>
                <a:effectLst/>
                <a:latin typeface="+mn-lt"/>
                <a:ea typeface="+mn-ea"/>
                <a:cs typeface="+mn-cs"/>
              </a:rPr>
              <a:t>Health care professionals can learn as they go, but it can be dangerous and lead to costly mistakes and decreased patient outcomes.  Therefore, it is important healthcare providers learn how to be more culturally aware and to be sensitive to the role culture plays in the delivery of heath care and patient outcomes.</a:t>
            </a:r>
            <a:endParaRPr lang="en-US" sz="1200" b="1" u="sng" kern="1200" dirty="0">
              <a:solidFill>
                <a:schemeClr val="tx1"/>
              </a:solidFill>
              <a:effectLst/>
              <a:latin typeface="+mn-lt"/>
              <a:ea typeface="+mn-ea"/>
              <a:cs typeface="+mn-cs"/>
            </a:endParaRPr>
          </a:p>
          <a:p>
            <a:endParaRPr lang="en-US" dirty="0"/>
          </a:p>
          <a:p>
            <a:r>
              <a:rPr lang="en-US" dirty="0"/>
              <a:t>http://www.euromedinfo.eu/how-culture-influences-health-beliefs.html/</a:t>
            </a:r>
          </a:p>
        </p:txBody>
      </p:sp>
      <p:sp>
        <p:nvSpPr>
          <p:cNvPr id="4" name="Slide Number Placeholder 3"/>
          <p:cNvSpPr>
            <a:spLocks noGrp="1"/>
          </p:cNvSpPr>
          <p:nvPr>
            <p:ph type="sldNum" sz="quarter" idx="10"/>
          </p:nvPr>
        </p:nvSpPr>
        <p:spPr/>
        <p:txBody>
          <a:bodyPr/>
          <a:lstStyle/>
          <a:p>
            <a:fld id="{5050265C-EA89-49EE-B665-36001A0176DF}" type="slidenum">
              <a:rPr lang="en-US" smtClean="0"/>
              <a:t>13</a:t>
            </a:fld>
            <a:endParaRPr lang="en-US"/>
          </a:p>
        </p:txBody>
      </p:sp>
    </p:spTree>
    <p:extLst>
      <p:ext uri="{BB962C8B-B14F-4D97-AF65-F5344CB8AC3E}">
        <p14:creationId xmlns:p14="http://schemas.microsoft.com/office/powerpoint/2010/main" val="4153779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420494" y="4465637"/>
            <a:ext cx="4261485" cy="3696712"/>
          </a:xfrm>
        </p:spPr>
        <p:txBody>
          <a:bodyPr/>
          <a:lstStyle/>
          <a:p>
            <a:r>
              <a:rPr lang="en-US" dirty="0"/>
              <a:t>(Animated slide)</a:t>
            </a:r>
          </a:p>
          <a:p>
            <a:r>
              <a:rPr lang="en-US" dirty="0"/>
              <a:t>(See</a:t>
            </a:r>
            <a:r>
              <a:rPr lang="en-US" baseline="0" dirty="0"/>
              <a:t> detailed procedures on page 9 of the Trainer Manual.)</a:t>
            </a:r>
            <a:endParaRPr lang="en-US" dirty="0"/>
          </a:p>
          <a:p>
            <a:endParaRPr lang="en-US" dirty="0"/>
          </a:p>
          <a:p>
            <a:r>
              <a:rPr lang="en-US" sz="1200" b="1" kern="1200" dirty="0">
                <a:solidFill>
                  <a:schemeClr val="tx1"/>
                </a:solidFill>
                <a:effectLst/>
                <a:latin typeface="+mn-lt"/>
                <a:ea typeface="+mn-ea"/>
                <a:cs typeface="+mn-cs"/>
              </a:rPr>
              <a:t>Goal</a:t>
            </a:r>
            <a:r>
              <a:rPr lang="en-US" sz="1400" kern="1200" dirty="0">
                <a:solidFill>
                  <a:schemeClr val="tx1"/>
                </a:solidFill>
                <a:effectLst/>
                <a:latin typeface="+mn-lt"/>
                <a:ea typeface="+mn-ea"/>
                <a:cs typeface="+mn-cs"/>
              </a:rPr>
              <a:t>:</a:t>
            </a:r>
            <a:r>
              <a:rPr lang="en-US" sz="14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To demonstrate the complex nature of culture and how our definitions of culture impact the way we move through the world.</a:t>
            </a:r>
            <a:endParaRPr lang="en-US" sz="1100" kern="1200" dirty="0">
              <a:solidFill>
                <a:schemeClr val="tx1"/>
              </a:solidFill>
              <a:effectLst/>
              <a:latin typeface="+mn-lt"/>
              <a:ea typeface="+mn-ea"/>
              <a:cs typeface="+mn-cs"/>
            </a:endParaRPr>
          </a:p>
          <a:p>
            <a:r>
              <a:rPr lang="en-US" sz="1200" b="1" u="none" kern="1200" dirty="0">
                <a:solidFill>
                  <a:schemeClr val="tx1"/>
                </a:solidFill>
                <a:effectLst/>
                <a:latin typeface="+mn-lt"/>
                <a:ea typeface="+mn-ea"/>
                <a:cs typeface="+mn-cs"/>
              </a:rPr>
              <a:t>Materials Needed: </a:t>
            </a:r>
          </a:p>
          <a:p>
            <a:pPr marL="171450" lvl="0" indent="-171450">
              <a:buFont typeface="Arial" panose="020B0604020202020204" pitchFamily="34" charset="0"/>
              <a:buChar char="•"/>
            </a:pPr>
            <a:r>
              <a:rPr lang="en-US" sz="1200" b="0" u="none" kern="1200" dirty="0">
                <a:solidFill>
                  <a:schemeClr val="tx1"/>
                </a:solidFill>
                <a:effectLst/>
                <a:latin typeface="+mn-lt"/>
                <a:ea typeface="+mn-ea"/>
                <a:cs typeface="+mn-cs"/>
              </a:rPr>
              <a:t>Flip-Chart paper and 4 pens of different colors</a:t>
            </a:r>
            <a:endParaRPr lang="en-US" sz="1200" b="1" u="none" kern="1200" dirty="0">
              <a:solidFill>
                <a:schemeClr val="tx1"/>
              </a:solidFill>
              <a:effectLst/>
              <a:latin typeface="+mn-lt"/>
              <a:ea typeface="+mn-ea"/>
              <a:cs typeface="+mn-cs"/>
            </a:endParaRPr>
          </a:p>
          <a:p>
            <a:r>
              <a:rPr lang="en-US" sz="1200" b="1" u="none" strike="noStrike" kern="1200" dirty="0">
                <a:solidFill>
                  <a:schemeClr val="tx1"/>
                </a:solidFill>
                <a:effectLst/>
                <a:latin typeface="+mn-lt"/>
                <a:ea typeface="+mn-ea"/>
                <a:cs typeface="+mn-cs"/>
              </a:rPr>
              <a:t> </a:t>
            </a:r>
            <a:r>
              <a:rPr lang="en-US" sz="1200" b="1" u="none" kern="1200" dirty="0">
                <a:solidFill>
                  <a:schemeClr val="tx1"/>
                </a:solidFill>
                <a:effectLst/>
                <a:latin typeface="+mn-lt"/>
                <a:ea typeface="+mn-ea"/>
                <a:cs typeface="+mn-cs"/>
              </a:rPr>
              <a:t>Procedures:</a:t>
            </a:r>
          </a:p>
          <a:p>
            <a:pPr marL="228600" lvl="0" indent="-228600">
              <a:buFont typeface="+mj-lt"/>
              <a:buAutoNum type="arabicPeriod"/>
            </a:pPr>
            <a:r>
              <a:rPr lang="en-US" sz="1200" b="0" u="none" kern="1200" dirty="0">
                <a:solidFill>
                  <a:schemeClr val="tx1"/>
                </a:solidFill>
                <a:effectLst/>
                <a:latin typeface="+mn-lt"/>
                <a:ea typeface="+mn-ea"/>
                <a:cs typeface="+mn-cs"/>
              </a:rPr>
              <a:t>Divide participants into groups of three.</a:t>
            </a:r>
            <a:endParaRPr lang="en-US" sz="1200" b="1" u="none" kern="1200" dirty="0">
              <a:solidFill>
                <a:schemeClr val="tx1"/>
              </a:solidFill>
              <a:effectLst/>
              <a:latin typeface="+mn-lt"/>
              <a:ea typeface="+mn-ea"/>
              <a:cs typeface="+mn-cs"/>
            </a:endParaRPr>
          </a:p>
          <a:p>
            <a:pPr marL="228600" lvl="0" indent="-228600">
              <a:buFont typeface="+mj-lt"/>
              <a:buAutoNum type="arabicPeriod"/>
            </a:pPr>
            <a:r>
              <a:rPr lang="en-US" sz="1200" b="0" u="none" kern="1200" dirty="0">
                <a:solidFill>
                  <a:schemeClr val="tx1"/>
                </a:solidFill>
                <a:effectLst/>
                <a:latin typeface="+mn-lt"/>
                <a:ea typeface="+mn-ea"/>
                <a:cs typeface="+mn-cs"/>
              </a:rPr>
              <a:t>Instruct them to write down their expectations of the three levels of cultural interplay listed on PowerPoint slide 14.</a:t>
            </a:r>
            <a:endParaRPr lang="en-US" sz="1200" b="1" u="none" kern="1200" dirty="0">
              <a:solidFill>
                <a:schemeClr val="tx1"/>
              </a:solidFill>
              <a:effectLst/>
              <a:latin typeface="+mn-lt"/>
              <a:ea typeface="+mn-ea"/>
              <a:cs typeface="+mn-cs"/>
            </a:endParaRPr>
          </a:p>
          <a:p>
            <a:pPr marL="228600" lvl="0" indent="-228600">
              <a:buFont typeface="+mj-lt"/>
              <a:buAutoNum type="arabicPeriod"/>
            </a:pPr>
            <a:r>
              <a:rPr lang="en-US" sz="1200" b="0" u="none" kern="1200" dirty="0">
                <a:solidFill>
                  <a:schemeClr val="tx1"/>
                </a:solidFill>
                <a:effectLst/>
                <a:latin typeface="+mn-lt"/>
                <a:ea typeface="+mn-ea"/>
                <a:cs typeface="+mn-cs"/>
              </a:rPr>
              <a:t>Write down their responses on a piece of flip-chart paper.  Use one color for similar responses and a different color for different responses (example: blue for “good bed side manner” and orange for “authoritative and direct”). </a:t>
            </a:r>
            <a:endParaRPr lang="en-US" sz="1200" b="1" u="none" kern="1200" dirty="0">
              <a:solidFill>
                <a:schemeClr val="tx1"/>
              </a:solidFill>
              <a:effectLst/>
              <a:latin typeface="+mn-lt"/>
              <a:ea typeface="+mn-ea"/>
              <a:cs typeface="+mn-cs"/>
            </a:endParaRPr>
          </a:p>
          <a:p>
            <a:pPr marL="685800" lvl="1" indent="-228600">
              <a:buFont typeface="+mj-lt"/>
              <a:buAutoNum type="alphaLcPeriod"/>
            </a:pPr>
            <a:r>
              <a:rPr lang="en-US" sz="1200" b="0" u="none" kern="1200" dirty="0">
                <a:solidFill>
                  <a:schemeClr val="tx1"/>
                </a:solidFill>
                <a:effectLst/>
                <a:latin typeface="+mn-lt"/>
                <a:ea typeface="+mn-ea"/>
                <a:cs typeface="+mn-cs"/>
              </a:rPr>
              <a:t>Let the participants help you decide what comments are similar or different.  (This can be an informative discussion to see what is seen as similar or different and why.)</a:t>
            </a:r>
            <a:endParaRPr lang="en-US" sz="1200" b="1" u="none" kern="1200" dirty="0">
              <a:solidFill>
                <a:schemeClr val="tx1"/>
              </a:solidFill>
              <a:effectLst/>
              <a:latin typeface="+mn-lt"/>
              <a:ea typeface="+mn-ea"/>
              <a:cs typeface="+mn-cs"/>
            </a:endParaRPr>
          </a:p>
          <a:p>
            <a:pPr marL="685800" lvl="1" indent="-228600">
              <a:buFont typeface="+mj-lt"/>
              <a:buAutoNum type="alphaLcPeriod"/>
            </a:pPr>
            <a:r>
              <a:rPr lang="en-US" sz="1200" b="0" u="none" kern="1200" dirty="0">
                <a:solidFill>
                  <a:schemeClr val="tx1"/>
                </a:solidFill>
                <a:effectLst/>
                <a:latin typeface="+mn-lt"/>
                <a:ea typeface="+mn-ea"/>
                <a:cs typeface="+mn-cs"/>
              </a:rPr>
              <a:t>Participants will observe that their expectations and preferences differ from one another demonstrating how different expectations can create a divide in the delivery of quality patient care.</a:t>
            </a:r>
            <a:endParaRPr lang="en-US" sz="1200" b="1" u="none" kern="1200" dirty="0">
              <a:solidFill>
                <a:schemeClr val="tx1"/>
              </a:solidFill>
              <a:effectLst/>
              <a:latin typeface="+mn-lt"/>
              <a:ea typeface="+mn-ea"/>
              <a:cs typeface="+mn-cs"/>
            </a:endParaRPr>
          </a:p>
          <a:p>
            <a:pPr marL="1200150" lvl="2" indent="-285750">
              <a:buFont typeface="+mj-lt"/>
              <a:buAutoNum type="romanLcPeriod"/>
            </a:pPr>
            <a:r>
              <a:rPr lang="en-US" sz="1200" b="0" u="none" kern="1200" dirty="0">
                <a:solidFill>
                  <a:schemeClr val="tx1"/>
                </a:solidFill>
                <a:effectLst/>
                <a:latin typeface="+mn-lt"/>
                <a:ea typeface="+mn-ea"/>
                <a:cs typeface="+mn-cs"/>
              </a:rPr>
              <a:t>Ask participants to discuss how these three cultures influence one another.</a:t>
            </a:r>
            <a:endParaRPr lang="en-US" sz="1200" b="1" u="none" kern="1200" dirty="0">
              <a:solidFill>
                <a:schemeClr val="tx1"/>
              </a:solidFill>
              <a:effectLst/>
              <a:latin typeface="+mn-lt"/>
              <a:ea typeface="+mn-ea"/>
              <a:cs typeface="+mn-cs"/>
            </a:endParaRPr>
          </a:p>
          <a:p>
            <a:pPr marL="1200150" lvl="2" indent="-285750">
              <a:buFont typeface="+mj-lt"/>
              <a:buAutoNum type="romanLcPeriod"/>
            </a:pPr>
            <a:r>
              <a:rPr lang="en-US" sz="1200" b="0" u="none" kern="1200" dirty="0">
                <a:solidFill>
                  <a:schemeClr val="tx1"/>
                </a:solidFill>
                <a:effectLst/>
                <a:latin typeface="+mn-lt"/>
                <a:ea typeface="+mn-ea"/>
                <a:cs typeface="+mn-cs"/>
              </a:rPr>
              <a:t>Ask participants to share examples from their experiences about patient care and working relationships.</a:t>
            </a:r>
            <a:endParaRPr lang="en-US" sz="1200" b="1"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050265C-EA89-49EE-B665-36001A0176DF}" type="slidenum">
              <a:rPr lang="en-US" smtClean="0"/>
              <a:t>14</a:t>
            </a:fld>
            <a:endParaRPr lang="en-US"/>
          </a:p>
        </p:txBody>
      </p:sp>
    </p:spTree>
    <p:extLst>
      <p:ext uri="{BB962C8B-B14F-4D97-AF65-F5344CB8AC3E}">
        <p14:creationId xmlns:p14="http://schemas.microsoft.com/office/powerpoint/2010/main" val="3693033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402715" y="4389437"/>
            <a:ext cx="4261485" cy="3696712"/>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(See detailed procedures on page</a:t>
            </a:r>
            <a:r>
              <a:rPr lang="en-US" sz="1200" kern="1200" baseline="0" dirty="0">
                <a:solidFill>
                  <a:schemeClr val="tx1"/>
                </a:solidFill>
                <a:effectLst/>
                <a:latin typeface="+mn-lt"/>
                <a:ea typeface="+mn-ea"/>
                <a:cs typeface="+mn-cs"/>
              </a:rPr>
              <a:t> 10 – 11 </a:t>
            </a:r>
            <a:r>
              <a:rPr lang="en-US" sz="1200" kern="1200" dirty="0">
                <a:solidFill>
                  <a:schemeClr val="tx1"/>
                </a:solidFill>
                <a:effectLst/>
                <a:latin typeface="+mn-lt"/>
                <a:ea typeface="+mn-ea"/>
                <a:cs typeface="+mn-cs"/>
              </a:rPr>
              <a:t>of the Trainer Manual</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that accompanies this PowerPoint.)</a:t>
            </a:r>
            <a:endParaRPr lang="en-US" sz="1200" b="1" u="sng" kern="1200" dirty="0">
              <a:solidFill>
                <a:schemeClr val="tx1"/>
              </a:solidFill>
              <a:effectLst/>
              <a:latin typeface="+mn-lt"/>
              <a:ea typeface="+mn-ea"/>
              <a:cs typeface="+mn-cs"/>
            </a:endParaRPr>
          </a:p>
          <a:p>
            <a:endParaRPr lang="en-US" sz="1200" b="1" u="sng"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Goal</a:t>
            </a:r>
            <a:r>
              <a:rPr lang="en-US" sz="1400" kern="1200" dirty="0">
                <a:solidFill>
                  <a:schemeClr val="tx1"/>
                </a:solidFill>
                <a:effectLst/>
                <a:latin typeface="+mn-lt"/>
                <a:ea typeface="+mn-ea"/>
                <a:cs typeface="+mn-cs"/>
              </a:rPr>
              <a:t>:</a:t>
            </a:r>
            <a:r>
              <a:rPr lang="en-US" sz="14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To demonstrate the importance of approaching patients with cultural sensitivity.</a:t>
            </a:r>
            <a:endParaRPr lang="en-US" sz="1100" kern="1200" dirty="0">
              <a:solidFill>
                <a:schemeClr val="tx1"/>
              </a:solidFill>
              <a:effectLst/>
              <a:latin typeface="+mn-lt"/>
              <a:ea typeface="+mn-ea"/>
              <a:cs typeface="+mn-cs"/>
            </a:endParaRPr>
          </a:p>
          <a:p>
            <a:r>
              <a:rPr lang="en-US" sz="1200" b="1" u="none" kern="1200" dirty="0">
                <a:solidFill>
                  <a:schemeClr val="tx1"/>
                </a:solidFill>
                <a:effectLst/>
                <a:latin typeface="+mn-lt"/>
                <a:ea typeface="+mn-ea"/>
                <a:cs typeface="+mn-cs"/>
              </a:rPr>
              <a:t>Materials Needed:</a:t>
            </a:r>
          </a:p>
          <a:p>
            <a:pPr marL="171450" lvl="0" indent="-171450">
              <a:buFont typeface="Arial" panose="020B0604020202020204" pitchFamily="34" charset="0"/>
              <a:buChar char="•"/>
            </a:pPr>
            <a:r>
              <a:rPr lang="en-US" sz="1200" b="0" u="none" kern="1200" dirty="0">
                <a:solidFill>
                  <a:schemeClr val="tx1"/>
                </a:solidFill>
                <a:effectLst/>
                <a:latin typeface="+mn-lt"/>
                <a:ea typeface="+mn-ea"/>
                <a:cs typeface="+mn-cs"/>
              </a:rPr>
              <a:t>“Cultural Sensitivity Practice Table” (on page 11 of the Trainer</a:t>
            </a:r>
            <a:r>
              <a:rPr lang="en-US" sz="1200" b="0" u="none" kern="1200" baseline="0" dirty="0">
                <a:solidFill>
                  <a:schemeClr val="tx1"/>
                </a:solidFill>
                <a:effectLst/>
                <a:latin typeface="+mn-lt"/>
                <a:ea typeface="+mn-ea"/>
                <a:cs typeface="+mn-cs"/>
              </a:rPr>
              <a:t> Manual-</a:t>
            </a:r>
            <a:r>
              <a:rPr lang="en-US" sz="1200" b="0" u="none" kern="1200" dirty="0">
                <a:solidFill>
                  <a:schemeClr val="tx1"/>
                </a:solidFill>
                <a:effectLst/>
                <a:latin typeface="+mn-lt"/>
                <a:ea typeface="+mn-ea"/>
                <a:cs typeface="+mn-cs"/>
              </a:rPr>
              <a:t>one copy per participant)</a:t>
            </a:r>
            <a:endParaRPr lang="en-US" sz="1200" b="1" u="none" kern="1200" dirty="0">
              <a:solidFill>
                <a:schemeClr val="tx1"/>
              </a:solidFill>
              <a:effectLst/>
              <a:latin typeface="+mn-lt"/>
              <a:ea typeface="+mn-ea"/>
              <a:cs typeface="+mn-cs"/>
            </a:endParaRPr>
          </a:p>
          <a:p>
            <a:r>
              <a:rPr lang="en-US" sz="1200" b="1" u="none" kern="1200" dirty="0">
                <a:solidFill>
                  <a:schemeClr val="tx1"/>
                </a:solidFill>
                <a:effectLst/>
                <a:latin typeface="+mn-lt"/>
                <a:ea typeface="+mn-ea"/>
                <a:cs typeface="+mn-cs"/>
              </a:rPr>
              <a:t>Procedures:</a:t>
            </a:r>
          </a:p>
          <a:p>
            <a:pPr marL="228600" lvl="0" indent="-228600">
              <a:buFont typeface="+mj-lt"/>
              <a:buAutoNum type="arabicPeriod"/>
            </a:pPr>
            <a:r>
              <a:rPr lang="en-US" sz="1200" b="0" u="none" strike="noStrike" kern="1200" dirty="0">
                <a:solidFill>
                  <a:schemeClr val="tx1"/>
                </a:solidFill>
                <a:effectLst/>
                <a:latin typeface="+mn-lt"/>
                <a:ea typeface="+mn-ea"/>
                <a:cs typeface="+mn-cs"/>
              </a:rPr>
              <a:t>Divide participants into groups of three.</a:t>
            </a:r>
            <a:endParaRPr lang="en-US" sz="1200" b="1" u="none" strike="noStrike" kern="1200" dirty="0">
              <a:solidFill>
                <a:schemeClr val="tx1"/>
              </a:solidFill>
              <a:effectLst/>
              <a:latin typeface="+mn-lt"/>
              <a:ea typeface="+mn-ea"/>
              <a:cs typeface="+mn-cs"/>
            </a:endParaRPr>
          </a:p>
          <a:p>
            <a:pPr marL="228600" lvl="0" indent="-228600">
              <a:buFont typeface="+mj-lt"/>
              <a:buAutoNum type="arabicPeriod"/>
            </a:pPr>
            <a:r>
              <a:rPr lang="en-US" sz="1200" b="0" u="none" strike="noStrike" kern="1200" dirty="0">
                <a:solidFill>
                  <a:schemeClr val="tx1"/>
                </a:solidFill>
                <a:effectLst/>
                <a:latin typeface="+mn-lt"/>
                <a:ea typeface="+mn-ea"/>
                <a:cs typeface="+mn-cs"/>
              </a:rPr>
              <a:t>Provide each person with a copy of the “Cultural Sensitivity Practice Table.”</a:t>
            </a:r>
            <a:endParaRPr lang="en-US" sz="1200" b="1" u="none" strike="noStrike" kern="1200" dirty="0">
              <a:solidFill>
                <a:schemeClr val="tx1"/>
              </a:solidFill>
              <a:effectLst/>
              <a:latin typeface="+mn-lt"/>
              <a:ea typeface="+mn-ea"/>
              <a:cs typeface="+mn-cs"/>
            </a:endParaRPr>
          </a:p>
          <a:p>
            <a:pPr marL="228600" lvl="0" indent="-228600">
              <a:buFont typeface="+mj-lt"/>
              <a:buAutoNum type="arabicPeriod"/>
            </a:pPr>
            <a:r>
              <a:rPr lang="en-US" sz="1200" b="0" u="none" strike="noStrike" kern="1200" dirty="0">
                <a:solidFill>
                  <a:schemeClr val="tx1"/>
                </a:solidFill>
                <a:effectLst/>
                <a:latin typeface="+mn-lt"/>
                <a:ea typeface="+mn-ea"/>
                <a:cs typeface="+mn-cs"/>
              </a:rPr>
              <a:t>Give participants 2 – 3 minutes to read the scenarios in the practice table.</a:t>
            </a:r>
            <a:endParaRPr lang="en-US" sz="1200" b="1" u="none" strike="noStrike" kern="1200" dirty="0">
              <a:solidFill>
                <a:schemeClr val="tx1"/>
              </a:solidFill>
              <a:effectLst/>
              <a:latin typeface="+mn-lt"/>
              <a:ea typeface="+mn-ea"/>
              <a:cs typeface="+mn-cs"/>
            </a:endParaRPr>
          </a:p>
          <a:p>
            <a:pPr marL="228600" lvl="0" indent="-228600">
              <a:buFont typeface="+mj-lt"/>
              <a:buAutoNum type="arabicPeriod"/>
            </a:pPr>
            <a:r>
              <a:rPr lang="en-US" sz="1200" b="0" u="none" strike="noStrike" kern="1200" dirty="0">
                <a:solidFill>
                  <a:schemeClr val="tx1"/>
                </a:solidFill>
                <a:effectLst/>
                <a:latin typeface="+mn-lt"/>
                <a:ea typeface="+mn-ea"/>
                <a:cs typeface="+mn-cs"/>
              </a:rPr>
              <a:t>Ask the groups to discuss their observations/responses to the scenarios (2 – 3 minutes).</a:t>
            </a:r>
            <a:endParaRPr lang="en-US" sz="1200" b="1" u="none" strike="noStrike" kern="1200" dirty="0">
              <a:solidFill>
                <a:schemeClr val="tx1"/>
              </a:solidFill>
              <a:effectLst/>
              <a:latin typeface="+mn-lt"/>
              <a:ea typeface="+mn-ea"/>
              <a:cs typeface="+mn-cs"/>
            </a:endParaRPr>
          </a:p>
          <a:p>
            <a:pPr marL="228600" lvl="0" indent="-228600">
              <a:buFont typeface="+mj-lt"/>
              <a:buAutoNum type="arabicPeriod"/>
            </a:pPr>
            <a:r>
              <a:rPr lang="en-US" sz="1200" b="0" u="none" strike="noStrike" kern="1200" dirty="0">
                <a:solidFill>
                  <a:schemeClr val="tx1"/>
                </a:solidFill>
                <a:effectLst/>
                <a:latin typeface="+mn-lt"/>
                <a:ea typeface="+mn-ea"/>
                <a:cs typeface="+mn-cs"/>
              </a:rPr>
              <a:t>Ask the groups to reflect on their daily interactions with patients and to generate a list of three examples for how patients can be treated with more cultural sensitivity.</a:t>
            </a:r>
            <a:endParaRPr lang="en-US" sz="1200" b="1" u="none" strike="noStrike" kern="1200" dirty="0">
              <a:solidFill>
                <a:schemeClr val="tx1"/>
              </a:solidFill>
              <a:effectLst/>
              <a:latin typeface="+mn-lt"/>
              <a:ea typeface="+mn-ea"/>
              <a:cs typeface="+mn-cs"/>
            </a:endParaRPr>
          </a:p>
          <a:p>
            <a:pPr marL="685800" lvl="1" indent="-228600">
              <a:buFont typeface="+mj-lt"/>
              <a:buAutoNum type="alphaLcPeriod"/>
            </a:pPr>
            <a:r>
              <a:rPr lang="en-US" sz="1200" b="0" u="none" kern="1200" dirty="0">
                <a:solidFill>
                  <a:schemeClr val="tx1"/>
                </a:solidFill>
                <a:effectLst/>
                <a:latin typeface="+mn-lt"/>
                <a:ea typeface="+mn-ea"/>
                <a:cs typeface="+mn-cs"/>
              </a:rPr>
              <a:t>Option: Ask patients to develop a skit to demonstrate an insensitive cultural approach followed by a culturally sensitive approach.</a:t>
            </a:r>
            <a:endParaRPr lang="en-US" sz="1200" b="1" u="none" kern="1200" dirty="0">
              <a:solidFill>
                <a:schemeClr val="tx1"/>
              </a:solidFill>
              <a:effectLst/>
              <a:latin typeface="+mn-lt"/>
              <a:ea typeface="+mn-ea"/>
              <a:cs typeface="+mn-cs"/>
            </a:endParaRPr>
          </a:p>
          <a:p>
            <a:pPr marL="228600" lvl="0" indent="-228600">
              <a:buFont typeface="+mj-lt"/>
              <a:buAutoNum type="arabicPeriod"/>
            </a:pPr>
            <a:r>
              <a:rPr lang="en-US" sz="1200" b="0" u="none" strike="noStrike" kern="1200" dirty="0">
                <a:solidFill>
                  <a:schemeClr val="tx1"/>
                </a:solidFill>
                <a:effectLst/>
                <a:latin typeface="+mn-lt"/>
                <a:ea typeface="+mn-ea"/>
                <a:cs typeface="+mn-cs"/>
              </a:rPr>
              <a:t>Ask the groups to share their three examples (or perform their skits).</a:t>
            </a:r>
            <a:endParaRPr lang="en-US" sz="1200" b="1" u="none" strike="noStrike" kern="1200" dirty="0">
              <a:solidFill>
                <a:schemeClr val="tx1"/>
              </a:solidFill>
              <a:effectLst/>
              <a:latin typeface="+mn-lt"/>
              <a:ea typeface="+mn-ea"/>
              <a:cs typeface="+mn-cs"/>
            </a:endParaRPr>
          </a:p>
          <a:p>
            <a:pPr marL="685800" lvl="1" indent="-228600">
              <a:buFont typeface="+mj-lt"/>
              <a:buAutoNum type="alphaLcPeriod"/>
            </a:pPr>
            <a:r>
              <a:rPr lang="en-US" b="0" u="none" kern="1200" dirty="0">
                <a:solidFill>
                  <a:schemeClr val="tx1"/>
                </a:solidFill>
                <a:effectLst/>
                <a:latin typeface="+mn-lt"/>
                <a:ea typeface="+mn-ea"/>
                <a:cs typeface="+mn-cs"/>
              </a:rPr>
              <a:t>Note how a shift in daily practices can enhance the healthcare provider and patient interactions leading to improved patient outcomes.</a:t>
            </a:r>
            <a:endParaRPr lang="en-US" b="1" u="none" kern="1200" dirty="0">
              <a:solidFill>
                <a:schemeClr val="tx1"/>
              </a:solidFill>
              <a:effectLst/>
              <a:latin typeface="+mn-lt"/>
              <a:ea typeface="+mn-ea"/>
              <a:cs typeface="+mn-cs"/>
            </a:endParaRPr>
          </a:p>
          <a:p>
            <a:br>
              <a:rPr lang="en-US" sz="1200" b="1" u="sng" kern="1200" dirty="0">
                <a:solidFill>
                  <a:schemeClr val="tx1"/>
                </a:solidFill>
                <a:effectLst/>
                <a:latin typeface="+mn-lt"/>
                <a:ea typeface="+mn-ea"/>
                <a:cs typeface="+mn-cs"/>
              </a:rPr>
            </a:br>
            <a:endParaRPr lang="en-US" sz="1200" b="1" u="sng"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050265C-EA89-49EE-B665-36001A0176DF}" type="slidenum">
              <a:rPr lang="en-US" smtClean="0"/>
              <a:t>15</a:t>
            </a:fld>
            <a:endParaRPr lang="en-US"/>
          </a:p>
        </p:txBody>
      </p:sp>
    </p:spTree>
    <p:extLst>
      <p:ext uri="{BB962C8B-B14F-4D97-AF65-F5344CB8AC3E}">
        <p14:creationId xmlns:p14="http://schemas.microsoft.com/office/powerpoint/2010/main" val="1100747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420494" y="4372610"/>
            <a:ext cx="4261485" cy="3696712"/>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(Animated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(See detailed procedures on page</a:t>
            </a:r>
            <a:r>
              <a:rPr lang="en-US" sz="1200" kern="1200" baseline="0" dirty="0">
                <a:solidFill>
                  <a:schemeClr val="tx1"/>
                </a:solidFill>
                <a:effectLst/>
                <a:latin typeface="+mn-lt"/>
                <a:ea typeface="+mn-ea"/>
                <a:cs typeface="+mn-cs"/>
              </a:rPr>
              <a:t> 12 – 13 </a:t>
            </a:r>
            <a:r>
              <a:rPr lang="en-US" sz="1200" kern="1200" dirty="0">
                <a:solidFill>
                  <a:schemeClr val="tx1"/>
                </a:solidFill>
                <a:effectLst/>
                <a:latin typeface="+mn-lt"/>
                <a:ea typeface="+mn-ea"/>
                <a:cs typeface="+mn-cs"/>
              </a:rPr>
              <a:t>of the Trainer Manual</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that accompanies this PowerPoint.)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Goal</a:t>
            </a:r>
            <a:r>
              <a:rPr lang="en-US" sz="1400" kern="1200" dirty="0">
                <a:solidFill>
                  <a:schemeClr val="tx1"/>
                </a:solidFill>
                <a:effectLst/>
                <a:latin typeface="+mn-lt"/>
                <a:ea typeface="+mn-ea"/>
                <a:cs typeface="+mn-cs"/>
              </a:rPr>
              <a:t>:</a:t>
            </a:r>
            <a:r>
              <a:rPr lang="en-US" sz="14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To demonstrate that a patient’s experience is shaped by every interaction in the healthcare setting which impacts their overall patient experience.</a:t>
            </a:r>
            <a:endParaRPr lang="en-US" sz="1100" kern="1200" dirty="0">
              <a:solidFill>
                <a:schemeClr val="tx1"/>
              </a:solidFill>
              <a:effectLst/>
              <a:latin typeface="+mn-lt"/>
              <a:ea typeface="+mn-ea"/>
              <a:cs typeface="+mn-cs"/>
            </a:endParaRPr>
          </a:p>
          <a:p>
            <a:r>
              <a:rPr lang="en-US" sz="1200" b="1" u="none" kern="1200" dirty="0">
                <a:solidFill>
                  <a:schemeClr val="tx1"/>
                </a:solidFill>
                <a:effectLst/>
                <a:latin typeface="+mn-lt"/>
                <a:ea typeface="+mn-ea"/>
                <a:cs typeface="+mn-cs"/>
              </a:rPr>
              <a:t>Materials Needed:</a:t>
            </a:r>
          </a:p>
          <a:p>
            <a:pPr marL="171450" lvl="0" indent="-171450">
              <a:buFont typeface="Arial" panose="020B0604020202020204" pitchFamily="34" charset="0"/>
              <a:buChar char="•"/>
            </a:pPr>
            <a:r>
              <a:rPr lang="en-US" sz="1200" b="0" u="none" kern="1200" dirty="0">
                <a:solidFill>
                  <a:schemeClr val="tx1"/>
                </a:solidFill>
                <a:effectLst/>
                <a:latin typeface="+mn-lt"/>
                <a:ea typeface="+mn-ea"/>
                <a:cs typeface="+mn-cs"/>
              </a:rPr>
              <a:t>“Touchpoint Matrix” worksheet (on page 13 of the Trainer</a:t>
            </a:r>
            <a:r>
              <a:rPr lang="en-US" sz="1200" b="0" u="none" kern="1200" baseline="0" dirty="0">
                <a:solidFill>
                  <a:schemeClr val="tx1"/>
                </a:solidFill>
                <a:effectLst/>
                <a:latin typeface="+mn-lt"/>
                <a:ea typeface="+mn-ea"/>
                <a:cs typeface="+mn-cs"/>
              </a:rPr>
              <a:t> Manual-</a:t>
            </a:r>
            <a:r>
              <a:rPr lang="en-US" sz="1200" b="0" u="none" kern="1200" dirty="0">
                <a:solidFill>
                  <a:schemeClr val="tx1"/>
                </a:solidFill>
                <a:effectLst/>
                <a:latin typeface="+mn-lt"/>
                <a:ea typeface="+mn-ea"/>
                <a:cs typeface="+mn-cs"/>
              </a:rPr>
              <a:t>one per participant)</a:t>
            </a:r>
            <a:endParaRPr lang="en-US" sz="1200" b="1" u="none"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u="none" kern="1200" dirty="0">
                <a:solidFill>
                  <a:schemeClr val="tx1"/>
                </a:solidFill>
                <a:effectLst/>
                <a:latin typeface="+mn-lt"/>
                <a:ea typeface="+mn-ea"/>
                <a:cs typeface="+mn-cs"/>
              </a:rPr>
              <a:t>Flip-Chart paper and pen</a:t>
            </a:r>
            <a:endParaRPr lang="en-US" sz="1200" b="1" u="none" kern="1200" dirty="0">
              <a:solidFill>
                <a:schemeClr val="tx1"/>
              </a:solidFill>
              <a:effectLst/>
              <a:latin typeface="+mn-lt"/>
              <a:ea typeface="+mn-ea"/>
              <a:cs typeface="+mn-cs"/>
            </a:endParaRPr>
          </a:p>
          <a:p>
            <a:r>
              <a:rPr lang="en-US" sz="1200" b="1" u="none" kern="1200" dirty="0">
                <a:solidFill>
                  <a:schemeClr val="tx1"/>
                </a:solidFill>
                <a:effectLst/>
                <a:latin typeface="+mn-lt"/>
                <a:ea typeface="+mn-ea"/>
                <a:cs typeface="+mn-cs"/>
              </a:rPr>
              <a:t>Procedures:</a:t>
            </a:r>
          </a:p>
          <a:p>
            <a:pPr marL="228600" lvl="0" indent="-228600">
              <a:buFont typeface="+mj-lt"/>
              <a:buAutoNum type="arabicPeriod"/>
            </a:pPr>
            <a:r>
              <a:rPr lang="en-US" sz="1200" b="0" u="none" kern="1200" dirty="0">
                <a:solidFill>
                  <a:schemeClr val="tx1"/>
                </a:solidFill>
                <a:effectLst/>
                <a:latin typeface="+mn-lt"/>
                <a:ea typeface="+mn-ea"/>
                <a:cs typeface="+mn-cs"/>
              </a:rPr>
              <a:t>Explain Touchpoints to participants (see PowerPoint slide 16).</a:t>
            </a:r>
            <a:endParaRPr lang="en-US" sz="1200" b="1" u="none" kern="1200" dirty="0">
              <a:solidFill>
                <a:schemeClr val="tx1"/>
              </a:solidFill>
              <a:effectLst/>
              <a:latin typeface="+mn-lt"/>
              <a:ea typeface="+mn-ea"/>
              <a:cs typeface="+mn-cs"/>
            </a:endParaRPr>
          </a:p>
          <a:p>
            <a:pPr marL="228600" lvl="0" indent="-228600">
              <a:buFont typeface="+mj-lt"/>
              <a:buAutoNum type="arabicPeriod"/>
            </a:pPr>
            <a:r>
              <a:rPr lang="en-US" sz="1200" b="0" u="none" kern="1200" dirty="0">
                <a:solidFill>
                  <a:schemeClr val="tx1"/>
                </a:solidFill>
                <a:effectLst/>
                <a:latin typeface="+mn-lt"/>
                <a:ea typeface="+mn-ea"/>
                <a:cs typeface="+mn-cs"/>
              </a:rPr>
              <a:t>Ask participants to imagine a patient entering their area of the organization…</a:t>
            </a:r>
            <a:endParaRPr lang="en-US" sz="1200" b="1" u="none" kern="1200" dirty="0">
              <a:solidFill>
                <a:schemeClr val="tx1"/>
              </a:solidFill>
              <a:effectLst/>
              <a:latin typeface="+mn-lt"/>
              <a:ea typeface="+mn-ea"/>
              <a:cs typeface="+mn-cs"/>
            </a:endParaRPr>
          </a:p>
          <a:p>
            <a:pPr marL="685800" lvl="1" indent="-228600">
              <a:buFont typeface="+mj-lt"/>
              <a:buAutoNum type="alphaLcPeriod"/>
            </a:pPr>
            <a:r>
              <a:rPr lang="en-US" sz="1200" b="0" u="none" kern="1200" dirty="0">
                <a:solidFill>
                  <a:schemeClr val="tx1"/>
                </a:solidFill>
                <a:effectLst/>
                <a:latin typeface="+mn-lt"/>
                <a:ea typeface="+mn-ea"/>
                <a:cs typeface="+mn-cs"/>
              </a:rPr>
              <a:t>What would the patient see?</a:t>
            </a:r>
            <a:endParaRPr lang="en-US" sz="1200" b="1" u="none" kern="1200" dirty="0">
              <a:solidFill>
                <a:schemeClr val="tx1"/>
              </a:solidFill>
              <a:effectLst/>
              <a:latin typeface="+mn-lt"/>
              <a:ea typeface="+mn-ea"/>
              <a:cs typeface="+mn-cs"/>
            </a:endParaRPr>
          </a:p>
          <a:p>
            <a:pPr marL="685800" lvl="1" indent="-228600">
              <a:buFont typeface="+mj-lt"/>
              <a:buAutoNum type="alphaLcPeriod"/>
            </a:pPr>
            <a:r>
              <a:rPr lang="en-US" sz="1200" b="0" u="none" kern="1200" dirty="0">
                <a:solidFill>
                  <a:schemeClr val="tx1"/>
                </a:solidFill>
                <a:effectLst/>
                <a:latin typeface="+mn-lt"/>
                <a:ea typeface="+mn-ea"/>
                <a:cs typeface="+mn-cs"/>
              </a:rPr>
              <a:t>What would the patient hear?</a:t>
            </a:r>
            <a:endParaRPr lang="en-US" sz="1200" b="1" u="none" kern="1200" dirty="0">
              <a:solidFill>
                <a:schemeClr val="tx1"/>
              </a:solidFill>
              <a:effectLst/>
              <a:latin typeface="+mn-lt"/>
              <a:ea typeface="+mn-ea"/>
              <a:cs typeface="+mn-cs"/>
            </a:endParaRPr>
          </a:p>
          <a:p>
            <a:pPr marL="685800" lvl="1" indent="-228600">
              <a:buFont typeface="+mj-lt"/>
              <a:buAutoNum type="alphaLcPeriod"/>
            </a:pPr>
            <a:r>
              <a:rPr lang="en-US" sz="1200" b="0" u="none" kern="1200" dirty="0">
                <a:solidFill>
                  <a:schemeClr val="tx1"/>
                </a:solidFill>
                <a:effectLst/>
                <a:latin typeface="+mn-lt"/>
                <a:ea typeface="+mn-ea"/>
                <a:cs typeface="+mn-cs"/>
              </a:rPr>
              <a:t>What would the patient smell?</a:t>
            </a:r>
            <a:endParaRPr lang="en-US" sz="1200" b="1" u="none" kern="1200" dirty="0">
              <a:solidFill>
                <a:schemeClr val="tx1"/>
              </a:solidFill>
              <a:effectLst/>
              <a:latin typeface="+mn-lt"/>
              <a:ea typeface="+mn-ea"/>
              <a:cs typeface="+mn-cs"/>
            </a:endParaRPr>
          </a:p>
          <a:p>
            <a:pPr marL="685800" lvl="1" indent="-228600">
              <a:buFont typeface="+mj-lt"/>
              <a:buAutoNum type="alphaLcPeriod"/>
            </a:pPr>
            <a:r>
              <a:rPr lang="en-US" sz="1200" b="0" u="none" kern="1200" dirty="0">
                <a:solidFill>
                  <a:schemeClr val="tx1"/>
                </a:solidFill>
                <a:effectLst/>
                <a:latin typeface="+mn-lt"/>
                <a:ea typeface="+mn-ea"/>
                <a:cs typeface="+mn-cs"/>
              </a:rPr>
              <a:t>What would the patient touch?</a:t>
            </a:r>
            <a:endParaRPr lang="en-US" sz="1200" b="1" u="none" kern="1200" dirty="0">
              <a:solidFill>
                <a:schemeClr val="tx1"/>
              </a:solidFill>
              <a:effectLst/>
              <a:latin typeface="+mn-lt"/>
              <a:ea typeface="+mn-ea"/>
              <a:cs typeface="+mn-cs"/>
            </a:endParaRPr>
          </a:p>
          <a:p>
            <a:pPr marL="685800" lvl="1" indent="-228600">
              <a:buFont typeface="+mj-lt"/>
              <a:buAutoNum type="alphaLcPeriod"/>
            </a:pPr>
            <a:r>
              <a:rPr lang="en-US" sz="1200" b="0" u="none" kern="1200" dirty="0">
                <a:solidFill>
                  <a:schemeClr val="tx1"/>
                </a:solidFill>
                <a:effectLst/>
                <a:latin typeface="+mn-lt"/>
                <a:ea typeface="+mn-ea"/>
                <a:cs typeface="+mn-cs"/>
              </a:rPr>
              <a:t>What would the patient taste?</a:t>
            </a:r>
            <a:endParaRPr lang="en-US" sz="1200" b="1" u="none" kern="1200" dirty="0">
              <a:solidFill>
                <a:schemeClr val="tx1"/>
              </a:solidFill>
              <a:effectLst/>
              <a:latin typeface="+mn-lt"/>
              <a:ea typeface="+mn-ea"/>
              <a:cs typeface="+mn-cs"/>
            </a:endParaRPr>
          </a:p>
          <a:p>
            <a:pPr marL="228600" lvl="0" indent="-228600">
              <a:buFont typeface="+mj-lt"/>
              <a:buAutoNum type="arabicPeriod"/>
            </a:pPr>
            <a:r>
              <a:rPr lang="en-US" sz="1200" b="0" u="none" kern="1200" dirty="0">
                <a:solidFill>
                  <a:schemeClr val="tx1"/>
                </a:solidFill>
                <a:effectLst/>
                <a:latin typeface="+mn-lt"/>
                <a:ea typeface="+mn-ea"/>
                <a:cs typeface="+mn-cs"/>
              </a:rPr>
              <a:t>Instruct participants to find a partner.</a:t>
            </a:r>
            <a:endParaRPr lang="en-US" sz="1200" b="1" u="none" kern="1200" dirty="0">
              <a:solidFill>
                <a:schemeClr val="tx1"/>
              </a:solidFill>
              <a:effectLst/>
              <a:latin typeface="+mn-lt"/>
              <a:ea typeface="+mn-ea"/>
              <a:cs typeface="+mn-cs"/>
            </a:endParaRPr>
          </a:p>
          <a:p>
            <a:pPr marL="228600" lvl="0" indent="-228600">
              <a:buFont typeface="+mj-lt"/>
              <a:buAutoNum type="arabicPeriod"/>
            </a:pPr>
            <a:r>
              <a:rPr lang="en-US" sz="1200" b="0" u="none" kern="1200" dirty="0">
                <a:solidFill>
                  <a:schemeClr val="tx1"/>
                </a:solidFill>
                <a:effectLst/>
                <a:latin typeface="+mn-lt"/>
                <a:ea typeface="+mn-ea"/>
                <a:cs typeface="+mn-cs"/>
              </a:rPr>
              <a:t>Provide each participant with a “Touchpoint Matrix” worksheet.</a:t>
            </a:r>
            <a:endParaRPr lang="en-US" sz="1200" b="1" u="none" kern="1200" dirty="0">
              <a:solidFill>
                <a:schemeClr val="tx1"/>
              </a:solidFill>
              <a:effectLst/>
              <a:latin typeface="+mn-lt"/>
              <a:ea typeface="+mn-ea"/>
              <a:cs typeface="+mn-cs"/>
            </a:endParaRPr>
          </a:p>
          <a:p>
            <a:pPr marL="228600" lvl="0" indent="-228600">
              <a:buFont typeface="+mj-lt"/>
              <a:buAutoNum type="arabicPeriod"/>
            </a:pPr>
            <a:r>
              <a:rPr lang="en-US" sz="1200" b="0" u="none" kern="1200" dirty="0">
                <a:solidFill>
                  <a:schemeClr val="tx1"/>
                </a:solidFill>
                <a:effectLst/>
                <a:latin typeface="+mn-lt"/>
                <a:ea typeface="+mn-ea"/>
                <a:cs typeface="+mn-cs"/>
              </a:rPr>
              <a:t>Instruct each participant to individually complete the “Touchpoint Matrix” worksheet.</a:t>
            </a:r>
            <a:endParaRPr lang="en-US" sz="1200" b="1" u="none" kern="1200" dirty="0">
              <a:solidFill>
                <a:schemeClr val="tx1"/>
              </a:solidFill>
              <a:effectLst/>
              <a:latin typeface="+mn-lt"/>
              <a:ea typeface="+mn-ea"/>
              <a:cs typeface="+mn-cs"/>
            </a:endParaRPr>
          </a:p>
          <a:p>
            <a:pPr marL="228600" lvl="0" indent="-228600">
              <a:buFont typeface="+mj-lt"/>
              <a:buAutoNum type="arabicPeriod"/>
            </a:pPr>
            <a:r>
              <a:rPr lang="en-US" sz="1200" b="0" u="none" kern="1200" dirty="0">
                <a:solidFill>
                  <a:schemeClr val="tx1"/>
                </a:solidFill>
                <a:effectLst/>
                <a:latin typeface="+mn-lt"/>
                <a:ea typeface="+mn-ea"/>
                <a:cs typeface="+mn-cs"/>
              </a:rPr>
              <a:t>Ask participants to share their matrix with their partner.  Instruct them to first describe what Touchpoints a patient would experience today in their area and then describe how they plan to create a change that will improve patient outcomes by enhancing the patient’s healthcare experience. </a:t>
            </a:r>
            <a:endParaRPr lang="en-US" sz="1200" b="1" u="none" kern="1200" dirty="0">
              <a:solidFill>
                <a:schemeClr val="tx1"/>
              </a:solidFill>
              <a:effectLst/>
              <a:latin typeface="+mn-lt"/>
              <a:ea typeface="+mn-ea"/>
              <a:cs typeface="+mn-cs"/>
            </a:endParaRP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050265C-EA89-49EE-B665-36001A0176DF}" type="slidenum">
              <a:rPr lang="en-US" smtClean="0"/>
              <a:t>16</a:t>
            </a:fld>
            <a:endParaRPr lang="en-US"/>
          </a:p>
        </p:txBody>
      </p:sp>
    </p:spTree>
    <p:extLst>
      <p:ext uri="{BB962C8B-B14F-4D97-AF65-F5344CB8AC3E}">
        <p14:creationId xmlns:p14="http://schemas.microsoft.com/office/powerpoint/2010/main" val="15780741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Conclude the presentation by providing participants with an easy</a:t>
            </a:r>
            <a:r>
              <a:rPr lang="en-US" baseline="0" dirty="0"/>
              <a:t> acronym to help them remember how to privilege cultural awareness in their everyday practices and patient interactions.  Ask them to share examples of how they might use the LEARN approach.</a:t>
            </a:r>
            <a:endParaRPr lang="en-US" dirty="0"/>
          </a:p>
        </p:txBody>
      </p:sp>
      <p:sp>
        <p:nvSpPr>
          <p:cNvPr id="4" name="Slide Number Placeholder 3"/>
          <p:cNvSpPr>
            <a:spLocks noGrp="1"/>
          </p:cNvSpPr>
          <p:nvPr>
            <p:ph type="sldNum" sz="quarter" idx="10"/>
          </p:nvPr>
        </p:nvSpPr>
        <p:spPr/>
        <p:txBody>
          <a:bodyPr/>
          <a:lstStyle/>
          <a:p>
            <a:fld id="{5050265C-EA89-49EE-B665-36001A0176DF}" type="slidenum">
              <a:rPr lang="en-US" smtClean="0"/>
              <a:t>17</a:t>
            </a:fld>
            <a:endParaRPr lang="en-US"/>
          </a:p>
        </p:txBody>
      </p:sp>
    </p:spTree>
    <p:extLst>
      <p:ext uri="{BB962C8B-B14F-4D97-AF65-F5344CB8AC3E}">
        <p14:creationId xmlns:p14="http://schemas.microsoft.com/office/powerpoint/2010/main" val="16061118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50265C-EA89-49EE-B665-36001A0176DF}" type="slidenum">
              <a:rPr lang="en-US" smtClean="0"/>
              <a:t>18</a:t>
            </a:fld>
            <a:endParaRPr lang="en-US"/>
          </a:p>
        </p:txBody>
      </p:sp>
    </p:spTree>
    <p:extLst>
      <p:ext uri="{BB962C8B-B14F-4D97-AF65-F5344CB8AC3E}">
        <p14:creationId xmlns:p14="http://schemas.microsoft.com/office/powerpoint/2010/main" val="2274806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solidFill>
                <a:srgbClr val="FFFF00"/>
              </a:solidFill>
            </a:endParaRPr>
          </a:p>
        </p:txBody>
      </p:sp>
      <p:sp>
        <p:nvSpPr>
          <p:cNvPr id="4" name="Slide Number Placeholder 3"/>
          <p:cNvSpPr>
            <a:spLocks noGrp="1"/>
          </p:cNvSpPr>
          <p:nvPr>
            <p:ph type="sldNum" sz="quarter" idx="10"/>
          </p:nvPr>
        </p:nvSpPr>
        <p:spPr/>
        <p:txBody>
          <a:bodyPr/>
          <a:lstStyle/>
          <a:p>
            <a:fld id="{5050265C-EA89-49EE-B665-36001A0176DF}" type="slidenum">
              <a:rPr lang="en-US" smtClean="0"/>
              <a:t>2</a:t>
            </a:fld>
            <a:endParaRPr lang="en-US"/>
          </a:p>
        </p:txBody>
      </p:sp>
    </p:spTree>
    <p:extLst>
      <p:ext uri="{BB962C8B-B14F-4D97-AF65-F5344CB8AC3E}">
        <p14:creationId xmlns:p14="http://schemas.microsoft.com/office/powerpoint/2010/main" val="269524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Quickly</a:t>
            </a:r>
            <a:r>
              <a:rPr lang="en-US" baseline="0" dirty="0"/>
              <a:t> preview the session.</a:t>
            </a:r>
            <a:endParaRPr lang="en-US" dirty="0"/>
          </a:p>
        </p:txBody>
      </p:sp>
      <p:sp>
        <p:nvSpPr>
          <p:cNvPr id="4" name="Slide Number Placeholder 3"/>
          <p:cNvSpPr>
            <a:spLocks noGrp="1"/>
          </p:cNvSpPr>
          <p:nvPr>
            <p:ph type="sldNum" sz="quarter" idx="10"/>
          </p:nvPr>
        </p:nvSpPr>
        <p:spPr/>
        <p:txBody>
          <a:bodyPr/>
          <a:lstStyle/>
          <a:p>
            <a:fld id="{5050265C-EA89-49EE-B665-36001A0176DF}" type="slidenum">
              <a:rPr lang="en-US" smtClean="0"/>
              <a:t>3</a:t>
            </a:fld>
            <a:endParaRPr lang="en-US"/>
          </a:p>
        </p:txBody>
      </p:sp>
    </p:spTree>
    <p:extLst>
      <p:ext uri="{BB962C8B-B14F-4D97-AF65-F5344CB8AC3E}">
        <p14:creationId xmlns:p14="http://schemas.microsoft.com/office/powerpoint/2010/main" val="1473712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none" dirty="0"/>
              <a:t>(Use this slide if you believe the</a:t>
            </a:r>
            <a:r>
              <a:rPr lang="en-US" u="none" baseline="0" dirty="0"/>
              <a:t> audience will be predisposed to discount this training.)</a:t>
            </a:r>
            <a:endParaRPr lang="en-US" u="none"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u="none"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Explain that dismissing the value of learning about how to be a more competent communicator is not peculiar to the healthcare field, but a result of the </a:t>
            </a:r>
            <a:r>
              <a:rPr lang="en-US" sz="1200" b="1" kern="1200" dirty="0">
                <a:solidFill>
                  <a:schemeClr val="tx1"/>
                </a:solidFill>
                <a:effectLst/>
                <a:latin typeface="+mn-lt"/>
                <a:ea typeface="+mn-ea"/>
                <a:cs typeface="+mn-cs"/>
              </a:rPr>
              <a:t>“hindsight bias” </a:t>
            </a:r>
            <a:r>
              <a:rPr lang="en-US" sz="1200" kern="1200" dirty="0">
                <a:solidFill>
                  <a:schemeClr val="tx1"/>
                </a:solidFill>
                <a:effectLst/>
                <a:latin typeface="+mn-lt"/>
                <a:ea typeface="+mn-ea"/>
                <a:cs typeface="+mn-cs"/>
              </a:rPr>
              <a:t>or the “I already knew that” phenomenon.  The hindsight bias is a phenomenon in which people overestimate their prior knowledge. To demonstrate the concept ask the participants if they have watched TV shows such as </a:t>
            </a:r>
            <a:r>
              <a:rPr lang="en-US" sz="1200" i="1" kern="1200" dirty="0">
                <a:solidFill>
                  <a:schemeClr val="tx1"/>
                </a:solidFill>
                <a:effectLst/>
                <a:latin typeface="+mn-lt"/>
                <a:ea typeface="+mn-ea"/>
                <a:cs typeface="+mn-cs"/>
              </a:rPr>
              <a:t>Jeopardy</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Are You Smarter Than a 5</a:t>
            </a:r>
            <a:r>
              <a:rPr lang="en-US" sz="1200" i="1" kern="1200" baseline="30000" dirty="0">
                <a:solidFill>
                  <a:schemeClr val="tx1"/>
                </a:solidFill>
                <a:effectLst/>
                <a:latin typeface="+mn-lt"/>
                <a:ea typeface="+mn-ea"/>
                <a:cs typeface="+mn-cs"/>
              </a:rPr>
              <a:t>th</a:t>
            </a:r>
            <a:r>
              <a:rPr lang="en-US" sz="1200" i="1" kern="1200" dirty="0">
                <a:solidFill>
                  <a:schemeClr val="tx1"/>
                </a:solidFill>
                <a:effectLst/>
                <a:latin typeface="+mn-lt"/>
                <a:ea typeface="+mn-ea"/>
                <a:cs typeface="+mn-cs"/>
              </a:rPr>
              <a:t> Grader and/</a:t>
            </a:r>
            <a:r>
              <a:rPr lang="en-US" sz="1200" kern="1200" dirty="0">
                <a:solidFill>
                  <a:schemeClr val="tx1"/>
                </a:solidFill>
                <a:effectLst/>
                <a:latin typeface="+mn-lt"/>
                <a:ea typeface="+mn-ea"/>
                <a:cs typeface="+mn-cs"/>
              </a:rPr>
              <a:t>or </a:t>
            </a:r>
            <a:r>
              <a:rPr lang="en-US" sz="1200" i="1" kern="1200" dirty="0">
                <a:solidFill>
                  <a:schemeClr val="tx1"/>
                </a:solidFill>
                <a:effectLst/>
                <a:latin typeface="+mn-lt"/>
                <a:ea typeface="+mn-ea"/>
                <a:cs typeface="+mn-cs"/>
              </a:rPr>
              <a:t>Who Wants to Be a Millionaire. </a:t>
            </a:r>
            <a:r>
              <a:rPr lang="en-US" sz="1200" kern="1200" dirty="0">
                <a:solidFill>
                  <a:schemeClr val="tx1"/>
                </a:solidFill>
                <a:effectLst/>
                <a:latin typeface="+mn-lt"/>
                <a:ea typeface="+mn-ea"/>
                <a:cs typeface="+mn-cs"/>
              </a:rPr>
              <a:t>Remind them of the context in which music is playing while the question or answer is displayed WITHOUT the answer to the question, but when the answer is provided everyone comments, “I knew that.”  The reality is that they did not know the answer, but seeing the answer rang true to their personal experience which resulted in an overestimation of their prior knowledge.  Because we have been communicating our whole lives and we have communication competencies, it is easy for us to hear information about effective communication and think “I already know that,” but it is important not to fall prey to the hindsight bias or to discount the value of enhancing one’s communication competencies.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u="none" dirty="0"/>
          </a:p>
        </p:txBody>
      </p:sp>
      <p:sp>
        <p:nvSpPr>
          <p:cNvPr id="4" name="Slide Number Placeholder 3"/>
          <p:cNvSpPr>
            <a:spLocks noGrp="1"/>
          </p:cNvSpPr>
          <p:nvPr>
            <p:ph type="sldNum" sz="quarter" idx="10"/>
          </p:nvPr>
        </p:nvSpPr>
        <p:spPr/>
        <p:txBody>
          <a:bodyPr/>
          <a:lstStyle/>
          <a:p>
            <a:fld id="{73495A6F-A7A9-405F-9581-F468F1CABC82}" type="slidenum">
              <a:rPr lang="en-US" smtClean="0"/>
              <a:t>4</a:t>
            </a:fld>
            <a:endParaRPr lang="en-US"/>
          </a:p>
        </p:txBody>
      </p:sp>
    </p:spTree>
    <p:extLst>
      <p:ext uri="{BB962C8B-B14F-4D97-AF65-F5344CB8AC3E}">
        <p14:creationId xmlns:p14="http://schemas.microsoft.com/office/powerpoint/2010/main" val="1490101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a:t>
            </a:r>
            <a:r>
              <a:rPr lang="en-US" baseline="0" dirty="0"/>
              <a:t> that it is easy to operate from an ethnocentric point of view.  Ethnocentrism is the evaluation of other cultures based on the values and customs of one’s own culture. The culture that we are raised in provides a framework that shapes how we view the world.  As a consequence, we often evaluate the language, behaviors, customs and practices of other cultures through our own cultural lens.  This can be extremely problematic in the delivery of healthcare because ethnocentric beliefs can negatively impact the relationship between healthcare employees and patients.  Therefore, it is important to remember that there are varying points of view about healthcare and all views should be valued to ensure patients receive the highest quality care.  Increased cultural awareness can also enhance the working relationships of healthcare employees from different cultural backgrounds.</a:t>
            </a:r>
          </a:p>
          <a:p>
            <a:endParaRPr lang="en-US" baseline="0" dirty="0"/>
          </a:p>
        </p:txBody>
      </p:sp>
      <p:sp>
        <p:nvSpPr>
          <p:cNvPr id="4" name="Slide Number Placeholder 3"/>
          <p:cNvSpPr>
            <a:spLocks noGrp="1"/>
          </p:cNvSpPr>
          <p:nvPr>
            <p:ph type="sldNum" sz="quarter" idx="10"/>
          </p:nvPr>
        </p:nvSpPr>
        <p:spPr/>
        <p:txBody>
          <a:bodyPr/>
          <a:lstStyle/>
          <a:p>
            <a:fld id="{5050265C-EA89-49EE-B665-36001A0176DF}" type="slidenum">
              <a:rPr lang="en-US" smtClean="0"/>
              <a:t>5</a:t>
            </a:fld>
            <a:endParaRPr lang="en-US"/>
          </a:p>
        </p:txBody>
      </p:sp>
    </p:spTree>
    <p:extLst>
      <p:ext uri="{BB962C8B-B14F-4D97-AF65-F5344CB8AC3E}">
        <p14:creationId xmlns:p14="http://schemas.microsoft.com/office/powerpoint/2010/main" val="3751300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a:t>
            </a:r>
            <a:r>
              <a:rPr lang="en-US" baseline="0" dirty="0"/>
              <a:t> that there are strong cultural influences that impact how people conceptualize health and illness.  Those views impact how and when people seek help, how they utilize the healthcare system, how they relate to healthcare providers, how they accept various types of treatment and how much they value compliance.</a:t>
            </a:r>
          </a:p>
          <a:p>
            <a:endParaRPr lang="en-US" baseline="0" dirty="0"/>
          </a:p>
          <a:p>
            <a:r>
              <a:rPr lang="en-US" baseline="0" dirty="0"/>
              <a:t>Ask participants to share any examples they have experienced or observations they have made.</a:t>
            </a:r>
          </a:p>
          <a:p>
            <a:endParaRPr lang="en-US" baseline="0" dirty="0"/>
          </a:p>
          <a:p>
            <a:r>
              <a:rPr lang="en-US" dirty="0"/>
              <a:t>(Transition:</a:t>
            </a:r>
            <a:r>
              <a:rPr lang="en-US" baseline="0" dirty="0"/>
              <a:t> Next we will participate in an activity that will help us understand our own view of cultures.)</a:t>
            </a:r>
            <a:endParaRPr lang="en-US" dirty="0"/>
          </a:p>
        </p:txBody>
      </p:sp>
      <p:sp>
        <p:nvSpPr>
          <p:cNvPr id="4" name="Slide Number Placeholder 3"/>
          <p:cNvSpPr>
            <a:spLocks noGrp="1"/>
          </p:cNvSpPr>
          <p:nvPr>
            <p:ph type="sldNum" sz="quarter" idx="10"/>
          </p:nvPr>
        </p:nvSpPr>
        <p:spPr/>
        <p:txBody>
          <a:bodyPr/>
          <a:lstStyle/>
          <a:p>
            <a:fld id="{5050265C-EA89-49EE-B665-36001A0176DF}" type="slidenum">
              <a:rPr lang="en-US" smtClean="0"/>
              <a:t>6</a:t>
            </a:fld>
            <a:endParaRPr lang="en-US"/>
          </a:p>
        </p:txBody>
      </p:sp>
    </p:spTree>
    <p:extLst>
      <p:ext uri="{BB962C8B-B14F-4D97-AF65-F5344CB8AC3E}">
        <p14:creationId xmlns:p14="http://schemas.microsoft.com/office/powerpoint/2010/main" val="3589718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265237" y="4389437"/>
            <a:ext cx="4645343" cy="3696712"/>
          </a:xfrm>
        </p:spPr>
        <p:txBody>
          <a:bodyPr/>
          <a:lstStyle/>
          <a:p>
            <a:r>
              <a:rPr lang="en-US" sz="1200" kern="1200" dirty="0">
                <a:effectLst/>
                <a:latin typeface="+mn-lt"/>
                <a:ea typeface="+mn-ea"/>
                <a:cs typeface="+mn-cs"/>
              </a:rPr>
              <a:t>(See detailed procedures on pages 5-7 of the Trainer Manual that accompanies this PowerPoint.)</a:t>
            </a:r>
          </a:p>
          <a:p>
            <a:endParaRPr lang="en-US" sz="1200" kern="1200" dirty="0">
              <a:effectLst/>
              <a:latin typeface="+mn-lt"/>
              <a:ea typeface="+mn-ea"/>
              <a:cs typeface="+mn-cs"/>
            </a:endParaRPr>
          </a:p>
          <a:p>
            <a:r>
              <a:rPr lang="en-US" sz="1200" b="1" kern="1200" dirty="0">
                <a:effectLst/>
                <a:latin typeface="+mn-lt"/>
                <a:ea typeface="+mn-ea"/>
                <a:cs typeface="+mn-cs"/>
              </a:rPr>
              <a:t>Goal</a:t>
            </a:r>
            <a:r>
              <a:rPr lang="en-US" sz="14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To demonstrate the complex nature of culture and how our values, beliefs, and expectations of behavior are shaped by our culture.  </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Materials Needed </a:t>
            </a:r>
            <a:r>
              <a:rPr lang="en-US" sz="1200" b="0" kern="1200" dirty="0">
                <a:solidFill>
                  <a:schemeClr val="tx1"/>
                </a:solidFill>
                <a:effectLst/>
                <a:latin typeface="+mn-lt"/>
                <a:ea typeface="+mn-ea"/>
                <a:cs typeface="+mn-cs"/>
              </a:rPr>
              <a:t>(Quantities vary by how many in the group)</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PowerPoint slides 7 – 9</a:t>
            </a:r>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“Web of Culture” worksheet (on</a:t>
            </a:r>
            <a:r>
              <a:rPr lang="en-US" sz="1200" b="0" kern="1200" baseline="0" dirty="0">
                <a:solidFill>
                  <a:schemeClr val="tx1"/>
                </a:solidFill>
                <a:effectLst/>
                <a:latin typeface="+mn-lt"/>
                <a:ea typeface="+mn-ea"/>
                <a:cs typeface="+mn-cs"/>
              </a:rPr>
              <a:t> page 7 of the Trainer Manual-</a:t>
            </a:r>
            <a:r>
              <a:rPr lang="en-US" sz="1200" b="0" kern="1200" dirty="0">
                <a:solidFill>
                  <a:schemeClr val="tx1"/>
                </a:solidFill>
                <a:effectLst/>
                <a:latin typeface="+mn-lt"/>
                <a:ea typeface="+mn-ea"/>
                <a:cs typeface="+mn-cs"/>
              </a:rPr>
              <a:t>one per participant and one additional copy per group)</a:t>
            </a:r>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Flip-Chart paper and pen</a:t>
            </a: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Procedures:</a:t>
            </a:r>
          </a:p>
          <a:p>
            <a:pPr marL="228600" lvl="0" indent="-228600">
              <a:buFont typeface="+mj-lt"/>
              <a:buAutoNum type="arabicPeriod"/>
            </a:pPr>
            <a:r>
              <a:rPr lang="en-US" sz="1200" b="0" u="none" strike="noStrike" kern="1200" dirty="0">
                <a:solidFill>
                  <a:schemeClr val="tx1"/>
                </a:solidFill>
                <a:effectLst/>
                <a:latin typeface="+mn-lt"/>
                <a:ea typeface="+mn-ea"/>
                <a:cs typeface="+mn-cs"/>
              </a:rPr>
              <a:t>Provide each participant with a copy of the “Web of Culture” worksheet.</a:t>
            </a:r>
            <a:endParaRPr lang="en-US" sz="1200" b="1" u="none" strike="noStrike" kern="1200" dirty="0">
              <a:solidFill>
                <a:schemeClr val="tx1"/>
              </a:solidFill>
              <a:effectLst/>
              <a:latin typeface="+mn-lt"/>
              <a:ea typeface="+mn-ea"/>
              <a:cs typeface="+mn-cs"/>
            </a:endParaRPr>
          </a:p>
          <a:p>
            <a:pPr marL="228600" lvl="0" indent="-228600">
              <a:buFont typeface="+mj-lt"/>
              <a:buAutoNum type="arabicPeriod"/>
            </a:pPr>
            <a:r>
              <a:rPr lang="en-US" sz="1200" b="0" u="none" strike="noStrike" kern="1200" dirty="0">
                <a:solidFill>
                  <a:schemeClr val="tx1"/>
                </a:solidFill>
                <a:effectLst/>
                <a:latin typeface="+mn-lt"/>
                <a:ea typeface="+mn-ea"/>
                <a:cs typeface="+mn-cs"/>
              </a:rPr>
              <a:t>(PowerPoint slide 7).  Instruct participants to write down the first two words that they associate with the words “culture and healthcare” (2 – 3 minutes).</a:t>
            </a:r>
            <a:r>
              <a:rPr lang="en-US" sz="1200" b="1" u="none" strike="noStrike" kern="1200" dirty="0">
                <a:solidFill>
                  <a:schemeClr val="tx1"/>
                </a:solidFill>
                <a:effectLst/>
                <a:latin typeface="+mn-lt"/>
                <a:ea typeface="+mn-ea"/>
                <a:cs typeface="+mn-cs"/>
              </a:rPr>
              <a:t> </a:t>
            </a:r>
            <a:r>
              <a:rPr lang="en-US" sz="1200" b="0" u="none" strike="noStrike" kern="1200" dirty="0">
                <a:solidFill>
                  <a:schemeClr val="tx1"/>
                </a:solidFill>
                <a:effectLst/>
                <a:latin typeface="+mn-lt"/>
                <a:ea typeface="+mn-ea"/>
                <a:cs typeface="+mn-cs"/>
              </a:rPr>
              <a:t>From there they should write down</a:t>
            </a:r>
            <a:endParaRPr lang="en-US" sz="1200" b="1" u="none" strike="noStrike" kern="1200" dirty="0">
              <a:solidFill>
                <a:schemeClr val="tx1"/>
              </a:solidFill>
              <a:effectLst/>
              <a:latin typeface="+mn-lt"/>
              <a:ea typeface="+mn-ea"/>
              <a:cs typeface="+mn-cs"/>
            </a:endParaRPr>
          </a:p>
          <a:p>
            <a:pPr marL="685800" lvl="1" indent="-228600">
              <a:buFont typeface="+mj-lt"/>
              <a:buAutoNum type="alphaLcPeriod"/>
            </a:pPr>
            <a:r>
              <a:rPr lang="en-US" sz="1200" b="0" kern="1200" dirty="0">
                <a:solidFill>
                  <a:schemeClr val="tx1"/>
                </a:solidFill>
                <a:effectLst/>
                <a:latin typeface="+mn-lt"/>
                <a:ea typeface="+mn-ea"/>
                <a:cs typeface="+mn-cs"/>
              </a:rPr>
              <a:t>four more words of association</a:t>
            </a:r>
            <a:endParaRPr lang="en-US" sz="1200" b="1" kern="1200" dirty="0">
              <a:solidFill>
                <a:schemeClr val="tx1"/>
              </a:solidFill>
              <a:effectLst/>
              <a:latin typeface="+mn-lt"/>
              <a:ea typeface="+mn-ea"/>
              <a:cs typeface="+mn-cs"/>
            </a:endParaRPr>
          </a:p>
          <a:p>
            <a:pPr marL="685800" lvl="1" indent="-228600">
              <a:buFont typeface="+mj-lt"/>
              <a:buAutoNum type="alphaLcPeriod"/>
            </a:pPr>
            <a:r>
              <a:rPr lang="en-US" sz="1200" b="0" kern="1200" dirty="0">
                <a:solidFill>
                  <a:schemeClr val="tx1"/>
                </a:solidFill>
                <a:effectLst/>
                <a:latin typeface="+mn-lt"/>
                <a:ea typeface="+mn-ea"/>
                <a:cs typeface="+mn-cs"/>
              </a:rPr>
              <a:t>two more words of association</a:t>
            </a:r>
            <a:endParaRPr lang="en-US" sz="1200" b="1" kern="1200" dirty="0">
              <a:solidFill>
                <a:schemeClr val="tx1"/>
              </a:solidFill>
              <a:effectLst/>
              <a:latin typeface="+mn-lt"/>
              <a:ea typeface="+mn-ea"/>
              <a:cs typeface="+mn-cs"/>
            </a:endParaRPr>
          </a:p>
          <a:p>
            <a:pPr marL="685800" lvl="1" indent="-228600">
              <a:buFont typeface="+mj-lt"/>
              <a:buAutoNum type="alphaLcPeriod"/>
            </a:pPr>
            <a:r>
              <a:rPr lang="en-US" sz="1200" b="0" kern="1200" dirty="0">
                <a:solidFill>
                  <a:schemeClr val="tx1"/>
                </a:solidFill>
                <a:effectLst/>
                <a:latin typeface="+mn-lt"/>
                <a:ea typeface="+mn-ea"/>
                <a:cs typeface="+mn-cs"/>
              </a:rPr>
              <a:t>and one final summary word</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050265C-EA89-49EE-B665-36001A0176DF}" type="slidenum">
              <a:rPr lang="en-US" smtClean="0"/>
              <a:t>7</a:t>
            </a:fld>
            <a:endParaRPr lang="en-US"/>
          </a:p>
        </p:txBody>
      </p:sp>
    </p:spTree>
    <p:extLst>
      <p:ext uri="{BB962C8B-B14F-4D97-AF65-F5344CB8AC3E}">
        <p14:creationId xmlns:p14="http://schemas.microsoft.com/office/powerpoint/2010/main" val="3512905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420494" y="4465637"/>
            <a:ext cx="4261485" cy="3696712"/>
          </a:xfrm>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kern="1200" dirty="0">
                <a:solidFill>
                  <a:schemeClr val="tx1"/>
                </a:solidFill>
                <a:effectLst/>
                <a:latin typeface="+mn-lt"/>
                <a:ea typeface="+mn-ea"/>
                <a:cs typeface="+mn-cs"/>
              </a:rPr>
              <a:t>(See detailed procedures on pages </a:t>
            </a:r>
            <a:r>
              <a:rPr lang="en-US" sz="1200" u="none" kern="1200" dirty="0">
                <a:solidFill>
                  <a:schemeClr val="tx1"/>
                </a:solidFill>
                <a:effectLst/>
                <a:latin typeface="+mn-lt"/>
                <a:ea typeface="+mn-ea"/>
                <a:cs typeface="+mn-cs"/>
              </a:rPr>
              <a:t>5 –7 </a:t>
            </a:r>
            <a:r>
              <a:rPr lang="en-US" sz="1200" kern="1200" dirty="0">
                <a:solidFill>
                  <a:schemeClr val="tx1"/>
                </a:solidFill>
                <a:effectLst/>
                <a:latin typeface="+mn-lt"/>
                <a:ea typeface="+mn-ea"/>
                <a:cs typeface="+mn-cs"/>
              </a:rPr>
              <a:t>of the Trainer Manual that accompanies this PowerPoint.)</a:t>
            </a:r>
          </a:p>
          <a:p>
            <a:pPr marL="0" lvl="0" indent="0">
              <a:buFont typeface="+mj-lt"/>
              <a:buNone/>
            </a:pPr>
            <a:endParaRPr lang="en-US" sz="1200" b="0" u="none" strike="noStrike" kern="1200" dirty="0">
              <a:solidFill>
                <a:schemeClr val="tx1"/>
              </a:solidFill>
              <a:effectLst/>
              <a:latin typeface="+mn-lt"/>
              <a:ea typeface="+mn-ea"/>
              <a:cs typeface="+mn-cs"/>
            </a:endParaRPr>
          </a:p>
          <a:p>
            <a:pPr lvl="0"/>
            <a:r>
              <a:rPr lang="en-US" sz="1200" b="0" u="none" strike="noStrike" kern="1200" dirty="0">
                <a:solidFill>
                  <a:schemeClr val="tx1"/>
                </a:solidFill>
                <a:effectLst/>
                <a:latin typeface="+mn-lt"/>
                <a:ea typeface="+mn-ea"/>
                <a:cs typeface="+mn-cs"/>
              </a:rPr>
              <a:t>1. Divide the participants into groups of three.</a:t>
            </a:r>
            <a:endParaRPr lang="en-US" sz="1200" b="1" u="none" strike="noStrike" kern="1200" dirty="0">
              <a:solidFill>
                <a:schemeClr val="tx1"/>
              </a:solidFill>
              <a:effectLst/>
              <a:latin typeface="+mn-lt"/>
              <a:ea typeface="+mn-ea"/>
              <a:cs typeface="+mn-cs"/>
            </a:endParaRPr>
          </a:p>
          <a:p>
            <a:pPr lvl="0"/>
            <a:r>
              <a:rPr lang="en-US" sz="1200" b="0" u="none" strike="noStrike" kern="1200" dirty="0">
                <a:solidFill>
                  <a:schemeClr val="tx1"/>
                </a:solidFill>
                <a:effectLst/>
                <a:latin typeface="+mn-lt"/>
                <a:ea typeface="+mn-ea"/>
                <a:cs typeface="+mn-cs"/>
              </a:rPr>
              <a:t>2.</a:t>
            </a:r>
            <a:r>
              <a:rPr lang="en-US" sz="1200" b="0" u="none" strike="noStrike" kern="1200" baseline="0" dirty="0">
                <a:solidFill>
                  <a:schemeClr val="tx1"/>
                </a:solidFill>
                <a:effectLst/>
                <a:latin typeface="+mn-lt"/>
                <a:ea typeface="+mn-ea"/>
                <a:cs typeface="+mn-cs"/>
              </a:rPr>
              <a:t> </a:t>
            </a:r>
            <a:r>
              <a:rPr lang="en-US" sz="1200" b="0" u="none" strike="noStrike" kern="1200" dirty="0">
                <a:solidFill>
                  <a:schemeClr val="tx1"/>
                </a:solidFill>
                <a:effectLst/>
                <a:latin typeface="+mn-lt"/>
                <a:ea typeface="+mn-ea"/>
                <a:cs typeface="+mn-cs"/>
              </a:rPr>
              <a:t>Instruct participants to designate one member to be the record keeper.</a:t>
            </a:r>
            <a:endParaRPr lang="en-US" sz="1200" b="1" u="none" strike="noStrike" kern="1200" dirty="0">
              <a:solidFill>
                <a:schemeClr val="tx1"/>
              </a:solidFill>
              <a:effectLst/>
              <a:latin typeface="+mn-lt"/>
              <a:ea typeface="+mn-ea"/>
              <a:cs typeface="+mn-cs"/>
            </a:endParaRPr>
          </a:p>
          <a:p>
            <a:pPr lvl="0"/>
            <a:r>
              <a:rPr lang="en-US" sz="1200" b="0" u="none" strike="noStrike" kern="1200" dirty="0">
                <a:solidFill>
                  <a:schemeClr val="tx1"/>
                </a:solidFill>
                <a:effectLst/>
                <a:latin typeface="+mn-lt"/>
                <a:ea typeface="+mn-ea"/>
                <a:cs typeface="+mn-cs"/>
              </a:rPr>
              <a:t>3. Provide each group with another copy of the</a:t>
            </a:r>
            <a:r>
              <a:rPr lang="en-US" sz="1200" b="0" i="1" u="none" strike="noStrike" kern="1200" dirty="0">
                <a:solidFill>
                  <a:schemeClr val="tx1"/>
                </a:solidFill>
                <a:effectLst/>
                <a:latin typeface="+mn-lt"/>
                <a:ea typeface="+mn-ea"/>
                <a:cs typeface="+mn-cs"/>
              </a:rPr>
              <a:t> </a:t>
            </a:r>
            <a:r>
              <a:rPr lang="en-US" sz="1200" b="0" u="none" strike="noStrike" kern="1200" dirty="0">
                <a:solidFill>
                  <a:schemeClr val="tx1"/>
                </a:solidFill>
                <a:effectLst/>
                <a:latin typeface="+mn-lt"/>
                <a:ea typeface="+mn-ea"/>
                <a:cs typeface="+mn-cs"/>
              </a:rPr>
              <a:t>“Web of Culture” worksheet</a:t>
            </a:r>
            <a:r>
              <a:rPr lang="en-US" sz="1200" b="0" u="none" strike="noStrike" kern="1200" baseline="0" dirty="0">
                <a:solidFill>
                  <a:schemeClr val="tx1"/>
                </a:solidFill>
                <a:effectLst/>
                <a:latin typeface="+mn-lt"/>
                <a:ea typeface="+mn-ea"/>
                <a:cs typeface="+mn-cs"/>
              </a:rPr>
              <a:t> (page 7 of the Trainer Manual).</a:t>
            </a:r>
            <a:endParaRPr lang="en-US" sz="1200" b="1" u="none" strike="noStrike" kern="1200" dirty="0">
              <a:solidFill>
                <a:schemeClr val="tx1"/>
              </a:solidFill>
              <a:effectLst/>
              <a:latin typeface="+mn-lt"/>
              <a:ea typeface="+mn-ea"/>
              <a:cs typeface="+mn-cs"/>
            </a:endParaRPr>
          </a:p>
          <a:p>
            <a:pPr lvl="0"/>
            <a:r>
              <a:rPr lang="en-US" sz="1200" b="0" u="none" strike="noStrike" kern="1200" dirty="0">
                <a:solidFill>
                  <a:schemeClr val="tx1"/>
                </a:solidFill>
                <a:effectLst/>
                <a:latin typeface="+mn-lt"/>
                <a:ea typeface="+mn-ea"/>
                <a:cs typeface="+mn-cs"/>
              </a:rPr>
              <a:t>4. Instruct the participants to share their list of words with one another and then as a group to complete a collective copy of the “Web of Culture” worksheet.  They should choose words that they believe best represent their cultural experiences (3 – 4 minutes).</a:t>
            </a:r>
            <a:endParaRPr lang="en-US" sz="1200" b="1"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5.</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While the groups are working, hang the Flip-chart paper on the wall.</a:t>
            </a:r>
            <a:endParaRPr lang="en-US" sz="1200" u="sng" kern="1200" dirty="0">
              <a:solidFill>
                <a:schemeClr val="tx1"/>
              </a:solidFill>
              <a:effectLst/>
              <a:latin typeface="+mn-lt"/>
              <a:ea typeface="+mn-ea"/>
              <a:cs typeface="+mn-cs"/>
            </a:endParaRPr>
          </a:p>
          <a:p>
            <a:r>
              <a:rPr lang="en-US" sz="1200" b="1" u="none" strike="noStrike" kern="1200" dirty="0">
                <a:solidFill>
                  <a:schemeClr val="tx1"/>
                </a:solidFill>
                <a:effectLst/>
                <a:latin typeface="+mn-lt"/>
                <a:ea typeface="+mn-ea"/>
                <a:cs typeface="+mn-cs"/>
              </a:rPr>
              <a:t> </a:t>
            </a:r>
            <a:endParaRPr lang="en-US" sz="1200" b="1" u="sng" kern="1200" dirty="0">
              <a:solidFill>
                <a:schemeClr val="tx1"/>
              </a:solidFill>
              <a:effectLst/>
              <a:latin typeface="+mn-lt"/>
              <a:ea typeface="+mn-ea"/>
              <a:cs typeface="+mn-cs"/>
            </a:endParaRPr>
          </a:p>
          <a:p>
            <a:pPr marL="0" lvl="0" indent="0">
              <a:buFont typeface="+mj-lt"/>
              <a:buNone/>
            </a:pPr>
            <a:endParaRPr lang="en-US" sz="1200" b="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050265C-EA89-49EE-B665-36001A0176DF}" type="slidenum">
              <a:rPr lang="en-US" smtClean="0"/>
              <a:t>8</a:t>
            </a:fld>
            <a:endParaRPr lang="en-US"/>
          </a:p>
        </p:txBody>
      </p:sp>
    </p:spTree>
    <p:extLst>
      <p:ext uri="{BB962C8B-B14F-4D97-AF65-F5344CB8AC3E}">
        <p14:creationId xmlns:p14="http://schemas.microsoft.com/office/powerpoint/2010/main" val="4290180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420494" y="4389437"/>
            <a:ext cx="4261485" cy="3581400"/>
          </a:xfrm>
        </p:spPr>
        <p:txBody>
          <a:bodyPr/>
          <a:lstStyle/>
          <a:p>
            <a:pPr marL="0" lvl="0" indent="0">
              <a:buFontTx/>
              <a:buNone/>
            </a:pPr>
            <a:r>
              <a:rPr lang="en-US" sz="1200" b="0" u="none" strike="noStrike" kern="1200" dirty="0">
                <a:solidFill>
                  <a:schemeClr val="tx1"/>
                </a:solidFill>
                <a:effectLst/>
                <a:latin typeface="+mn-lt"/>
                <a:ea typeface="+mn-ea"/>
                <a:cs typeface="+mn-cs"/>
              </a:rPr>
              <a:t>(Animated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(See detailed procedures on pages </a:t>
            </a:r>
            <a:r>
              <a:rPr lang="en-US" sz="1200" u="none" kern="1200" dirty="0">
                <a:solidFill>
                  <a:schemeClr val="tx1"/>
                </a:solidFill>
                <a:effectLst/>
                <a:latin typeface="+mn-lt"/>
                <a:ea typeface="+mn-ea"/>
                <a:cs typeface="+mn-cs"/>
              </a:rPr>
              <a:t>5 –</a:t>
            </a:r>
            <a:r>
              <a:rPr lang="en-US" sz="1200" u="none" kern="1200" baseline="0" dirty="0">
                <a:solidFill>
                  <a:schemeClr val="tx1"/>
                </a:solidFill>
                <a:effectLst/>
                <a:latin typeface="+mn-lt"/>
                <a:ea typeface="+mn-ea"/>
                <a:cs typeface="+mn-cs"/>
              </a:rPr>
              <a:t> 7</a:t>
            </a:r>
            <a:r>
              <a:rPr lang="en-US" sz="1200" u="non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of the Trainer</a:t>
            </a:r>
            <a:r>
              <a:rPr lang="en-US" sz="1200" kern="1200" baseline="0" dirty="0">
                <a:solidFill>
                  <a:schemeClr val="tx1"/>
                </a:solidFill>
                <a:effectLst/>
                <a:latin typeface="+mn-lt"/>
                <a:ea typeface="+mn-ea"/>
                <a:cs typeface="+mn-cs"/>
              </a:rPr>
              <a:t> Manual </a:t>
            </a:r>
            <a:r>
              <a:rPr lang="en-US" sz="1200" kern="1200" dirty="0">
                <a:solidFill>
                  <a:schemeClr val="tx1"/>
                </a:solidFill>
                <a:effectLst/>
                <a:latin typeface="+mn-lt"/>
                <a:ea typeface="+mn-ea"/>
                <a:cs typeface="+mn-cs"/>
              </a:rPr>
              <a:t>that accompanies this PowerPoint.)</a:t>
            </a:r>
          </a:p>
          <a:p>
            <a:pPr marL="0" lvl="0" indent="0">
              <a:buFont typeface="+mj-lt"/>
              <a:buNone/>
            </a:pPr>
            <a:endParaRPr lang="en-US" sz="1200" b="0" u="none" strike="noStrike"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u="none" strike="noStrike" kern="1200" dirty="0">
                <a:solidFill>
                  <a:schemeClr val="tx1"/>
                </a:solidFill>
                <a:effectLst/>
                <a:latin typeface="+mn-lt"/>
                <a:ea typeface="+mn-ea"/>
                <a:cs typeface="+mn-cs"/>
              </a:rPr>
              <a:t>Lead a discussion by reviewing the questions listed on</a:t>
            </a:r>
            <a:r>
              <a:rPr lang="en-US" sz="1200" b="0" u="none" strike="noStrike" kern="1200" baseline="0" dirty="0">
                <a:solidFill>
                  <a:schemeClr val="tx1"/>
                </a:solidFill>
                <a:effectLst/>
                <a:latin typeface="+mn-lt"/>
                <a:ea typeface="+mn-ea"/>
                <a:cs typeface="+mn-cs"/>
              </a:rPr>
              <a:t> the slide and supplementing, as needed, with the questions below:</a:t>
            </a:r>
            <a:endParaRPr lang="en-US" sz="1200" b="1" u="none" strike="noStrike" kern="1200" dirty="0">
              <a:solidFill>
                <a:schemeClr val="tx1"/>
              </a:solidFill>
              <a:effectLst/>
              <a:latin typeface="+mn-lt"/>
              <a:ea typeface="+mn-ea"/>
              <a:cs typeface="+mn-cs"/>
            </a:endParaRPr>
          </a:p>
          <a:p>
            <a:pPr marL="685800" lvl="1" indent="-228600">
              <a:buFont typeface="+mj-lt"/>
              <a:buAutoNum type="alphaLcPeriod"/>
            </a:pPr>
            <a:r>
              <a:rPr lang="en-US" sz="1200" b="0" u="none" strike="noStrike" kern="1200" dirty="0">
                <a:solidFill>
                  <a:schemeClr val="tx1"/>
                </a:solidFill>
                <a:effectLst/>
                <a:latin typeface="+mn-lt"/>
                <a:ea typeface="+mn-ea"/>
                <a:cs typeface="+mn-cs"/>
              </a:rPr>
              <a:t>Was it difficult to generate a list of words when working individually?  Why or why not?</a:t>
            </a:r>
            <a:endParaRPr lang="en-US" sz="1200" b="1" u="sng" kern="1200" dirty="0">
              <a:solidFill>
                <a:schemeClr val="tx1"/>
              </a:solidFill>
              <a:effectLst/>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1200" b="0" u="none" strike="noStrike" kern="1200" dirty="0">
                <a:solidFill>
                  <a:schemeClr val="tx1"/>
                </a:solidFill>
                <a:effectLst/>
                <a:latin typeface="+mn-lt"/>
                <a:ea typeface="+mn-ea"/>
                <a:cs typeface="+mn-cs"/>
              </a:rPr>
              <a:t>Was it difficult to generate a list of words when working in a group?  Why or why not? Did you notice any cultural differences? (This will depend on the composition of the participants.)</a:t>
            </a:r>
            <a:endParaRPr lang="en-US" sz="1200" b="1" u="sng" kern="1200" dirty="0">
              <a:solidFill>
                <a:schemeClr val="tx1"/>
              </a:solidFill>
              <a:effectLst/>
              <a:latin typeface="+mn-lt"/>
              <a:ea typeface="+mn-ea"/>
              <a:cs typeface="+mn-cs"/>
            </a:endParaRPr>
          </a:p>
          <a:p>
            <a:pPr marL="685800" lvl="1" indent="-228600">
              <a:buFont typeface="+mj-lt"/>
              <a:buAutoNum type="alphaLcPeriod"/>
            </a:pPr>
            <a:r>
              <a:rPr lang="en-US" sz="1200" b="0" u="none" strike="noStrike" kern="1200" dirty="0">
                <a:solidFill>
                  <a:schemeClr val="tx1"/>
                </a:solidFill>
                <a:effectLst/>
                <a:latin typeface="+mn-lt"/>
                <a:ea typeface="+mn-ea"/>
                <a:cs typeface="+mn-cs"/>
              </a:rPr>
              <a:t>What word did your group choose as a summary word?  </a:t>
            </a:r>
            <a:endParaRPr lang="en-US" sz="1200" b="1" u="sng" kern="1200" dirty="0">
              <a:solidFill>
                <a:schemeClr val="tx1"/>
              </a:solidFill>
              <a:effectLst/>
              <a:latin typeface="+mn-lt"/>
              <a:ea typeface="+mn-ea"/>
              <a:cs typeface="+mn-cs"/>
            </a:endParaRPr>
          </a:p>
          <a:p>
            <a:pPr marL="1143000" lvl="2" indent="-228600">
              <a:buFont typeface="Arial" panose="020B0604020202020204" pitchFamily="34" charset="0"/>
              <a:buChar char="•"/>
            </a:pPr>
            <a:r>
              <a:rPr lang="en-US" sz="1200" b="0" u="none" strike="noStrike" kern="1200" dirty="0">
                <a:solidFill>
                  <a:schemeClr val="tx1"/>
                </a:solidFill>
                <a:effectLst/>
                <a:latin typeface="+mn-lt"/>
                <a:ea typeface="+mn-ea"/>
                <a:cs typeface="+mn-cs"/>
              </a:rPr>
              <a:t> Ask each group for their summary word and write it down on the Flip-chart paper.</a:t>
            </a:r>
            <a:endParaRPr lang="en-US" sz="1200" b="1" u="sng" kern="1200" dirty="0">
              <a:solidFill>
                <a:schemeClr val="tx1"/>
              </a:solidFill>
              <a:effectLst/>
              <a:latin typeface="+mn-lt"/>
              <a:ea typeface="+mn-ea"/>
              <a:cs typeface="+mn-cs"/>
            </a:endParaRPr>
          </a:p>
          <a:p>
            <a:pPr marL="1600200" lvl="3" indent="-228600">
              <a:buFont typeface="Courier New" panose="02070309020205020404" pitchFamily="49" charset="0"/>
              <a:buChar char="o"/>
            </a:pPr>
            <a:r>
              <a:rPr lang="en-US" sz="1200" b="0" u="none" strike="noStrike" kern="1200" dirty="0">
                <a:solidFill>
                  <a:schemeClr val="tx1"/>
                </a:solidFill>
                <a:effectLst/>
                <a:latin typeface="+mn-lt"/>
                <a:ea typeface="+mn-ea"/>
                <a:cs typeface="+mn-cs"/>
              </a:rPr>
              <a:t>Lead a discussion about the similarities and/or differences.</a:t>
            </a:r>
            <a:endParaRPr lang="en-US" sz="1200" b="1" u="sng"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050265C-EA89-49EE-B665-36001A0176DF}" type="slidenum">
              <a:rPr lang="en-US" smtClean="0"/>
              <a:t>9</a:t>
            </a:fld>
            <a:endParaRPr lang="en-US"/>
          </a:p>
        </p:txBody>
      </p:sp>
      <p:sp>
        <p:nvSpPr>
          <p:cNvPr id="5" name="TextBox 4"/>
          <p:cNvSpPr txBox="1"/>
          <p:nvPr/>
        </p:nvSpPr>
        <p:spPr>
          <a:xfrm>
            <a:off x="503237" y="7894637"/>
            <a:ext cx="4225925" cy="1661993"/>
          </a:xfrm>
          <a:prstGeom prst="rect">
            <a:avLst/>
          </a:prstGeom>
          <a:noFill/>
        </p:spPr>
        <p:txBody>
          <a:bodyPr wrap="square" rtlCol="0">
            <a:spAutoFit/>
          </a:bodyPr>
          <a:lstStyle/>
          <a:p>
            <a:pPr marL="1600200" lvl="3" indent="-228600">
              <a:buFont typeface="+mj-lt"/>
              <a:buAutoNum type="alphaLcPeriod" startAt="4"/>
            </a:pPr>
            <a:r>
              <a:rPr lang="en-US" sz="1200" dirty="0"/>
              <a:t>What is important to note about the similarities and/or differences?</a:t>
            </a:r>
            <a:endParaRPr lang="en-US" sz="1200" b="1" u="sng" dirty="0"/>
          </a:p>
          <a:p>
            <a:pPr marL="1600200" lvl="3" indent="-228600">
              <a:buFont typeface="+mj-lt"/>
              <a:buAutoNum type="alphaLcPeriod" startAt="4"/>
            </a:pPr>
            <a:r>
              <a:rPr lang="en-US" sz="1200" dirty="0"/>
              <a:t>How does our perception of culture influence our patient care practices? </a:t>
            </a:r>
          </a:p>
          <a:p>
            <a:pPr marL="1600200" lvl="3" indent="-228600">
              <a:buFont typeface="+mj-lt"/>
              <a:buAutoNum type="alphaLcPeriod" startAt="4"/>
              <a:defRPr/>
            </a:pPr>
            <a:r>
              <a:rPr lang="en-US" sz="1200" dirty="0"/>
              <a:t>How does our perception of culture influence relationships with our co-workers?</a:t>
            </a:r>
            <a:endParaRPr lang="en-US" sz="1200" b="1" u="sng" dirty="0"/>
          </a:p>
          <a:p>
            <a:endParaRPr lang="en-US" dirty="0"/>
          </a:p>
        </p:txBody>
      </p:sp>
    </p:spTree>
    <p:extLst>
      <p:ext uri="{BB962C8B-B14F-4D97-AF65-F5344CB8AC3E}">
        <p14:creationId xmlns:p14="http://schemas.microsoft.com/office/powerpoint/2010/main" val="4266279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2DB0AFC8-C505-4EC1-AFEE-162EF2962140}" type="datetimeFigureOut">
              <a:rPr lang="en-US" smtClean="0"/>
              <a:t>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1151420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B0AFC8-C505-4EC1-AFEE-162EF2962140}" type="datetimeFigureOut">
              <a:rPr lang="en-US" smtClean="0"/>
              <a:t>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2178556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B0AFC8-C505-4EC1-AFEE-162EF2962140}" type="datetimeFigureOut">
              <a:rPr lang="en-US" smtClean="0"/>
              <a:t>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1691148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p>
        </p:txBody>
      </p:sp>
      <p:sp>
        <p:nvSpPr>
          <p:cNvPr id="3" name="Content Placeholder 2"/>
          <p:cNvSpPr>
            <a:spLocks noGrp="1"/>
          </p:cNvSpPr>
          <p:nvPr>
            <p:ph idx="1"/>
          </p:nvPr>
        </p:nvSpPr>
        <p:spPr/>
        <p:txBody>
          <a:bodyPr>
            <a:normAutofit/>
          </a:bodyPr>
          <a:lstStyle>
            <a:lvl1pPr marL="342900" indent="-342900">
              <a:buFontTx/>
              <a:buBlip>
                <a:blip r:embed="rId2"/>
              </a:buBlip>
              <a:defRPr sz="2800"/>
            </a:lvl1pPr>
            <a:lvl2pPr marL="742950" indent="-285750">
              <a:buFont typeface="Arial" panose="020B0604020202020204" pitchFamily="34" charset="0"/>
              <a:buChar char="•"/>
              <a:defRPr sz="2400"/>
            </a:lvl2pPr>
            <a:lvl3pPr marL="1143000" indent="-228600">
              <a:buFont typeface="Century Schoolbook" panose="02040604050505020304" pitchFamily="18" charset="0"/>
              <a:buChar char="―"/>
              <a:defRPr sz="2000"/>
            </a:lvl3pPr>
            <a:lvl4pPr marL="1600200" indent="-228600">
              <a:buFont typeface="Arial" panose="020B0604020202020204" pitchFamily="34" charset="0"/>
              <a:buChar cha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DB0AFC8-C505-4EC1-AFEE-162EF2962140}" type="datetimeFigureOut">
              <a:rPr lang="en-US" smtClean="0"/>
              <a:t>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686233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ctr">
              <a:defRPr sz="32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B0AFC8-C505-4EC1-AFEE-162EF2962140}" type="datetimeFigureOut">
              <a:rPr lang="en-US" smtClean="0"/>
              <a:t>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4043984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B0AFC8-C505-4EC1-AFEE-162EF2962140}" type="datetimeFigureOut">
              <a:rPr lang="en-US" smtClean="0"/>
              <a:t>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401685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B0AFC8-C505-4EC1-AFEE-162EF2962140}" type="datetimeFigureOut">
              <a:rPr lang="en-US" smtClean="0"/>
              <a:t>2/17/2017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1172506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p>
        </p:txBody>
      </p:sp>
      <p:sp>
        <p:nvSpPr>
          <p:cNvPr id="3" name="Date Placeholder 2"/>
          <p:cNvSpPr>
            <a:spLocks noGrp="1"/>
          </p:cNvSpPr>
          <p:nvPr>
            <p:ph type="dt" sz="half" idx="10"/>
          </p:nvPr>
        </p:nvSpPr>
        <p:spPr/>
        <p:txBody>
          <a:bodyPr/>
          <a:lstStyle/>
          <a:p>
            <a:fld id="{2DB0AFC8-C505-4EC1-AFEE-162EF2962140}" type="datetimeFigureOut">
              <a:rPr lang="en-US" smtClean="0"/>
              <a:t>2/17/2017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1823871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B0AFC8-C505-4EC1-AFEE-162EF2962140}" type="datetimeFigureOut">
              <a:rPr lang="en-US" smtClean="0"/>
              <a:t>2/17/2017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2749976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B0AFC8-C505-4EC1-AFEE-162EF2962140}" type="datetimeFigureOut">
              <a:rPr lang="en-US" smtClean="0"/>
              <a:t>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2623492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B0AFC8-C505-4EC1-AFEE-162EF2962140}" type="datetimeFigureOut">
              <a:rPr lang="en-US" smtClean="0"/>
              <a:t>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8711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B0AFC8-C505-4EC1-AFEE-162EF2962140}" type="datetimeFigureOut">
              <a:rPr lang="en-US" smtClean="0"/>
              <a:t>2/17/2017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CA33D4-2A2A-4E6B-AB69-447C0B7D7DBB}" type="slidenum">
              <a:rPr lang="en-US" smtClean="0"/>
              <a:t>‹#›</a:t>
            </a:fld>
            <a:endParaRPr lang="en-US"/>
          </a:p>
        </p:txBody>
      </p:sp>
    </p:spTree>
    <p:extLst>
      <p:ext uri="{BB962C8B-B14F-4D97-AF65-F5344CB8AC3E}">
        <p14:creationId xmlns:p14="http://schemas.microsoft.com/office/powerpoint/2010/main" val="36110311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3800" b="1" i="0" kern="1200" cap="all" baseline="0">
          <a:solidFill>
            <a:schemeClr val="accent1">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lumMod val="10000"/>
            </a:schemeClr>
          </a:solidFill>
          <a:latin typeface="Century Schoolbook" panose="02040604050505020304"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lumMod val="10000"/>
            </a:schemeClr>
          </a:solidFill>
          <a:latin typeface="Century Schoolbook" panose="02040604050505020304"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lumMod val="10000"/>
            </a:schemeClr>
          </a:solidFill>
          <a:latin typeface="Century Schoolbook" panose="02040604050505020304"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lumMod val="10000"/>
            </a:schemeClr>
          </a:solidFill>
          <a:latin typeface="Century Schoolbook" panose="02040604050505020304"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lumMod val="10000"/>
            </a:schemeClr>
          </a:solidFill>
          <a:latin typeface="Century Schoolbook" panose="02040604050505020304"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0ahUKEwjvg9SkzZXOAhUN0mMKHdmFDNIQjRwIBw&amp;url=http://www.thestaffingstream.com/2014/04/22/research-growing-disconnect-between-healthcare-demand-healthcare-access-across-america/&amp;bvm=bv.128153897,d.cGc&amp;psig=AFQjCNH3VnUMEOgQ5jBCD56z47O-PvHhYg&amp;ust=1469742484391904"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4" name="TextBox 3"/>
          <p:cNvSpPr txBox="1"/>
          <p:nvPr/>
        </p:nvSpPr>
        <p:spPr>
          <a:xfrm>
            <a:off x="1524000" y="5105400"/>
            <a:ext cx="6096000" cy="707886"/>
          </a:xfrm>
          <a:prstGeom prst="rect">
            <a:avLst/>
          </a:prstGeom>
          <a:noFill/>
        </p:spPr>
        <p:txBody>
          <a:bodyPr wrap="square" rtlCol="0">
            <a:spAutoFit/>
          </a:bodyPr>
          <a:lstStyle/>
          <a:p>
            <a:pPr algn="ctr"/>
            <a:r>
              <a:rPr lang="en-US" sz="4000" b="1" dirty="0">
                <a:solidFill>
                  <a:schemeClr val="accent1">
                    <a:lumMod val="75000"/>
                  </a:schemeClr>
                </a:solidFill>
              </a:rPr>
              <a:t>Hi-Touch Healthcare</a:t>
            </a:r>
            <a:endParaRPr lang="en-US" sz="4000" b="1" dirty="0"/>
          </a:p>
        </p:txBody>
      </p:sp>
    </p:spTree>
    <p:extLst>
      <p:ext uri="{BB962C8B-B14F-4D97-AF65-F5344CB8AC3E}">
        <p14:creationId xmlns:p14="http://schemas.microsoft.com/office/powerpoint/2010/main" val="3346353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5257800" cy="1143000"/>
          </a:xfrm>
        </p:spPr>
        <p:txBody>
          <a:bodyPr/>
          <a:lstStyle/>
          <a:p>
            <a:r>
              <a:rPr lang="en-US" dirty="0"/>
              <a:t>Importance of cultural competency</a:t>
            </a:r>
          </a:p>
        </p:txBody>
      </p:sp>
      <p:sp>
        <p:nvSpPr>
          <p:cNvPr id="3" name="Content Placeholder 2"/>
          <p:cNvSpPr>
            <a:spLocks noGrp="1"/>
          </p:cNvSpPr>
          <p:nvPr>
            <p:ph idx="1"/>
          </p:nvPr>
        </p:nvSpPr>
        <p:spPr>
          <a:xfrm>
            <a:off x="228600" y="1752600"/>
            <a:ext cx="8458200" cy="5257800"/>
          </a:xfrm>
        </p:spPr>
        <p:txBody>
          <a:bodyPr>
            <a:normAutofit/>
          </a:bodyPr>
          <a:lstStyle/>
          <a:p>
            <a:pPr marL="0" indent="0">
              <a:buNone/>
            </a:pPr>
            <a:r>
              <a:rPr lang="en-US" dirty="0"/>
              <a:t>United States is becoming more diverse</a:t>
            </a:r>
          </a:p>
          <a:p>
            <a:pPr lvl="1"/>
            <a:r>
              <a:rPr lang="en-US" dirty="0"/>
              <a:t>White alone population was the only major race group to decrease in its proportion of total population (2010 U.S. Census Bureau).</a:t>
            </a:r>
          </a:p>
          <a:p>
            <a:pPr lvl="1"/>
            <a:r>
              <a:rPr lang="en-US" dirty="0"/>
              <a:t>Lack of cultural sensitivity can lead to poor communication and misunderstandings.</a:t>
            </a:r>
          </a:p>
          <a:p>
            <a:pPr lvl="2"/>
            <a:r>
              <a:rPr lang="en-US" dirty="0"/>
              <a:t>Negatively impacts health outcomes and patient safety</a:t>
            </a:r>
          </a:p>
          <a:p>
            <a:pPr lvl="1"/>
            <a:r>
              <a:rPr lang="en-US" dirty="0"/>
              <a:t>Healthcare is seen as scientific but we must remember that our profession  is deeply rooted in culture.</a:t>
            </a:r>
          </a:p>
        </p:txBody>
      </p:sp>
    </p:spTree>
    <p:extLst>
      <p:ext uri="{BB962C8B-B14F-4D97-AF65-F5344CB8AC3E}">
        <p14:creationId xmlns:p14="http://schemas.microsoft.com/office/powerpoint/2010/main" val="375467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2800" dirty="0"/>
              <a:t>What is cultural competency?</a:t>
            </a:r>
          </a:p>
        </p:txBody>
      </p:sp>
      <p:sp>
        <p:nvSpPr>
          <p:cNvPr id="3" name="Content Placeholder 2"/>
          <p:cNvSpPr>
            <a:spLocks noGrp="1"/>
          </p:cNvSpPr>
          <p:nvPr>
            <p:ph idx="1"/>
          </p:nvPr>
        </p:nvSpPr>
        <p:spPr>
          <a:xfrm>
            <a:off x="228600" y="1752600"/>
            <a:ext cx="8686800" cy="4525963"/>
          </a:xfrm>
        </p:spPr>
        <p:txBody>
          <a:bodyPr>
            <a:normAutofit/>
          </a:bodyPr>
          <a:lstStyle/>
          <a:p>
            <a:pPr marL="0" indent="0">
              <a:buNone/>
            </a:pPr>
            <a:r>
              <a:rPr lang="en-US" dirty="0"/>
              <a:t>Cultural competence in health care describes the ability to: </a:t>
            </a:r>
          </a:p>
          <a:p>
            <a:pPr marL="0" indent="0">
              <a:buNone/>
            </a:pPr>
            <a:endParaRPr lang="en-US" sz="1200" dirty="0"/>
          </a:p>
          <a:p>
            <a:pPr>
              <a:buFont typeface="Arial" panose="020B0604020202020204" pitchFamily="34" charset="0"/>
              <a:buChar char="•"/>
            </a:pPr>
            <a:r>
              <a:rPr lang="en-US" dirty="0"/>
              <a:t>provide care to patients with diverse values, beliefs, and behaviors.</a:t>
            </a:r>
          </a:p>
          <a:p>
            <a:pPr marL="0" indent="0">
              <a:buNone/>
            </a:pPr>
            <a:endParaRPr lang="en-US" sz="1200" dirty="0"/>
          </a:p>
          <a:p>
            <a:pPr>
              <a:buFont typeface="Arial" panose="020B0604020202020204" pitchFamily="34" charset="0"/>
              <a:buChar char="•"/>
            </a:pPr>
            <a:r>
              <a:rPr lang="en-US" dirty="0"/>
              <a:t>tailor health care delivery to meet patients’ social, cultural, and linguistic needs.</a:t>
            </a:r>
          </a:p>
          <a:p>
            <a:pPr marL="0" indent="0">
              <a:buNone/>
            </a:pPr>
            <a:endParaRPr lang="en-US" dirty="0"/>
          </a:p>
        </p:txBody>
      </p:sp>
      <p:sp>
        <p:nvSpPr>
          <p:cNvPr id="4" name="TextBox 3"/>
          <p:cNvSpPr txBox="1"/>
          <p:nvPr/>
        </p:nvSpPr>
        <p:spPr>
          <a:xfrm>
            <a:off x="457200" y="6078922"/>
            <a:ext cx="6887783" cy="584775"/>
          </a:xfrm>
          <a:prstGeom prst="rect">
            <a:avLst/>
          </a:prstGeom>
          <a:noFill/>
        </p:spPr>
        <p:txBody>
          <a:bodyPr wrap="none" rtlCol="0">
            <a:spAutoFit/>
          </a:bodyPr>
          <a:lstStyle/>
          <a:p>
            <a:r>
              <a:rPr lang="en-US" sz="1600" dirty="0">
                <a:solidFill>
                  <a:schemeClr val="bg1"/>
                </a:solidFill>
              </a:rPr>
              <a:t>http://www.diversityconnection.org/diversityconnection/membership/</a:t>
            </a:r>
          </a:p>
          <a:p>
            <a:r>
              <a:rPr lang="en-US" sz="1600" dirty="0">
                <a:solidFill>
                  <a:schemeClr val="bg1"/>
                </a:solidFill>
              </a:rPr>
              <a:t>Resource%20Center%20Docs/Equity%20of%20Care%20Report%20FINAL.pdf</a:t>
            </a:r>
          </a:p>
        </p:txBody>
      </p:sp>
    </p:spTree>
    <p:extLst>
      <p:ext uri="{BB962C8B-B14F-4D97-AF65-F5344CB8AC3E}">
        <p14:creationId xmlns:p14="http://schemas.microsoft.com/office/powerpoint/2010/main" val="4288195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3357"/>
            <a:ext cx="8229600" cy="1143000"/>
          </a:xfrm>
        </p:spPr>
        <p:txBody>
          <a:bodyPr/>
          <a:lstStyle/>
          <a:p>
            <a:r>
              <a:rPr lang="en-US" dirty="0"/>
              <a:t>Culture as iceberg</a:t>
            </a:r>
            <a:br>
              <a:rPr lang="en-US" dirty="0"/>
            </a:br>
            <a:r>
              <a:rPr lang="en-US" sz="3200" dirty="0"/>
              <a:t>activity</a:t>
            </a:r>
          </a:p>
        </p:txBody>
      </p:sp>
      <p:sp>
        <p:nvSpPr>
          <p:cNvPr id="3" name="Content Placeholder 2"/>
          <p:cNvSpPr>
            <a:spLocks noGrp="1"/>
          </p:cNvSpPr>
          <p:nvPr>
            <p:ph idx="1"/>
          </p:nvPr>
        </p:nvSpPr>
        <p:spPr/>
        <p:txBody>
          <a:bodyPr>
            <a:normAutofit fontScale="92500" lnSpcReduction="10000"/>
          </a:bodyPr>
          <a:lstStyle/>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sz="1400" dirty="0"/>
          </a:p>
          <a:p>
            <a:r>
              <a:rPr lang="en-US" dirty="0"/>
              <a:t>What cultural elements are visible (above the surface)?</a:t>
            </a:r>
          </a:p>
          <a:p>
            <a:endParaRPr lang="en-US" sz="1300" dirty="0"/>
          </a:p>
          <a:p>
            <a:r>
              <a:rPr lang="en-US" dirty="0"/>
              <a:t>What cultural elements are invisible (below the surface)?</a:t>
            </a:r>
          </a:p>
          <a:p>
            <a:pPr>
              <a:buFont typeface="Arial" panose="020B0604020202020204" pitchFamily="34" charset="0"/>
              <a:buChar char="•"/>
            </a:pPr>
            <a:endParaRPr lang="en-US" dirty="0"/>
          </a:p>
        </p:txBody>
      </p:sp>
      <p:pic>
        <p:nvPicPr>
          <p:cNvPr id="4098" name="Picture 2" descr="http://static.diffen.com/uploadz/7/7c/iceber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417638"/>
            <a:ext cx="4724400" cy="23706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9600" y="6030674"/>
            <a:ext cx="7772400" cy="738664"/>
          </a:xfrm>
          <a:prstGeom prst="rect">
            <a:avLst/>
          </a:prstGeom>
          <a:noFill/>
        </p:spPr>
        <p:txBody>
          <a:bodyPr wrap="square" rtlCol="0">
            <a:spAutoFit/>
          </a:bodyPr>
          <a:lstStyle/>
          <a:p>
            <a:pPr algn="ctr"/>
            <a:r>
              <a:rPr lang="en-US" sz="1400" dirty="0">
                <a:solidFill>
                  <a:schemeClr val="bg1"/>
                </a:solidFill>
                <a:latin typeface="Century Schoolbook" panose="02040604050505020304" pitchFamily="18" charset="0"/>
              </a:rPr>
              <a:t>Critical Incidents for Intercultural Communication.  Retrieved from https://www.norquest.ca/NorquestCollege/media/pdf/centres/intercultural</a:t>
            </a:r>
          </a:p>
          <a:p>
            <a:pPr algn="ctr"/>
            <a:r>
              <a:rPr lang="en-US" sz="1400" dirty="0">
                <a:solidFill>
                  <a:schemeClr val="bg1"/>
                </a:solidFill>
                <a:latin typeface="Century Schoolbook" panose="02040604050505020304" pitchFamily="18" charset="0"/>
              </a:rPr>
              <a:t>/CriticalIncidentsBooklet.pdf</a:t>
            </a:r>
          </a:p>
        </p:txBody>
      </p:sp>
    </p:spTree>
    <p:extLst>
      <p:ext uri="{BB962C8B-B14F-4D97-AF65-F5344CB8AC3E}">
        <p14:creationId xmlns:p14="http://schemas.microsoft.com/office/powerpoint/2010/main" val="4119778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229600" cy="1143000"/>
          </a:xfrm>
        </p:spPr>
        <p:txBody>
          <a:bodyPr/>
          <a:lstStyle/>
          <a:p>
            <a:r>
              <a:rPr lang="en-US" dirty="0"/>
              <a:t>Cultural competency requires…</a:t>
            </a:r>
          </a:p>
        </p:txBody>
      </p:sp>
      <p:sp>
        <p:nvSpPr>
          <p:cNvPr id="3" name="Content Placeholder 2"/>
          <p:cNvSpPr>
            <a:spLocks noGrp="1"/>
          </p:cNvSpPr>
          <p:nvPr>
            <p:ph idx="1"/>
          </p:nvPr>
        </p:nvSpPr>
        <p:spPr>
          <a:xfrm>
            <a:off x="457200" y="1752600"/>
            <a:ext cx="8229600" cy="4525963"/>
          </a:xfrm>
        </p:spPr>
        <p:txBody>
          <a:bodyPr/>
          <a:lstStyle/>
          <a:p>
            <a:pPr marL="0" indent="0">
              <a:buNone/>
            </a:pPr>
            <a:r>
              <a:rPr lang="en-US" dirty="0"/>
              <a:t>Understanding of the different cultural perspectives on</a:t>
            </a:r>
          </a:p>
          <a:p>
            <a:pPr lvl="1"/>
            <a:r>
              <a:rPr lang="en-US" dirty="0"/>
              <a:t>Life processes</a:t>
            </a:r>
          </a:p>
          <a:p>
            <a:pPr lvl="1"/>
            <a:r>
              <a:rPr lang="en-US" dirty="0">
                <a:solidFill>
                  <a:schemeClr val="bg1"/>
                </a:solidFill>
              </a:rPr>
              <a:t>Health and sickness</a:t>
            </a:r>
          </a:p>
          <a:p>
            <a:pPr lvl="1"/>
            <a:r>
              <a:rPr lang="en-US" dirty="0"/>
              <a:t>Maintaining wellness</a:t>
            </a:r>
          </a:p>
          <a:p>
            <a:pPr lvl="1"/>
            <a:r>
              <a:rPr lang="en-US" dirty="0">
                <a:solidFill>
                  <a:schemeClr val="bg1"/>
                </a:solidFill>
              </a:rPr>
              <a:t>Causes of illness</a:t>
            </a:r>
          </a:p>
          <a:p>
            <a:pPr lvl="1"/>
            <a:r>
              <a:rPr lang="en-US" dirty="0"/>
              <a:t>Cure and care</a:t>
            </a:r>
          </a:p>
        </p:txBody>
      </p:sp>
    </p:spTree>
    <p:extLst>
      <p:ext uri="{BB962C8B-B14F-4D97-AF65-F5344CB8AC3E}">
        <p14:creationId xmlns:p14="http://schemas.microsoft.com/office/powerpoint/2010/main" val="356944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Interplay of cultures</a:t>
            </a:r>
            <a:br>
              <a:rPr lang="en-US" dirty="0"/>
            </a:br>
            <a:r>
              <a:rPr lang="en-US" sz="3200" dirty="0"/>
              <a:t>activity</a:t>
            </a:r>
          </a:p>
        </p:txBody>
      </p:sp>
      <p:sp>
        <p:nvSpPr>
          <p:cNvPr id="3" name="Content Placeholder 2"/>
          <p:cNvSpPr>
            <a:spLocks noGrp="1"/>
          </p:cNvSpPr>
          <p:nvPr>
            <p:ph idx="1"/>
          </p:nvPr>
        </p:nvSpPr>
        <p:spPr>
          <a:xfrm>
            <a:off x="304800" y="4495800"/>
            <a:ext cx="8991600" cy="4525963"/>
          </a:xfrm>
        </p:spPr>
        <p:txBody>
          <a:bodyPr>
            <a:normAutofit/>
          </a:bodyPr>
          <a:lstStyle/>
          <a:p>
            <a:pPr marL="0" indent="0">
              <a:buNone/>
            </a:pPr>
            <a:r>
              <a:rPr lang="en-US" sz="2800" dirty="0"/>
              <a:t>Write down:</a:t>
            </a:r>
          </a:p>
          <a:p>
            <a:pPr>
              <a:buFont typeface="Arial" panose="020B0604020202020204" pitchFamily="34" charset="0"/>
              <a:buChar char="•"/>
            </a:pPr>
            <a:r>
              <a:rPr lang="en-US" sz="2800" dirty="0"/>
              <a:t>Expected behaviors of a healthcare provider</a:t>
            </a:r>
          </a:p>
          <a:p>
            <a:pPr>
              <a:buFont typeface="Arial" panose="020B0604020202020204" pitchFamily="34" charset="0"/>
              <a:buChar char="•"/>
            </a:pPr>
            <a:r>
              <a:rPr lang="en-US" sz="2800" dirty="0"/>
              <a:t>Expected behaviors of patients and families</a:t>
            </a:r>
          </a:p>
          <a:p>
            <a:pPr>
              <a:buFont typeface="Arial" panose="020B0604020202020204" pitchFamily="34" charset="0"/>
              <a:buChar char="•"/>
            </a:pPr>
            <a:r>
              <a:rPr lang="en-US" sz="2800" dirty="0"/>
              <a:t>Expectations of the healthcare setting</a:t>
            </a:r>
          </a:p>
        </p:txBody>
      </p:sp>
      <p:graphicFrame>
        <p:nvGraphicFramePr>
          <p:cNvPr id="5" name="Diagram 4"/>
          <p:cNvGraphicFramePr/>
          <p:nvPr>
            <p:extLst>
              <p:ext uri="{D42A27DB-BD31-4B8C-83A1-F6EECF244321}">
                <p14:modId xmlns:p14="http://schemas.microsoft.com/office/powerpoint/2010/main" val="1736669275"/>
              </p:ext>
            </p:extLst>
          </p:nvPr>
        </p:nvGraphicFramePr>
        <p:xfrm>
          <a:off x="1828800" y="1605227"/>
          <a:ext cx="5486400" cy="3001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43141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a:t>Cultural sensitivity practice</a:t>
            </a:r>
            <a:br>
              <a:rPr lang="en-US" dirty="0"/>
            </a:br>
            <a:r>
              <a:rPr lang="en-US" sz="3200" dirty="0"/>
              <a:t>activity</a:t>
            </a:r>
          </a:p>
        </p:txBody>
      </p:sp>
      <p:sp>
        <p:nvSpPr>
          <p:cNvPr id="3" name="Content Placeholder 2"/>
          <p:cNvSpPr>
            <a:spLocks noGrp="1"/>
          </p:cNvSpPr>
          <p:nvPr>
            <p:ph idx="1"/>
          </p:nvPr>
        </p:nvSpPr>
        <p:spPr>
          <a:xfrm>
            <a:off x="228600" y="1905000"/>
            <a:ext cx="8229600" cy="4525963"/>
          </a:xfrm>
        </p:spPr>
        <p:txBody>
          <a:bodyPr>
            <a:normAutofit/>
          </a:bodyPr>
          <a:lstStyle/>
          <a:p>
            <a:r>
              <a:rPr lang="en-US" dirty="0"/>
              <a:t>Read the </a:t>
            </a:r>
            <a:r>
              <a:rPr lang="en-US" i="1" dirty="0"/>
              <a:t>Cultural Sensitivity Practice Table</a:t>
            </a:r>
          </a:p>
          <a:p>
            <a:r>
              <a:rPr lang="en-US" dirty="0"/>
              <a:t>Discuss your observations/responses to the scenarios for 2 – 3 minutes</a:t>
            </a:r>
          </a:p>
          <a:p>
            <a:r>
              <a:rPr lang="en-US" dirty="0"/>
              <a:t>Reflect on your daily interactions with patients </a:t>
            </a:r>
          </a:p>
          <a:p>
            <a:r>
              <a:rPr lang="en-US" dirty="0"/>
              <a:t>Develop a list of 3 examples for how you can approach patients with more cultural sensitivity</a:t>
            </a:r>
          </a:p>
          <a:p>
            <a:endParaRPr lang="en-US" dirty="0"/>
          </a:p>
        </p:txBody>
      </p:sp>
    </p:spTree>
    <p:extLst>
      <p:ext uri="{BB962C8B-B14F-4D97-AF65-F5344CB8AC3E}">
        <p14:creationId xmlns:p14="http://schemas.microsoft.com/office/powerpoint/2010/main" val="1907935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Touchpoints</a:t>
            </a:r>
            <a:br>
              <a:rPr lang="en-US" dirty="0"/>
            </a:br>
            <a:r>
              <a:rPr lang="en-US" sz="3200" dirty="0"/>
              <a:t>Activity</a:t>
            </a:r>
          </a:p>
        </p:txBody>
      </p:sp>
      <p:sp>
        <p:nvSpPr>
          <p:cNvPr id="3" name="Content Placeholder 2"/>
          <p:cNvSpPr>
            <a:spLocks noGrp="1"/>
          </p:cNvSpPr>
          <p:nvPr>
            <p:ph idx="1"/>
          </p:nvPr>
        </p:nvSpPr>
        <p:spPr>
          <a:xfrm>
            <a:off x="381000" y="1905000"/>
            <a:ext cx="8229600" cy="5107674"/>
          </a:xfrm>
        </p:spPr>
        <p:txBody>
          <a:bodyPr>
            <a:normAutofit fontScale="92500" lnSpcReduction="10000"/>
          </a:bodyPr>
          <a:lstStyle/>
          <a:p>
            <a:r>
              <a:rPr lang="en-US" dirty="0"/>
              <a:t>“You never get another chance to make a first impression.”</a:t>
            </a:r>
            <a:endParaRPr lang="en-US" sz="1800" dirty="0"/>
          </a:p>
          <a:p>
            <a:pPr marL="0" indent="0">
              <a:buNone/>
            </a:pPr>
            <a:endParaRPr lang="en-US" sz="1200" dirty="0"/>
          </a:p>
          <a:p>
            <a:r>
              <a:rPr lang="en-US" dirty="0"/>
              <a:t>What are touchpoints?</a:t>
            </a:r>
          </a:p>
          <a:p>
            <a:pPr lvl="1"/>
            <a:r>
              <a:rPr lang="en-US" dirty="0"/>
              <a:t>Everywhere that your organization touches customers and impacts their experience.</a:t>
            </a:r>
          </a:p>
          <a:p>
            <a:pPr marL="457200" lvl="1" indent="0">
              <a:buNone/>
            </a:pPr>
            <a:endParaRPr lang="en-US" sz="1200" b="1" u="sng" dirty="0">
              <a:solidFill>
                <a:schemeClr val="tx1"/>
              </a:solidFill>
            </a:endParaRPr>
          </a:p>
          <a:p>
            <a:pPr lvl="2"/>
            <a:r>
              <a:rPr lang="en-US" sz="2800" dirty="0">
                <a:solidFill>
                  <a:schemeClr val="bg1"/>
                </a:solidFill>
              </a:rPr>
              <a:t>What do patients see?</a:t>
            </a:r>
            <a:endParaRPr lang="en-US" sz="2800" b="1" u="sng" dirty="0">
              <a:solidFill>
                <a:schemeClr val="bg1"/>
              </a:solidFill>
            </a:endParaRPr>
          </a:p>
          <a:p>
            <a:pPr lvl="2"/>
            <a:r>
              <a:rPr lang="en-US" sz="2800" dirty="0">
                <a:solidFill>
                  <a:schemeClr val="bg1"/>
                </a:solidFill>
              </a:rPr>
              <a:t>What do patients hear?</a:t>
            </a:r>
            <a:endParaRPr lang="en-US" sz="2800" b="1" u="sng" dirty="0">
              <a:solidFill>
                <a:schemeClr val="bg1"/>
              </a:solidFill>
            </a:endParaRPr>
          </a:p>
          <a:p>
            <a:pPr lvl="2"/>
            <a:r>
              <a:rPr lang="en-US" sz="2800" dirty="0">
                <a:solidFill>
                  <a:schemeClr val="bg1"/>
                </a:solidFill>
              </a:rPr>
              <a:t>What do patients smell?</a:t>
            </a:r>
            <a:endParaRPr lang="en-US" sz="2800" b="1" u="sng" dirty="0">
              <a:solidFill>
                <a:schemeClr val="bg1"/>
              </a:solidFill>
            </a:endParaRPr>
          </a:p>
          <a:p>
            <a:pPr lvl="2"/>
            <a:r>
              <a:rPr lang="en-US" sz="2800" dirty="0">
                <a:solidFill>
                  <a:schemeClr val="bg1"/>
                </a:solidFill>
              </a:rPr>
              <a:t>What do patients touch?</a:t>
            </a:r>
          </a:p>
          <a:p>
            <a:pPr lvl="2"/>
            <a:r>
              <a:rPr lang="en-US" sz="2800" dirty="0">
                <a:solidFill>
                  <a:schemeClr val="bg1"/>
                </a:solidFill>
              </a:rPr>
              <a:t>What do patients taste?</a:t>
            </a:r>
          </a:p>
          <a:p>
            <a:pPr marL="914400" lvl="2" indent="0" algn="r">
              <a:buNone/>
            </a:pPr>
            <a:r>
              <a:rPr lang="en-US" sz="1800" dirty="0" err="1">
                <a:solidFill>
                  <a:schemeClr val="bg1"/>
                </a:solidFill>
              </a:rPr>
              <a:t>Kinni</a:t>
            </a:r>
            <a:r>
              <a:rPr lang="en-US" sz="1800" dirty="0">
                <a:solidFill>
                  <a:schemeClr val="bg1"/>
                </a:solidFill>
              </a:rPr>
              <a:t>, 2011</a:t>
            </a:r>
          </a:p>
          <a:p>
            <a:pPr lvl="2"/>
            <a:endParaRPr lang="en-US" sz="2000" dirty="0">
              <a:solidFill>
                <a:schemeClr val="bg1"/>
              </a:solidFill>
            </a:endParaRPr>
          </a:p>
          <a:p>
            <a:pPr lvl="1"/>
            <a:endParaRPr lang="en-US" sz="2000" dirty="0">
              <a:solidFill>
                <a:schemeClr val="bg1"/>
              </a:solidFill>
            </a:endParaRPr>
          </a:p>
        </p:txBody>
      </p:sp>
      <p:pic>
        <p:nvPicPr>
          <p:cNvPr id="6146" name="Picture 2" descr="http://staffingstream.wpengine.netdna-cdn.com/wp-content/uploads/2013/12/162707157.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1800" y="274638"/>
            <a:ext cx="2128838" cy="1554162"/>
          </a:xfrm>
          <a:prstGeom prst="rect">
            <a:avLst/>
          </a:prstGeom>
          <a:ln>
            <a:noFill/>
          </a:ln>
          <a:effectLst>
            <a:softEdge rad="112500"/>
          </a:effectLst>
          <a:extLst/>
        </p:spPr>
      </p:pic>
    </p:spTree>
    <p:extLst>
      <p:ext uri="{BB962C8B-B14F-4D97-AF65-F5344CB8AC3E}">
        <p14:creationId xmlns:p14="http://schemas.microsoft.com/office/powerpoint/2010/main" val="1511350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39"/>
            <a:ext cx="8229600" cy="1143000"/>
          </a:xfrm>
        </p:spPr>
        <p:txBody>
          <a:bodyPr/>
          <a:lstStyle/>
          <a:p>
            <a:r>
              <a:rPr lang="en-US" sz="4400" dirty="0"/>
              <a:t>L.E.A.R.N</a:t>
            </a:r>
            <a:r>
              <a:rPr lang="en-US" sz="5400" dirty="0"/>
              <a:t>.</a:t>
            </a:r>
          </a:p>
        </p:txBody>
      </p:sp>
      <p:sp>
        <p:nvSpPr>
          <p:cNvPr id="3" name="Content Placeholder 2"/>
          <p:cNvSpPr>
            <a:spLocks noGrp="1"/>
          </p:cNvSpPr>
          <p:nvPr>
            <p:ph idx="1"/>
          </p:nvPr>
        </p:nvSpPr>
        <p:spPr>
          <a:xfrm>
            <a:off x="468086" y="1600200"/>
            <a:ext cx="7761514" cy="5638800"/>
          </a:xfrm>
        </p:spPr>
        <p:txBody>
          <a:bodyPr>
            <a:normAutofit/>
          </a:bodyPr>
          <a:lstStyle/>
          <a:p>
            <a:pPr marL="0" indent="0">
              <a:buNone/>
            </a:pPr>
            <a:r>
              <a:rPr lang="en-US" sz="3600" b="1" dirty="0"/>
              <a:t>L</a:t>
            </a:r>
            <a:r>
              <a:rPr lang="en-US" sz="2000" dirty="0"/>
              <a:t>isten to the patient’s perception of the problem</a:t>
            </a:r>
          </a:p>
          <a:p>
            <a:pPr marL="0" indent="0">
              <a:buNone/>
            </a:pPr>
            <a:r>
              <a:rPr lang="en-US" sz="3600" b="1" dirty="0"/>
              <a:t>E</a:t>
            </a:r>
            <a:r>
              <a:rPr lang="en-US" sz="2000" dirty="0"/>
              <a:t>xplain your point of view</a:t>
            </a:r>
          </a:p>
          <a:p>
            <a:pPr marL="0" indent="0">
              <a:buNone/>
            </a:pPr>
            <a:r>
              <a:rPr lang="en-US" sz="3600" b="1" dirty="0"/>
              <a:t>A</a:t>
            </a:r>
            <a:r>
              <a:rPr lang="en-US" sz="2000" dirty="0"/>
              <a:t>cknowledge and discuss the differences in perceptions of the problem</a:t>
            </a:r>
          </a:p>
          <a:p>
            <a:pPr marL="0" indent="0">
              <a:buNone/>
            </a:pPr>
            <a:r>
              <a:rPr lang="en-US" sz="4000" b="1" dirty="0"/>
              <a:t>R</a:t>
            </a:r>
            <a:r>
              <a:rPr lang="en-US" sz="2000" dirty="0"/>
              <a:t>ecommend treatment</a:t>
            </a:r>
          </a:p>
          <a:p>
            <a:pPr marL="0" indent="0">
              <a:buNone/>
            </a:pPr>
            <a:r>
              <a:rPr lang="en-US" sz="4000" b="1" dirty="0"/>
              <a:t>N</a:t>
            </a:r>
            <a:r>
              <a:rPr lang="en-US" sz="2000" dirty="0"/>
              <a:t>egotiate treatment</a:t>
            </a:r>
          </a:p>
        </p:txBody>
      </p:sp>
      <p:sp>
        <p:nvSpPr>
          <p:cNvPr id="4" name="TextBox 3"/>
          <p:cNvSpPr txBox="1"/>
          <p:nvPr/>
        </p:nvSpPr>
        <p:spPr>
          <a:xfrm>
            <a:off x="6781800" y="5715000"/>
            <a:ext cx="2743200" cy="338554"/>
          </a:xfrm>
          <a:prstGeom prst="rect">
            <a:avLst/>
          </a:prstGeom>
          <a:noFill/>
        </p:spPr>
        <p:txBody>
          <a:bodyPr wrap="square" rtlCol="0">
            <a:spAutoFit/>
          </a:bodyPr>
          <a:lstStyle/>
          <a:p>
            <a:r>
              <a:rPr lang="en-US" sz="1600" i="1" dirty="0">
                <a:solidFill>
                  <a:schemeClr val="bg1"/>
                </a:solidFill>
              </a:rPr>
              <a:t>Martin, 2013</a:t>
            </a:r>
          </a:p>
        </p:txBody>
      </p:sp>
    </p:spTree>
    <p:extLst>
      <p:ext uri="{BB962C8B-B14F-4D97-AF65-F5344CB8AC3E}">
        <p14:creationId xmlns:p14="http://schemas.microsoft.com/office/powerpoint/2010/main" val="1410455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4000" dirty="0"/>
              <a:t>Thank you!</a:t>
            </a:r>
          </a:p>
        </p:txBody>
      </p:sp>
      <p:sp>
        <p:nvSpPr>
          <p:cNvPr id="3" name="Content Placeholder 2"/>
          <p:cNvSpPr>
            <a:spLocks noGrp="1"/>
          </p:cNvSpPr>
          <p:nvPr>
            <p:ph idx="1"/>
          </p:nvPr>
        </p:nvSpPr>
        <p:spPr>
          <a:xfrm>
            <a:off x="457200" y="2667000"/>
            <a:ext cx="8229600" cy="2438400"/>
          </a:xfrm>
        </p:spPr>
        <p:txBody>
          <a:bodyPr>
            <a:normAutofit/>
          </a:bodyPr>
          <a:lstStyle/>
          <a:p>
            <a:pPr marL="0" indent="0" algn="ctr">
              <a:buNone/>
            </a:pPr>
            <a:r>
              <a:rPr lang="en-US" sz="4800" dirty="0"/>
              <a:t>Questions?</a:t>
            </a:r>
          </a:p>
          <a:p>
            <a:pPr marL="0" indent="0" algn="ctr">
              <a:buNone/>
            </a:pPr>
            <a:r>
              <a:rPr lang="en-US" sz="4800" dirty="0"/>
              <a:t>Comments?</a:t>
            </a:r>
          </a:p>
        </p:txBody>
      </p:sp>
    </p:spTree>
    <p:extLst>
      <p:ext uri="{BB962C8B-B14F-4D97-AF65-F5344CB8AC3E}">
        <p14:creationId xmlns:p14="http://schemas.microsoft.com/office/powerpoint/2010/main" val="3314501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1396480"/>
            <a:ext cx="5443870" cy="5029200"/>
          </a:xfrm>
          <a:prstGeom prst="round2DiagRect">
            <a:avLst/>
          </a:prstGeom>
        </p:spPr>
      </p:pic>
      <p:sp>
        <p:nvSpPr>
          <p:cNvPr id="4" name="Title 3"/>
          <p:cNvSpPr>
            <a:spLocks noGrp="1"/>
          </p:cNvSpPr>
          <p:nvPr>
            <p:ph type="title"/>
          </p:nvPr>
        </p:nvSpPr>
        <p:spPr>
          <a:xfrm>
            <a:off x="533400" y="264366"/>
            <a:ext cx="8229600" cy="1143000"/>
          </a:xfrm>
        </p:spPr>
        <p:txBody>
          <a:bodyPr/>
          <a:lstStyle/>
          <a:p>
            <a:r>
              <a:rPr lang="en-US" dirty="0"/>
              <a:t>Cultural Professionalism </a:t>
            </a:r>
            <a:br>
              <a:rPr lang="en-US" dirty="0"/>
            </a:br>
            <a:r>
              <a:rPr lang="en-US" dirty="0"/>
              <a:t>and competency</a:t>
            </a:r>
          </a:p>
        </p:txBody>
      </p:sp>
    </p:spTree>
    <p:extLst>
      <p:ext uri="{BB962C8B-B14F-4D97-AF65-F5344CB8AC3E}">
        <p14:creationId xmlns:p14="http://schemas.microsoft.com/office/powerpoint/2010/main" val="4011348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7433" y="304800"/>
            <a:ext cx="6553200" cy="1143000"/>
          </a:xfrm>
        </p:spPr>
        <p:txBody>
          <a:bodyPr>
            <a:noAutofit/>
          </a:bodyPr>
          <a:lstStyle/>
          <a:p>
            <a:r>
              <a:rPr lang="en-US" dirty="0"/>
              <a:t>What to Expect in this Presentation</a:t>
            </a:r>
          </a:p>
        </p:txBody>
      </p:sp>
      <p:sp>
        <p:nvSpPr>
          <p:cNvPr id="3" name="Subtitle 2"/>
          <p:cNvSpPr>
            <a:spLocks noGrp="1"/>
          </p:cNvSpPr>
          <p:nvPr>
            <p:ph idx="1"/>
          </p:nvPr>
        </p:nvSpPr>
        <p:spPr>
          <a:xfrm>
            <a:off x="381000" y="1524000"/>
            <a:ext cx="8763000" cy="4525963"/>
          </a:xfrm>
        </p:spPr>
        <p:txBody>
          <a:bodyPr>
            <a:noAutofit/>
          </a:bodyPr>
          <a:lstStyle/>
          <a:p>
            <a:pPr marL="0" indent="0" algn="l">
              <a:buNone/>
            </a:pPr>
            <a:endParaRPr lang="en-US" sz="900" dirty="0"/>
          </a:p>
          <a:p>
            <a:r>
              <a:rPr lang="en-US" sz="2800" dirty="0"/>
              <a:t>Overview of Cultural Competence</a:t>
            </a:r>
          </a:p>
          <a:p>
            <a:pPr lvl="1"/>
            <a:r>
              <a:rPr lang="en-US" sz="2400" dirty="0"/>
              <a:t>Web of Culture Activity</a:t>
            </a:r>
          </a:p>
          <a:p>
            <a:r>
              <a:rPr lang="en-US" sz="2800" dirty="0"/>
              <a:t>Importance of Cultural Competency</a:t>
            </a:r>
          </a:p>
          <a:p>
            <a:r>
              <a:rPr lang="en-US" sz="2800" dirty="0"/>
              <a:t>What is Cultural Competency?</a:t>
            </a:r>
          </a:p>
          <a:p>
            <a:pPr lvl="1"/>
            <a:r>
              <a:rPr lang="en-US" sz="2400" dirty="0"/>
              <a:t>Culture As Iceberg Activity</a:t>
            </a:r>
          </a:p>
          <a:p>
            <a:r>
              <a:rPr lang="en-US" sz="2800" dirty="0"/>
              <a:t>Cultural Competency Requirements</a:t>
            </a:r>
          </a:p>
          <a:p>
            <a:pPr lvl="1"/>
            <a:r>
              <a:rPr lang="en-US" sz="2400" dirty="0"/>
              <a:t>Interplay of Cultures Activity</a:t>
            </a:r>
          </a:p>
          <a:p>
            <a:pPr lvl="1"/>
            <a:r>
              <a:rPr lang="en-US" sz="2400" dirty="0"/>
              <a:t>Cultural Sensitivity Practice Activity</a:t>
            </a:r>
          </a:p>
          <a:p>
            <a:pPr lvl="1"/>
            <a:r>
              <a:rPr lang="en-US" sz="2400" dirty="0"/>
              <a:t>Touchpoints Activity</a:t>
            </a:r>
          </a:p>
          <a:p>
            <a:endParaRPr lang="en-US" sz="2800" dirty="0"/>
          </a:p>
        </p:txBody>
      </p:sp>
    </p:spTree>
    <p:extLst>
      <p:ext uri="{BB962C8B-B14F-4D97-AF65-F5344CB8AC3E}">
        <p14:creationId xmlns:p14="http://schemas.microsoft.com/office/powerpoint/2010/main" val="198593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33400"/>
            <a:ext cx="7086601" cy="1447800"/>
          </a:xfrm>
        </p:spPr>
        <p:txBody>
          <a:bodyPr>
            <a:noAutofit/>
          </a:bodyPr>
          <a:lstStyle/>
          <a:p>
            <a:r>
              <a:rPr lang="en-US" dirty="0"/>
              <a:t>Importance of Communication and Soft Skills</a:t>
            </a:r>
            <a:br>
              <a:rPr lang="en-US" sz="4400" dirty="0"/>
            </a:br>
            <a:endParaRPr lang="en-US" sz="4400" dirty="0"/>
          </a:p>
        </p:txBody>
      </p:sp>
      <p:sp>
        <p:nvSpPr>
          <p:cNvPr id="3" name="Content Placeholder 2"/>
          <p:cNvSpPr>
            <a:spLocks noGrp="1"/>
          </p:cNvSpPr>
          <p:nvPr>
            <p:ph idx="1"/>
          </p:nvPr>
        </p:nvSpPr>
        <p:spPr>
          <a:xfrm>
            <a:off x="533400" y="1981200"/>
            <a:ext cx="8153400" cy="4114800"/>
          </a:xfrm>
        </p:spPr>
        <p:txBody>
          <a:bodyPr>
            <a:normAutofit fontScale="85000" lnSpcReduction="10000"/>
          </a:bodyPr>
          <a:lstStyle/>
          <a:p>
            <a:pPr marL="0" indent="0">
              <a:lnSpc>
                <a:spcPct val="160000"/>
              </a:lnSpc>
              <a:spcBef>
                <a:spcPts val="0"/>
              </a:spcBef>
              <a:buNone/>
              <a:defRPr/>
            </a:pPr>
            <a:r>
              <a:rPr lang="en-US" sz="2400" dirty="0"/>
              <a:t>Communication is “the skill that can possibly have the greatest impact on effective healthcare delivery.  It really is the key to clinical governance and demands as much attention, respect and sustaining as other seemingly ‘harder’ targets.  However, often the mere mention of the importance of communication causes less than positive reactions in healthcare professionals.”</a:t>
            </a:r>
          </a:p>
          <a:p>
            <a:pPr marL="457200" lvl="1" indent="0" algn="r">
              <a:lnSpc>
                <a:spcPct val="160000"/>
              </a:lnSpc>
              <a:buNone/>
            </a:pPr>
            <a:endParaRPr lang="en-US" sz="1100" dirty="0"/>
          </a:p>
          <a:p>
            <a:pPr marL="457200" lvl="1" indent="0" algn="r">
              <a:lnSpc>
                <a:spcPct val="160000"/>
              </a:lnSpc>
              <a:buNone/>
            </a:pPr>
            <a:endParaRPr lang="en-US" sz="1100" dirty="0"/>
          </a:p>
          <a:p>
            <a:pPr marL="457200" lvl="1" indent="0" algn="r">
              <a:lnSpc>
                <a:spcPct val="160000"/>
              </a:lnSpc>
              <a:buNone/>
            </a:pPr>
            <a:r>
              <a:rPr lang="en-US" sz="1100" dirty="0"/>
              <a:t>(</a:t>
            </a:r>
            <a:r>
              <a:rPr lang="en-US" sz="1100" dirty="0" err="1">
                <a:solidFill>
                  <a:schemeClr val="bg1"/>
                </a:solidFill>
              </a:rPr>
              <a:t>Jelphs</a:t>
            </a:r>
            <a:r>
              <a:rPr lang="en-US" sz="1100" dirty="0">
                <a:solidFill>
                  <a:schemeClr val="bg1"/>
                </a:solidFill>
              </a:rPr>
              <a:t>, 2006</a:t>
            </a:r>
            <a:r>
              <a:rPr lang="en-US" sz="1100" dirty="0"/>
              <a:t>, senior fellow at the</a:t>
            </a:r>
          </a:p>
          <a:p>
            <a:pPr marL="457200" lvl="1" indent="0" algn="r">
              <a:lnSpc>
                <a:spcPct val="160000"/>
              </a:lnSpc>
              <a:buNone/>
            </a:pPr>
            <a:r>
              <a:rPr lang="en-US" sz="1100" dirty="0"/>
              <a:t>Health Services Management </a:t>
            </a:r>
          </a:p>
          <a:p>
            <a:pPr marL="457200" lvl="1" indent="0" algn="r">
              <a:lnSpc>
                <a:spcPct val="160000"/>
              </a:lnSpc>
              <a:buNone/>
            </a:pPr>
            <a:r>
              <a:rPr lang="en-US" sz="1100" dirty="0"/>
              <a:t>Centre at the University of Birmingham)</a:t>
            </a:r>
          </a:p>
          <a:p>
            <a:pPr marL="457200" lvl="1" indent="0" algn="r">
              <a:lnSpc>
                <a:spcPct val="160000"/>
              </a:lnSpc>
              <a:buNone/>
            </a:pPr>
            <a:endParaRPr lang="en-US" sz="1000" dirty="0"/>
          </a:p>
          <a:p>
            <a:pPr lvl="1">
              <a:lnSpc>
                <a:spcPct val="160000"/>
              </a:lnSpc>
            </a:pPr>
            <a:endParaRPr lang="en-US" sz="2400" dirty="0"/>
          </a:p>
        </p:txBody>
      </p:sp>
    </p:spTree>
    <p:extLst>
      <p:ext uri="{BB962C8B-B14F-4D97-AF65-F5344CB8AC3E}">
        <p14:creationId xmlns:p14="http://schemas.microsoft.com/office/powerpoint/2010/main" val="14316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276600"/>
            <a:ext cx="8229600" cy="4525963"/>
          </a:xfrm>
        </p:spPr>
        <p:txBody>
          <a:bodyPr>
            <a:normAutofit/>
          </a:bodyPr>
          <a:lstStyle/>
          <a:p>
            <a:pPr marL="0" indent="0">
              <a:buNone/>
            </a:pPr>
            <a:r>
              <a:rPr lang="en-US" dirty="0"/>
              <a:t>The world in which you were born is just one model of reality. Other cultures are not failed attempts at being you; they are unique manifestations of the human spirit.</a:t>
            </a:r>
          </a:p>
          <a:p>
            <a:pPr marL="0" indent="0" algn="r">
              <a:buNone/>
            </a:pPr>
            <a:r>
              <a:rPr lang="en-US" sz="1800" i="1" dirty="0"/>
              <a:t>Wade Davis</a:t>
            </a:r>
          </a:p>
        </p:txBody>
      </p:sp>
      <p:pic>
        <p:nvPicPr>
          <p:cNvPr id="1026" name="Picture 2" descr="http://www.phdynamic.com/wp-content/uploads/2016/05/cultural-divers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5150" y="304800"/>
            <a:ext cx="3086100" cy="2663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713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2683"/>
            <a:ext cx="8229600" cy="1143000"/>
          </a:xfrm>
        </p:spPr>
        <p:txBody>
          <a:bodyPr/>
          <a:lstStyle/>
          <a:p>
            <a:r>
              <a:rPr lang="en-US" dirty="0"/>
              <a:t>What is culture?</a:t>
            </a:r>
          </a:p>
        </p:txBody>
      </p:sp>
      <p:sp>
        <p:nvSpPr>
          <p:cNvPr id="3" name="Content Placeholder 2"/>
          <p:cNvSpPr>
            <a:spLocks noGrp="1"/>
          </p:cNvSpPr>
          <p:nvPr>
            <p:ph idx="1"/>
          </p:nvPr>
        </p:nvSpPr>
        <p:spPr>
          <a:xfrm>
            <a:off x="381000" y="1676400"/>
            <a:ext cx="7467600" cy="4906962"/>
          </a:xfrm>
        </p:spPr>
        <p:txBody>
          <a:bodyPr>
            <a:normAutofit/>
          </a:bodyPr>
          <a:lstStyle/>
          <a:p>
            <a:r>
              <a:rPr lang="en-US" dirty="0"/>
              <a:t>Unique behavioral patterns and lifestyles that differentiate one group from another</a:t>
            </a:r>
          </a:p>
          <a:p>
            <a:r>
              <a:rPr lang="en-US" dirty="0"/>
              <a:t>A set of values, beliefs, worldviews, and attitudes that are transferred from generation to generation</a:t>
            </a:r>
          </a:p>
          <a:p>
            <a:r>
              <a:rPr lang="en-US" dirty="0"/>
              <a:t>Manifested in daily life routines and activities </a:t>
            </a:r>
          </a:p>
          <a:p>
            <a:r>
              <a:rPr lang="en-US" dirty="0"/>
              <a:t>Reflected in legends, drama, art, religion, and philosophies</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pic>
        <p:nvPicPr>
          <p:cNvPr id="2050" name="Picture 2" descr="http://www.theinclusionsolution.me/wp-content/uploads/2013/10/culture-umbrell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91345"/>
            <a:ext cx="1847850" cy="1707048"/>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9205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745"/>
            <a:ext cx="8229600" cy="1143000"/>
          </a:xfrm>
        </p:spPr>
        <p:txBody>
          <a:bodyPr/>
          <a:lstStyle/>
          <a:p>
            <a:r>
              <a:rPr lang="en-US" sz="3200" dirty="0"/>
              <a:t>Web of Culture activity</a:t>
            </a:r>
          </a:p>
        </p:txBody>
      </p:sp>
      <p:sp>
        <p:nvSpPr>
          <p:cNvPr id="3" name="Content Placeholder 2"/>
          <p:cNvSpPr>
            <a:spLocks noGrp="1"/>
          </p:cNvSpPr>
          <p:nvPr>
            <p:ph idx="1"/>
          </p:nvPr>
        </p:nvSpPr>
        <p:spPr>
          <a:xfrm>
            <a:off x="304800" y="1632876"/>
            <a:ext cx="8191500" cy="4572000"/>
          </a:xfrm>
        </p:spPr>
        <p:txBody>
          <a:bodyPr>
            <a:normAutofit/>
          </a:bodyPr>
          <a:lstStyle/>
          <a:p>
            <a:r>
              <a:rPr lang="en-US" dirty="0"/>
              <a:t>Write down the first two words that you associate with the words “culture and healthcare”</a:t>
            </a:r>
          </a:p>
          <a:p>
            <a:r>
              <a:rPr lang="en-US" dirty="0"/>
              <a:t>Push yourself to use association to come up with four </a:t>
            </a:r>
            <a:r>
              <a:rPr lang="en-US" i="1" dirty="0"/>
              <a:t>more</a:t>
            </a:r>
            <a:r>
              <a:rPr lang="en-US" dirty="0"/>
              <a:t> words</a:t>
            </a:r>
          </a:p>
          <a:p>
            <a:r>
              <a:rPr lang="en-US" dirty="0"/>
              <a:t>Again, using association, write down two </a:t>
            </a:r>
            <a:r>
              <a:rPr lang="en-US" i="1" dirty="0"/>
              <a:t>more</a:t>
            </a:r>
            <a:r>
              <a:rPr lang="en-US" dirty="0"/>
              <a:t> words </a:t>
            </a:r>
          </a:p>
          <a:p>
            <a:r>
              <a:rPr lang="en-US" dirty="0"/>
              <a:t>Write down one final summary word after reviewing your list of words</a:t>
            </a:r>
          </a:p>
        </p:txBody>
      </p:sp>
      <p:sp>
        <p:nvSpPr>
          <p:cNvPr id="4" name="TextBox 3"/>
          <p:cNvSpPr txBox="1"/>
          <p:nvPr/>
        </p:nvSpPr>
        <p:spPr>
          <a:xfrm>
            <a:off x="2057400" y="6204876"/>
            <a:ext cx="6324600" cy="307777"/>
          </a:xfrm>
          <a:prstGeom prst="rect">
            <a:avLst/>
          </a:prstGeom>
          <a:noFill/>
        </p:spPr>
        <p:txBody>
          <a:bodyPr wrap="square" rtlCol="0">
            <a:spAutoFit/>
          </a:bodyPr>
          <a:lstStyle/>
          <a:p>
            <a:r>
              <a:rPr lang="en-US" sz="1400" i="1" dirty="0">
                <a:solidFill>
                  <a:schemeClr val="bg1"/>
                </a:solidFill>
                <a:latin typeface="Century Schoolbook" panose="02040604050505020304" pitchFamily="18" charset="0"/>
              </a:rPr>
              <a:t>Adapted from SALTO, Intercultural Communication: Resource Pack.  </a:t>
            </a:r>
          </a:p>
        </p:txBody>
      </p:sp>
      <p:pic>
        <p:nvPicPr>
          <p:cNvPr id="1030" name="Picture 6" descr="https://next3-assets.s3.amazonaws.com/activities/594/backgrounds-1423864733-wordwebs_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671107">
            <a:off x="6765284" y="350767"/>
            <a:ext cx="2670175" cy="2122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8267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64220"/>
          </a:xfrm>
        </p:spPr>
        <p:txBody>
          <a:bodyPr/>
          <a:lstStyle/>
          <a:p>
            <a:r>
              <a:rPr lang="en-US" dirty="0"/>
              <a:t>Web of Culture</a:t>
            </a:r>
            <a:endParaRPr lang="en-US" sz="3200" dirty="0"/>
          </a:p>
        </p:txBody>
      </p:sp>
      <p:sp>
        <p:nvSpPr>
          <p:cNvPr id="3" name="Content Placeholder 2"/>
          <p:cNvSpPr>
            <a:spLocks noGrp="1"/>
          </p:cNvSpPr>
          <p:nvPr>
            <p:ph idx="1"/>
          </p:nvPr>
        </p:nvSpPr>
        <p:spPr>
          <a:xfrm>
            <a:off x="381000" y="2133600"/>
            <a:ext cx="8229600" cy="4525963"/>
          </a:xfrm>
        </p:spPr>
        <p:txBody>
          <a:bodyPr/>
          <a:lstStyle/>
          <a:p>
            <a:r>
              <a:rPr lang="en-US" dirty="0"/>
              <a:t>Designate one member to be the record keeper</a:t>
            </a:r>
          </a:p>
          <a:p>
            <a:endParaRPr lang="en-US" sz="1200" dirty="0"/>
          </a:p>
          <a:p>
            <a:r>
              <a:rPr lang="en-US" dirty="0"/>
              <a:t>Share your list of words and complete a collective copy of the “Web of Culture”</a:t>
            </a:r>
            <a:r>
              <a:rPr lang="en-US" i="1" dirty="0"/>
              <a:t> </a:t>
            </a:r>
            <a:r>
              <a:rPr lang="en-US" dirty="0"/>
              <a:t>worksheet</a:t>
            </a:r>
            <a:r>
              <a:rPr lang="en-US" i="1" dirty="0"/>
              <a:t> </a:t>
            </a:r>
            <a:r>
              <a:rPr lang="en-US" dirty="0"/>
              <a:t>with the word(s) that you believe best describe culture and healthcare</a:t>
            </a:r>
          </a:p>
        </p:txBody>
      </p:sp>
      <p:pic>
        <p:nvPicPr>
          <p:cNvPr id="5" name="Picture 6" descr="https://next3-assets.s3.amazonaws.com/activities/594/backgrounds-1423864733-wordwebs_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671107">
            <a:off x="6765284" y="350767"/>
            <a:ext cx="2670175" cy="2122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687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5107"/>
            <a:ext cx="8229600" cy="792162"/>
          </a:xfrm>
        </p:spPr>
        <p:txBody>
          <a:bodyPr/>
          <a:lstStyle/>
          <a:p>
            <a:r>
              <a:rPr lang="en-US" dirty="0"/>
              <a:t>Web of Culture</a:t>
            </a:r>
            <a:endParaRPr lang="en-US" sz="3200" dirty="0"/>
          </a:p>
        </p:txBody>
      </p:sp>
      <p:sp>
        <p:nvSpPr>
          <p:cNvPr id="3" name="Content Placeholder 2"/>
          <p:cNvSpPr>
            <a:spLocks noGrp="1"/>
          </p:cNvSpPr>
          <p:nvPr>
            <p:ph idx="1"/>
          </p:nvPr>
        </p:nvSpPr>
        <p:spPr>
          <a:xfrm>
            <a:off x="76200" y="1284633"/>
            <a:ext cx="8610600" cy="5135562"/>
          </a:xfrm>
        </p:spPr>
        <p:txBody>
          <a:bodyPr>
            <a:normAutofit/>
          </a:bodyPr>
          <a:lstStyle/>
          <a:p>
            <a:pPr marL="457200" lvl="1" indent="0">
              <a:buNone/>
            </a:pPr>
            <a:r>
              <a:rPr lang="en-US" sz="1400" dirty="0">
                <a:solidFill>
                  <a:schemeClr val="tx1"/>
                </a:solidFill>
              </a:rPr>
              <a:t>Was it difficult to generate a list of words when working individually?  Why or why not?</a:t>
            </a:r>
            <a:endParaRPr lang="en-US" sz="1400" b="1" u="sng" dirty="0">
              <a:solidFill>
                <a:schemeClr val="tx1"/>
              </a:solidFill>
            </a:endParaRPr>
          </a:p>
          <a:p>
            <a:pPr lvl="1">
              <a:buBlip>
                <a:blip r:embed="rId3"/>
              </a:buBlip>
            </a:pPr>
            <a:r>
              <a:rPr lang="en-US" sz="2800" dirty="0">
                <a:solidFill>
                  <a:schemeClr val="bg1"/>
                </a:solidFill>
              </a:rPr>
              <a:t>Was it difficult to generate a list of words when working in a group?  Why or why not?</a:t>
            </a:r>
            <a:endParaRPr lang="en-US" sz="2800" b="1" u="sng" dirty="0">
              <a:solidFill>
                <a:schemeClr val="bg1"/>
              </a:solidFill>
            </a:endParaRPr>
          </a:p>
          <a:p>
            <a:pPr lvl="1">
              <a:buBlip>
                <a:blip r:embed="rId3"/>
              </a:buBlip>
            </a:pPr>
            <a:r>
              <a:rPr lang="en-US" sz="2800" dirty="0">
                <a:solidFill>
                  <a:schemeClr val="bg1"/>
                </a:solidFill>
              </a:rPr>
              <a:t>What word did your group choose as a summary word?  </a:t>
            </a:r>
            <a:endParaRPr lang="en-US" sz="2800" b="1" u="sng" dirty="0">
              <a:solidFill>
                <a:schemeClr val="bg1"/>
              </a:solidFill>
            </a:endParaRPr>
          </a:p>
          <a:p>
            <a:pPr lvl="1">
              <a:buBlip>
                <a:blip r:embed="rId3"/>
              </a:buBlip>
            </a:pPr>
            <a:r>
              <a:rPr lang="en-US" sz="2800" dirty="0">
                <a:solidFill>
                  <a:schemeClr val="bg1"/>
                </a:solidFill>
              </a:rPr>
              <a:t>What similarities and/or differences do you see?</a:t>
            </a:r>
            <a:endParaRPr lang="en-US" sz="2800" b="1" u="sng" dirty="0">
              <a:solidFill>
                <a:schemeClr val="bg1"/>
              </a:solidFill>
            </a:endParaRPr>
          </a:p>
          <a:p>
            <a:pPr lvl="1">
              <a:buBlip>
                <a:blip r:embed="rId3"/>
              </a:buBlip>
            </a:pPr>
            <a:r>
              <a:rPr lang="en-US" sz="2800" dirty="0">
                <a:solidFill>
                  <a:schemeClr val="bg1"/>
                </a:solidFill>
              </a:rPr>
              <a:t>What is important to note about the similarities and/or differences?</a:t>
            </a:r>
            <a:endParaRPr lang="en-US" sz="2800" b="1" u="sng" dirty="0">
              <a:solidFill>
                <a:schemeClr val="bg1"/>
              </a:solidFill>
            </a:endParaRPr>
          </a:p>
          <a:p>
            <a:pPr lvl="1">
              <a:buBlip>
                <a:blip r:embed="rId3"/>
              </a:buBlip>
            </a:pPr>
            <a:r>
              <a:rPr lang="en-US" sz="2800" dirty="0">
                <a:solidFill>
                  <a:schemeClr val="bg1"/>
                </a:solidFill>
              </a:rPr>
              <a:t>How does our perception of culture influence our patient care practices? </a:t>
            </a:r>
            <a:endParaRPr lang="en-US" sz="2800" b="1" u="sng" dirty="0">
              <a:solidFill>
                <a:schemeClr val="bg1"/>
              </a:solidFill>
            </a:endParaRPr>
          </a:p>
          <a:p>
            <a:endParaRPr lang="en-US" sz="3200" dirty="0"/>
          </a:p>
          <a:p>
            <a:endParaRPr lang="en-US" dirty="0"/>
          </a:p>
        </p:txBody>
      </p:sp>
      <p:pic>
        <p:nvPicPr>
          <p:cNvPr id="5" name="Picture 6" descr="https://next3-assets.s3.amazonaws.com/activities/594/backgrounds-1423864733-wordwebs_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671107">
            <a:off x="6765284" y="350767"/>
            <a:ext cx="2670175" cy="2122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54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rebuchet MS">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18710</TotalTime>
  <Words>3228</Words>
  <Application>Microsoft Office PowerPoint</Application>
  <PresentationFormat>On-screen Show (4:3)</PresentationFormat>
  <Paragraphs>262</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Century Schoolbook</vt:lpstr>
      <vt:lpstr>Courier New</vt:lpstr>
      <vt:lpstr>Trebuchet MS</vt:lpstr>
      <vt:lpstr>Office Theme</vt:lpstr>
      <vt:lpstr>PowerPoint Presentation</vt:lpstr>
      <vt:lpstr>Cultural Professionalism  and competency</vt:lpstr>
      <vt:lpstr>What to Expect in this Presentation</vt:lpstr>
      <vt:lpstr>Importance of Communication and Soft Skills </vt:lpstr>
      <vt:lpstr>PowerPoint Presentation</vt:lpstr>
      <vt:lpstr>What is culture?</vt:lpstr>
      <vt:lpstr>Web of Culture activity</vt:lpstr>
      <vt:lpstr>Web of Culture</vt:lpstr>
      <vt:lpstr>Web of Culture</vt:lpstr>
      <vt:lpstr>Importance of cultural competency</vt:lpstr>
      <vt:lpstr>What is cultural competency?</vt:lpstr>
      <vt:lpstr>Culture as iceberg activity</vt:lpstr>
      <vt:lpstr>Cultural competency requires…</vt:lpstr>
      <vt:lpstr>Interplay of cultures activity</vt:lpstr>
      <vt:lpstr>Cultural sensitivity practice activity</vt:lpstr>
      <vt:lpstr>Touchpoints Activity</vt:lpstr>
      <vt:lpstr>L.E.A.R.N.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 collaboration, and delegation are frequently thought to be 'soft skills'—despite that the majority of unintended medical errors involve a breakdown in communication among caregivers" (Joel &amp; Overman, 2014, p. 64).</dc:title>
  <dc:creator>Bartlett, Stacey</dc:creator>
  <cp:lastModifiedBy>Jason Roberson</cp:lastModifiedBy>
  <cp:revision>672</cp:revision>
  <cp:lastPrinted>2016-01-15T04:11:14Z</cp:lastPrinted>
  <dcterms:created xsi:type="dcterms:W3CDTF">2015-05-10T22:13:31Z</dcterms:created>
  <dcterms:modified xsi:type="dcterms:W3CDTF">2017-02-17T15:04:28Z</dcterms:modified>
</cp:coreProperties>
</file>