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336" r:id="rId2"/>
    <p:sldId id="337" r:id="rId3"/>
    <p:sldId id="359" r:id="rId4"/>
    <p:sldId id="382" r:id="rId5"/>
    <p:sldId id="396" r:id="rId6"/>
    <p:sldId id="403" r:id="rId7"/>
    <p:sldId id="360" r:id="rId8"/>
    <p:sldId id="383" r:id="rId9"/>
    <p:sldId id="313" r:id="rId10"/>
    <p:sldId id="384" r:id="rId11"/>
    <p:sldId id="385" r:id="rId12"/>
    <p:sldId id="386" r:id="rId13"/>
    <p:sldId id="392" r:id="rId14"/>
    <p:sldId id="393" r:id="rId15"/>
    <p:sldId id="387" r:id="rId16"/>
    <p:sldId id="388" r:id="rId17"/>
    <p:sldId id="389" r:id="rId18"/>
    <p:sldId id="390" r:id="rId19"/>
    <p:sldId id="391" r:id="rId20"/>
    <p:sldId id="400" r:id="rId21"/>
    <p:sldId id="398" r:id="rId22"/>
    <p:sldId id="299" r:id="rId23"/>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8" userDrawn="1">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B850"/>
    <a:srgbClr val="7093D2"/>
    <a:srgbClr val="B5CD85"/>
    <a:srgbClr val="93B64E"/>
    <a:srgbClr val="77943C"/>
    <a:srgbClr val="647D33"/>
    <a:srgbClr val="678034"/>
    <a:srgbClr val="AD5207"/>
    <a:srgbClr val="F58427"/>
    <a:srgbClr val="EF72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893" autoAdjust="0"/>
    <p:restoredTop sz="88490" autoAdjust="0"/>
  </p:normalViewPr>
  <p:slideViewPr>
    <p:cSldViewPr>
      <p:cViewPr varScale="1">
        <p:scale>
          <a:sx n="103" d="100"/>
          <a:sy n="103" d="100"/>
        </p:scale>
        <p:origin x="1476" y="102"/>
      </p:cViewPr>
      <p:guideLst>
        <p:guide orient="horz" pos="2208"/>
        <p:guide pos="2880"/>
      </p:guideLst>
    </p:cSldViewPr>
  </p:slideViewPr>
  <p:outlineViewPr>
    <p:cViewPr>
      <p:scale>
        <a:sx n="33" d="100"/>
        <a:sy n="33" d="100"/>
      </p:scale>
      <p:origin x="0" y="-55714"/>
    </p:cViewPr>
  </p:outlineViewPr>
  <p:notesTextViewPr>
    <p:cViewPr>
      <p:scale>
        <a:sx n="1" d="1"/>
        <a:sy n="1" d="1"/>
      </p:scale>
      <p:origin x="0" y="0"/>
    </p:cViewPr>
  </p:notesTextViewPr>
  <p:sorterViewPr>
    <p:cViewPr>
      <p:scale>
        <a:sx n="100" d="100"/>
        <a:sy n="100" d="100"/>
      </p:scale>
      <p:origin x="0" y="-19675"/>
    </p:cViewPr>
  </p:sorterViewPr>
  <p:notesViewPr>
    <p:cSldViewPr>
      <p:cViewPr varScale="1">
        <p:scale>
          <a:sx n="94" d="100"/>
          <a:sy n="94" d="100"/>
        </p:scale>
        <p:origin x="1722" y="7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4D9651-AA49-4DEC-97EF-3E4F6A47C729}" type="doc">
      <dgm:prSet loTypeId="urn:microsoft.com/office/officeart/2005/8/layout/hProcess9" loCatId="process" qsTypeId="urn:microsoft.com/office/officeart/2005/8/quickstyle/simple1" qsCatId="simple" csTypeId="urn:microsoft.com/office/officeart/2005/8/colors/accent1_2" csCatId="accent1" phldr="1"/>
      <dgm:spPr/>
    </dgm:pt>
    <dgm:pt modelId="{F960DEB4-9D66-4660-9B66-DF1AAF522A24}">
      <dgm:prSet phldrT="[Text]">
        <dgm:style>
          <a:lnRef idx="3">
            <a:schemeClr val="lt1"/>
          </a:lnRef>
          <a:fillRef idx="1">
            <a:schemeClr val="accent5"/>
          </a:fillRef>
          <a:effectRef idx="1">
            <a:schemeClr val="accent5"/>
          </a:effectRef>
          <a:fontRef idx="minor">
            <a:schemeClr val="lt1"/>
          </a:fontRef>
        </dgm:style>
      </dgm:prSet>
      <dgm:spPr>
        <a:solidFill>
          <a:srgbClr val="7093D2"/>
        </a:solidFill>
      </dgm:spPr>
      <dgm:t>
        <a:bodyPr/>
        <a:lstStyle/>
        <a:p>
          <a:r>
            <a:rPr lang="en-US" dirty="0"/>
            <a:t>An Effective Communicator</a:t>
          </a:r>
        </a:p>
      </dgm:t>
    </dgm:pt>
    <dgm:pt modelId="{E0636F09-BC37-4966-808C-1AD2737D1555}" type="parTrans" cxnId="{E146E0C5-EF84-48CE-9731-7FD947688FB8}">
      <dgm:prSet/>
      <dgm:spPr/>
      <dgm:t>
        <a:bodyPr/>
        <a:lstStyle/>
        <a:p>
          <a:endParaRPr lang="en-US"/>
        </a:p>
      </dgm:t>
    </dgm:pt>
    <dgm:pt modelId="{72C30A7A-8840-46E5-88C4-4DC092C15749}" type="sibTrans" cxnId="{E146E0C5-EF84-48CE-9731-7FD947688FB8}">
      <dgm:prSet/>
      <dgm:spPr/>
      <dgm:t>
        <a:bodyPr/>
        <a:lstStyle/>
        <a:p>
          <a:endParaRPr lang="en-US"/>
        </a:p>
      </dgm:t>
    </dgm:pt>
    <dgm:pt modelId="{1F61E51D-678C-456F-AC23-7ADEAF0227A0}">
      <dgm:prSet phldrT="[Text]">
        <dgm:style>
          <a:lnRef idx="3">
            <a:schemeClr val="lt1"/>
          </a:lnRef>
          <a:fillRef idx="1">
            <a:schemeClr val="accent5"/>
          </a:fillRef>
          <a:effectRef idx="1">
            <a:schemeClr val="accent5"/>
          </a:effectRef>
          <a:fontRef idx="minor">
            <a:schemeClr val="lt1"/>
          </a:fontRef>
        </dgm:style>
      </dgm:prSet>
      <dgm:spPr/>
      <dgm:t>
        <a:bodyPr/>
        <a:lstStyle/>
        <a:p>
          <a:endParaRPr lang="en-US" dirty="0"/>
        </a:p>
      </dgm:t>
    </dgm:pt>
    <dgm:pt modelId="{2B3CBFD8-B1BD-499A-80B5-BF34BC9B0092}" type="parTrans" cxnId="{ECAE406A-70F3-40FF-9384-D5F911C8ABB2}">
      <dgm:prSet/>
      <dgm:spPr/>
      <dgm:t>
        <a:bodyPr/>
        <a:lstStyle/>
        <a:p>
          <a:endParaRPr lang="en-US"/>
        </a:p>
      </dgm:t>
    </dgm:pt>
    <dgm:pt modelId="{CAA46DD5-0A43-4E10-8E35-9875E78620DD}" type="sibTrans" cxnId="{ECAE406A-70F3-40FF-9384-D5F911C8ABB2}">
      <dgm:prSet/>
      <dgm:spPr/>
      <dgm:t>
        <a:bodyPr/>
        <a:lstStyle/>
        <a:p>
          <a:endParaRPr lang="en-US"/>
        </a:p>
      </dgm:t>
    </dgm:pt>
    <dgm:pt modelId="{C06CD0B7-4911-4838-AC30-0C31F97465DE}">
      <dgm:prSet phldrT="[Text]">
        <dgm:style>
          <a:lnRef idx="3">
            <a:schemeClr val="lt1"/>
          </a:lnRef>
          <a:fillRef idx="1">
            <a:schemeClr val="accent5"/>
          </a:fillRef>
          <a:effectRef idx="1">
            <a:schemeClr val="accent5"/>
          </a:effectRef>
          <a:fontRef idx="minor">
            <a:schemeClr val="lt1"/>
          </a:fontRef>
        </dgm:style>
      </dgm:prSet>
      <dgm:spPr>
        <a:solidFill>
          <a:schemeClr val="accent5">
            <a:lumMod val="50000"/>
          </a:schemeClr>
        </a:solidFill>
      </dgm:spPr>
      <dgm:t>
        <a:bodyPr/>
        <a:lstStyle/>
        <a:p>
          <a:endParaRPr lang="en-US" dirty="0"/>
        </a:p>
      </dgm:t>
    </dgm:pt>
    <dgm:pt modelId="{01EF855A-5636-47BD-A9D0-63255E227514}" type="parTrans" cxnId="{835F9235-7A55-4EFC-A3CC-EB56D3AC082E}">
      <dgm:prSet/>
      <dgm:spPr/>
      <dgm:t>
        <a:bodyPr/>
        <a:lstStyle/>
        <a:p>
          <a:endParaRPr lang="en-US"/>
        </a:p>
      </dgm:t>
    </dgm:pt>
    <dgm:pt modelId="{A5307441-F4C5-482E-8141-E30599001D65}" type="sibTrans" cxnId="{835F9235-7A55-4EFC-A3CC-EB56D3AC082E}">
      <dgm:prSet/>
      <dgm:spPr/>
      <dgm:t>
        <a:bodyPr/>
        <a:lstStyle/>
        <a:p>
          <a:endParaRPr lang="en-US"/>
        </a:p>
      </dgm:t>
    </dgm:pt>
    <dgm:pt modelId="{1D2069BC-0317-4207-9BCF-58B26A1139FF}" type="pres">
      <dgm:prSet presAssocID="{404D9651-AA49-4DEC-97EF-3E4F6A47C729}" presName="CompostProcess" presStyleCnt="0">
        <dgm:presLayoutVars>
          <dgm:dir/>
          <dgm:resizeHandles val="exact"/>
        </dgm:presLayoutVars>
      </dgm:prSet>
      <dgm:spPr/>
    </dgm:pt>
    <dgm:pt modelId="{934E9960-6653-49A7-A3F3-37DF85C5A77E}" type="pres">
      <dgm:prSet presAssocID="{404D9651-AA49-4DEC-97EF-3E4F6A47C729}" presName="arrow" presStyleLbl="bgShp" presStyleIdx="0" presStyleCnt="1" custLinFactNeighborX="3503" custLinFactNeighborY="688"/>
      <dgm:spPr/>
    </dgm:pt>
    <dgm:pt modelId="{8DAA7AD6-357E-49FE-9024-AE621E1EBF28}" type="pres">
      <dgm:prSet presAssocID="{404D9651-AA49-4DEC-97EF-3E4F6A47C729}" presName="linearProcess" presStyleCnt="0"/>
      <dgm:spPr/>
    </dgm:pt>
    <dgm:pt modelId="{06E42496-CA97-4D4B-941F-77A017E48C9D}" type="pres">
      <dgm:prSet presAssocID="{F960DEB4-9D66-4660-9B66-DF1AAF522A24}" presName="textNode" presStyleLbl="node1" presStyleIdx="0" presStyleCnt="3" custLinFactNeighborX="79094" custLinFactNeighborY="1721">
        <dgm:presLayoutVars>
          <dgm:bulletEnabled val="1"/>
        </dgm:presLayoutVars>
      </dgm:prSet>
      <dgm:spPr/>
      <dgm:t>
        <a:bodyPr/>
        <a:lstStyle/>
        <a:p>
          <a:endParaRPr lang="en-US"/>
        </a:p>
      </dgm:t>
    </dgm:pt>
    <dgm:pt modelId="{7680881F-8D60-43CE-9531-66A65D0BEC3B}" type="pres">
      <dgm:prSet presAssocID="{72C30A7A-8840-46E5-88C4-4DC092C15749}" presName="sibTrans" presStyleCnt="0"/>
      <dgm:spPr/>
    </dgm:pt>
    <dgm:pt modelId="{40E21D12-B81E-431C-9BE2-463793C7BFE6}" type="pres">
      <dgm:prSet presAssocID="{1F61E51D-678C-456F-AC23-7ADEAF0227A0}" presName="textNode" presStyleLbl="node1" presStyleIdx="1" presStyleCnt="3" custLinFactNeighborX="35372" custLinFactNeighborY="1721">
        <dgm:presLayoutVars>
          <dgm:bulletEnabled val="1"/>
        </dgm:presLayoutVars>
      </dgm:prSet>
      <dgm:spPr/>
      <dgm:t>
        <a:bodyPr/>
        <a:lstStyle/>
        <a:p>
          <a:endParaRPr lang="en-US"/>
        </a:p>
      </dgm:t>
    </dgm:pt>
    <dgm:pt modelId="{702CC6A9-3718-4A5D-AAE6-71B61C6B27D8}" type="pres">
      <dgm:prSet presAssocID="{CAA46DD5-0A43-4E10-8E35-9875E78620DD}" presName="sibTrans" presStyleCnt="0"/>
      <dgm:spPr/>
    </dgm:pt>
    <dgm:pt modelId="{B7FA085C-8ECF-46E6-9E7D-CBB7E6033B50}" type="pres">
      <dgm:prSet presAssocID="{C06CD0B7-4911-4838-AC30-0C31F97465DE}" presName="textNode" presStyleLbl="node1" presStyleIdx="2" presStyleCnt="3" custLinFactNeighborX="79094" custLinFactNeighborY="1721">
        <dgm:presLayoutVars>
          <dgm:bulletEnabled val="1"/>
        </dgm:presLayoutVars>
      </dgm:prSet>
      <dgm:spPr/>
      <dgm:t>
        <a:bodyPr/>
        <a:lstStyle/>
        <a:p>
          <a:endParaRPr lang="en-US"/>
        </a:p>
      </dgm:t>
    </dgm:pt>
  </dgm:ptLst>
  <dgm:cxnLst>
    <dgm:cxn modelId="{DEB9DA01-82C7-8143-83BB-9152ED842CFC}" type="presOf" srcId="{F960DEB4-9D66-4660-9B66-DF1AAF522A24}" destId="{06E42496-CA97-4D4B-941F-77A017E48C9D}" srcOrd="0" destOrd="0" presId="urn:microsoft.com/office/officeart/2005/8/layout/hProcess9"/>
    <dgm:cxn modelId="{5489BDA3-B705-6742-8FE2-2B52F4CFF76E}" type="presOf" srcId="{404D9651-AA49-4DEC-97EF-3E4F6A47C729}" destId="{1D2069BC-0317-4207-9BCF-58B26A1139FF}" srcOrd="0" destOrd="0" presId="urn:microsoft.com/office/officeart/2005/8/layout/hProcess9"/>
    <dgm:cxn modelId="{ECAE406A-70F3-40FF-9384-D5F911C8ABB2}" srcId="{404D9651-AA49-4DEC-97EF-3E4F6A47C729}" destId="{1F61E51D-678C-456F-AC23-7ADEAF0227A0}" srcOrd="1" destOrd="0" parTransId="{2B3CBFD8-B1BD-499A-80B5-BF34BC9B0092}" sibTransId="{CAA46DD5-0A43-4E10-8E35-9875E78620DD}"/>
    <dgm:cxn modelId="{6AB20E24-051A-1441-84AB-87FD5D86311E}" type="presOf" srcId="{1F61E51D-678C-456F-AC23-7ADEAF0227A0}" destId="{40E21D12-B81E-431C-9BE2-463793C7BFE6}" srcOrd="0" destOrd="0" presId="urn:microsoft.com/office/officeart/2005/8/layout/hProcess9"/>
    <dgm:cxn modelId="{8B991A21-D229-A845-B938-5CBBCD881654}" type="presOf" srcId="{C06CD0B7-4911-4838-AC30-0C31F97465DE}" destId="{B7FA085C-8ECF-46E6-9E7D-CBB7E6033B50}" srcOrd="0" destOrd="0" presId="urn:microsoft.com/office/officeart/2005/8/layout/hProcess9"/>
    <dgm:cxn modelId="{E146E0C5-EF84-48CE-9731-7FD947688FB8}" srcId="{404D9651-AA49-4DEC-97EF-3E4F6A47C729}" destId="{F960DEB4-9D66-4660-9B66-DF1AAF522A24}" srcOrd="0" destOrd="0" parTransId="{E0636F09-BC37-4966-808C-1AD2737D1555}" sibTransId="{72C30A7A-8840-46E5-88C4-4DC092C15749}"/>
    <dgm:cxn modelId="{835F9235-7A55-4EFC-A3CC-EB56D3AC082E}" srcId="{404D9651-AA49-4DEC-97EF-3E4F6A47C729}" destId="{C06CD0B7-4911-4838-AC30-0C31F97465DE}" srcOrd="2" destOrd="0" parTransId="{01EF855A-5636-47BD-A9D0-63255E227514}" sibTransId="{A5307441-F4C5-482E-8141-E30599001D65}"/>
    <dgm:cxn modelId="{35DC4B93-268B-894B-8661-61B0750628E5}" type="presParOf" srcId="{1D2069BC-0317-4207-9BCF-58B26A1139FF}" destId="{934E9960-6653-49A7-A3F3-37DF85C5A77E}" srcOrd="0" destOrd="0" presId="urn:microsoft.com/office/officeart/2005/8/layout/hProcess9"/>
    <dgm:cxn modelId="{6BFF3522-6C08-214E-A566-30A54FB8639B}" type="presParOf" srcId="{1D2069BC-0317-4207-9BCF-58B26A1139FF}" destId="{8DAA7AD6-357E-49FE-9024-AE621E1EBF28}" srcOrd="1" destOrd="0" presId="urn:microsoft.com/office/officeart/2005/8/layout/hProcess9"/>
    <dgm:cxn modelId="{A64B4F9F-FC3C-9542-BEF0-F7A007925C74}" type="presParOf" srcId="{8DAA7AD6-357E-49FE-9024-AE621E1EBF28}" destId="{06E42496-CA97-4D4B-941F-77A017E48C9D}" srcOrd="0" destOrd="0" presId="urn:microsoft.com/office/officeart/2005/8/layout/hProcess9"/>
    <dgm:cxn modelId="{A90E2DE7-2DB7-0948-9B14-1CD8E32EC518}" type="presParOf" srcId="{8DAA7AD6-357E-49FE-9024-AE621E1EBF28}" destId="{7680881F-8D60-43CE-9531-66A65D0BEC3B}" srcOrd="1" destOrd="0" presId="urn:microsoft.com/office/officeart/2005/8/layout/hProcess9"/>
    <dgm:cxn modelId="{75665126-488A-E644-81E6-1EE374BC3AA5}" type="presParOf" srcId="{8DAA7AD6-357E-49FE-9024-AE621E1EBF28}" destId="{40E21D12-B81E-431C-9BE2-463793C7BFE6}" srcOrd="2" destOrd="0" presId="urn:microsoft.com/office/officeart/2005/8/layout/hProcess9"/>
    <dgm:cxn modelId="{01CD9614-1DA9-9A46-A748-189C0E2A47F6}" type="presParOf" srcId="{8DAA7AD6-357E-49FE-9024-AE621E1EBF28}" destId="{702CC6A9-3718-4A5D-AAE6-71B61C6B27D8}" srcOrd="3" destOrd="0" presId="urn:microsoft.com/office/officeart/2005/8/layout/hProcess9"/>
    <dgm:cxn modelId="{A86D611A-66E5-1944-9116-E5D25AD01BF5}" type="presParOf" srcId="{8DAA7AD6-357E-49FE-9024-AE621E1EBF28}" destId="{B7FA085C-8ECF-46E6-9E7D-CBB7E6033B50}"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4D9651-AA49-4DEC-97EF-3E4F6A47C729}" type="doc">
      <dgm:prSet loTypeId="urn:microsoft.com/office/officeart/2005/8/layout/hProcess9" loCatId="process" qsTypeId="urn:microsoft.com/office/officeart/2005/8/quickstyle/simple1" qsCatId="simple" csTypeId="urn:microsoft.com/office/officeart/2005/8/colors/accent1_2" csCatId="accent1" phldr="1"/>
      <dgm:spPr/>
    </dgm:pt>
    <dgm:pt modelId="{F960DEB4-9D66-4660-9B66-DF1AAF522A24}">
      <dgm:prSet phldrT="[Text]">
        <dgm:style>
          <a:lnRef idx="3">
            <a:schemeClr val="lt1"/>
          </a:lnRef>
          <a:fillRef idx="1">
            <a:schemeClr val="accent5"/>
          </a:fillRef>
          <a:effectRef idx="1">
            <a:schemeClr val="accent5"/>
          </a:effectRef>
          <a:fontRef idx="minor">
            <a:schemeClr val="lt1"/>
          </a:fontRef>
        </dgm:style>
      </dgm:prSet>
      <dgm:spPr>
        <a:solidFill>
          <a:srgbClr val="7093D2"/>
        </a:solidFill>
      </dgm:spPr>
      <dgm:t>
        <a:bodyPr/>
        <a:lstStyle/>
        <a:p>
          <a:r>
            <a:rPr lang="en-US" dirty="0"/>
            <a:t>An Effective</a:t>
          </a:r>
          <a:r>
            <a:rPr lang="en-US" baseline="0" dirty="0"/>
            <a:t> Communicator</a:t>
          </a:r>
          <a:endParaRPr lang="en-US" dirty="0"/>
        </a:p>
      </dgm:t>
    </dgm:pt>
    <dgm:pt modelId="{E0636F09-BC37-4966-808C-1AD2737D1555}" type="parTrans" cxnId="{E146E0C5-EF84-48CE-9731-7FD947688FB8}">
      <dgm:prSet/>
      <dgm:spPr/>
      <dgm:t>
        <a:bodyPr/>
        <a:lstStyle/>
        <a:p>
          <a:endParaRPr lang="en-US"/>
        </a:p>
      </dgm:t>
    </dgm:pt>
    <dgm:pt modelId="{72C30A7A-8840-46E5-88C4-4DC092C15749}" type="sibTrans" cxnId="{E146E0C5-EF84-48CE-9731-7FD947688FB8}">
      <dgm:prSet/>
      <dgm:spPr/>
      <dgm:t>
        <a:bodyPr/>
        <a:lstStyle/>
        <a:p>
          <a:endParaRPr lang="en-US"/>
        </a:p>
      </dgm:t>
    </dgm:pt>
    <dgm:pt modelId="{1F61E51D-678C-456F-AC23-7ADEAF0227A0}">
      <dgm:prSet phldrT="[Text]">
        <dgm:style>
          <a:lnRef idx="3">
            <a:schemeClr val="lt1"/>
          </a:lnRef>
          <a:fillRef idx="1">
            <a:schemeClr val="accent5"/>
          </a:fillRef>
          <a:effectRef idx="1">
            <a:schemeClr val="accent5"/>
          </a:effectRef>
          <a:fontRef idx="minor">
            <a:schemeClr val="lt1"/>
          </a:fontRef>
        </dgm:style>
      </dgm:prSet>
      <dgm:spPr/>
      <dgm:t>
        <a:bodyPr/>
        <a:lstStyle/>
        <a:p>
          <a:r>
            <a:rPr lang="en-US" dirty="0"/>
            <a:t>A Motivator  </a:t>
          </a:r>
        </a:p>
      </dgm:t>
    </dgm:pt>
    <dgm:pt modelId="{2B3CBFD8-B1BD-499A-80B5-BF34BC9B0092}" type="parTrans" cxnId="{ECAE406A-70F3-40FF-9384-D5F911C8ABB2}">
      <dgm:prSet/>
      <dgm:spPr/>
      <dgm:t>
        <a:bodyPr/>
        <a:lstStyle/>
        <a:p>
          <a:endParaRPr lang="en-US"/>
        </a:p>
      </dgm:t>
    </dgm:pt>
    <dgm:pt modelId="{CAA46DD5-0A43-4E10-8E35-9875E78620DD}" type="sibTrans" cxnId="{ECAE406A-70F3-40FF-9384-D5F911C8ABB2}">
      <dgm:prSet/>
      <dgm:spPr/>
      <dgm:t>
        <a:bodyPr/>
        <a:lstStyle/>
        <a:p>
          <a:endParaRPr lang="en-US"/>
        </a:p>
      </dgm:t>
    </dgm:pt>
    <dgm:pt modelId="{C06CD0B7-4911-4838-AC30-0C31F97465DE}">
      <dgm:prSet phldrT="[Text]">
        <dgm:style>
          <a:lnRef idx="3">
            <a:schemeClr val="lt1"/>
          </a:lnRef>
          <a:fillRef idx="1">
            <a:schemeClr val="accent5"/>
          </a:fillRef>
          <a:effectRef idx="1">
            <a:schemeClr val="accent5"/>
          </a:effectRef>
          <a:fontRef idx="minor">
            <a:schemeClr val="lt1"/>
          </a:fontRef>
        </dgm:style>
      </dgm:prSet>
      <dgm:spPr>
        <a:solidFill>
          <a:schemeClr val="accent5">
            <a:lumMod val="50000"/>
          </a:schemeClr>
        </a:solidFill>
      </dgm:spPr>
      <dgm:t>
        <a:bodyPr/>
        <a:lstStyle/>
        <a:p>
          <a:endParaRPr lang="en-US" dirty="0"/>
        </a:p>
      </dgm:t>
    </dgm:pt>
    <dgm:pt modelId="{01EF855A-5636-47BD-A9D0-63255E227514}" type="parTrans" cxnId="{835F9235-7A55-4EFC-A3CC-EB56D3AC082E}">
      <dgm:prSet/>
      <dgm:spPr/>
      <dgm:t>
        <a:bodyPr/>
        <a:lstStyle/>
        <a:p>
          <a:endParaRPr lang="en-US"/>
        </a:p>
      </dgm:t>
    </dgm:pt>
    <dgm:pt modelId="{A5307441-F4C5-482E-8141-E30599001D65}" type="sibTrans" cxnId="{835F9235-7A55-4EFC-A3CC-EB56D3AC082E}">
      <dgm:prSet/>
      <dgm:spPr/>
      <dgm:t>
        <a:bodyPr/>
        <a:lstStyle/>
        <a:p>
          <a:endParaRPr lang="en-US"/>
        </a:p>
      </dgm:t>
    </dgm:pt>
    <dgm:pt modelId="{1D2069BC-0317-4207-9BCF-58B26A1139FF}" type="pres">
      <dgm:prSet presAssocID="{404D9651-AA49-4DEC-97EF-3E4F6A47C729}" presName="CompostProcess" presStyleCnt="0">
        <dgm:presLayoutVars>
          <dgm:dir/>
          <dgm:resizeHandles val="exact"/>
        </dgm:presLayoutVars>
      </dgm:prSet>
      <dgm:spPr/>
    </dgm:pt>
    <dgm:pt modelId="{934E9960-6653-49A7-A3F3-37DF85C5A77E}" type="pres">
      <dgm:prSet presAssocID="{404D9651-AA49-4DEC-97EF-3E4F6A47C729}" presName="arrow" presStyleLbl="bgShp" presStyleIdx="0" presStyleCnt="1" custLinFactNeighborX="3503" custLinFactNeighborY="688"/>
      <dgm:spPr/>
    </dgm:pt>
    <dgm:pt modelId="{8DAA7AD6-357E-49FE-9024-AE621E1EBF28}" type="pres">
      <dgm:prSet presAssocID="{404D9651-AA49-4DEC-97EF-3E4F6A47C729}" presName="linearProcess" presStyleCnt="0"/>
      <dgm:spPr/>
    </dgm:pt>
    <dgm:pt modelId="{06E42496-CA97-4D4B-941F-77A017E48C9D}" type="pres">
      <dgm:prSet presAssocID="{F960DEB4-9D66-4660-9B66-DF1AAF522A24}" presName="textNode" presStyleLbl="node1" presStyleIdx="0" presStyleCnt="3" custLinFactNeighborX="79094" custLinFactNeighborY="1721">
        <dgm:presLayoutVars>
          <dgm:bulletEnabled val="1"/>
        </dgm:presLayoutVars>
      </dgm:prSet>
      <dgm:spPr/>
      <dgm:t>
        <a:bodyPr/>
        <a:lstStyle/>
        <a:p>
          <a:endParaRPr lang="en-US"/>
        </a:p>
      </dgm:t>
    </dgm:pt>
    <dgm:pt modelId="{7680881F-8D60-43CE-9531-66A65D0BEC3B}" type="pres">
      <dgm:prSet presAssocID="{72C30A7A-8840-46E5-88C4-4DC092C15749}" presName="sibTrans" presStyleCnt="0"/>
      <dgm:spPr/>
    </dgm:pt>
    <dgm:pt modelId="{40E21D12-B81E-431C-9BE2-463793C7BFE6}" type="pres">
      <dgm:prSet presAssocID="{1F61E51D-678C-456F-AC23-7ADEAF0227A0}" presName="textNode" presStyleLbl="node1" presStyleIdx="1" presStyleCnt="3" custLinFactNeighborX="30595" custLinFactNeighborY="1721">
        <dgm:presLayoutVars>
          <dgm:bulletEnabled val="1"/>
        </dgm:presLayoutVars>
      </dgm:prSet>
      <dgm:spPr/>
      <dgm:t>
        <a:bodyPr/>
        <a:lstStyle/>
        <a:p>
          <a:endParaRPr lang="en-US"/>
        </a:p>
      </dgm:t>
    </dgm:pt>
    <dgm:pt modelId="{702CC6A9-3718-4A5D-AAE6-71B61C6B27D8}" type="pres">
      <dgm:prSet presAssocID="{CAA46DD5-0A43-4E10-8E35-9875E78620DD}" presName="sibTrans" presStyleCnt="0"/>
      <dgm:spPr/>
    </dgm:pt>
    <dgm:pt modelId="{B7FA085C-8ECF-46E6-9E7D-CBB7E6033B50}" type="pres">
      <dgm:prSet presAssocID="{C06CD0B7-4911-4838-AC30-0C31F97465DE}" presName="textNode" presStyleLbl="node1" presStyleIdx="2" presStyleCnt="3" custLinFactNeighborX="6667" custLinFactNeighborY="1006">
        <dgm:presLayoutVars>
          <dgm:bulletEnabled val="1"/>
        </dgm:presLayoutVars>
      </dgm:prSet>
      <dgm:spPr/>
      <dgm:t>
        <a:bodyPr/>
        <a:lstStyle/>
        <a:p>
          <a:endParaRPr lang="en-US"/>
        </a:p>
      </dgm:t>
    </dgm:pt>
  </dgm:ptLst>
  <dgm:cxnLst>
    <dgm:cxn modelId="{5BF2DC48-35D6-DC49-9E95-47FDEA45C9AF}" type="presOf" srcId="{1F61E51D-678C-456F-AC23-7ADEAF0227A0}" destId="{40E21D12-B81E-431C-9BE2-463793C7BFE6}" srcOrd="0" destOrd="0" presId="urn:microsoft.com/office/officeart/2005/8/layout/hProcess9"/>
    <dgm:cxn modelId="{68CEE412-00DC-904C-948A-03B1F8066870}" type="presOf" srcId="{C06CD0B7-4911-4838-AC30-0C31F97465DE}" destId="{B7FA085C-8ECF-46E6-9E7D-CBB7E6033B50}" srcOrd="0" destOrd="0" presId="urn:microsoft.com/office/officeart/2005/8/layout/hProcess9"/>
    <dgm:cxn modelId="{CE51C0C0-3206-F441-AF92-88896415F988}" type="presOf" srcId="{F960DEB4-9D66-4660-9B66-DF1AAF522A24}" destId="{06E42496-CA97-4D4B-941F-77A017E48C9D}" srcOrd="0" destOrd="0" presId="urn:microsoft.com/office/officeart/2005/8/layout/hProcess9"/>
    <dgm:cxn modelId="{ECAE406A-70F3-40FF-9384-D5F911C8ABB2}" srcId="{404D9651-AA49-4DEC-97EF-3E4F6A47C729}" destId="{1F61E51D-678C-456F-AC23-7ADEAF0227A0}" srcOrd="1" destOrd="0" parTransId="{2B3CBFD8-B1BD-499A-80B5-BF34BC9B0092}" sibTransId="{CAA46DD5-0A43-4E10-8E35-9875E78620DD}"/>
    <dgm:cxn modelId="{E146E0C5-EF84-48CE-9731-7FD947688FB8}" srcId="{404D9651-AA49-4DEC-97EF-3E4F6A47C729}" destId="{F960DEB4-9D66-4660-9B66-DF1AAF522A24}" srcOrd="0" destOrd="0" parTransId="{E0636F09-BC37-4966-808C-1AD2737D1555}" sibTransId="{72C30A7A-8840-46E5-88C4-4DC092C15749}"/>
    <dgm:cxn modelId="{835F9235-7A55-4EFC-A3CC-EB56D3AC082E}" srcId="{404D9651-AA49-4DEC-97EF-3E4F6A47C729}" destId="{C06CD0B7-4911-4838-AC30-0C31F97465DE}" srcOrd="2" destOrd="0" parTransId="{01EF855A-5636-47BD-A9D0-63255E227514}" sibTransId="{A5307441-F4C5-482E-8141-E30599001D65}"/>
    <dgm:cxn modelId="{0B391720-169D-074A-B669-0BF981BD5E5C}" type="presOf" srcId="{404D9651-AA49-4DEC-97EF-3E4F6A47C729}" destId="{1D2069BC-0317-4207-9BCF-58B26A1139FF}" srcOrd="0" destOrd="0" presId="urn:microsoft.com/office/officeart/2005/8/layout/hProcess9"/>
    <dgm:cxn modelId="{C7A4E811-0346-FB47-9825-308032614A42}" type="presParOf" srcId="{1D2069BC-0317-4207-9BCF-58B26A1139FF}" destId="{934E9960-6653-49A7-A3F3-37DF85C5A77E}" srcOrd="0" destOrd="0" presId="urn:microsoft.com/office/officeart/2005/8/layout/hProcess9"/>
    <dgm:cxn modelId="{80DA97F9-FA4C-8A48-841E-284230BF1CE5}" type="presParOf" srcId="{1D2069BC-0317-4207-9BCF-58B26A1139FF}" destId="{8DAA7AD6-357E-49FE-9024-AE621E1EBF28}" srcOrd="1" destOrd="0" presId="urn:microsoft.com/office/officeart/2005/8/layout/hProcess9"/>
    <dgm:cxn modelId="{1C18ACBA-2CCE-DC40-90D4-658670F48AE8}" type="presParOf" srcId="{8DAA7AD6-357E-49FE-9024-AE621E1EBF28}" destId="{06E42496-CA97-4D4B-941F-77A017E48C9D}" srcOrd="0" destOrd="0" presId="urn:microsoft.com/office/officeart/2005/8/layout/hProcess9"/>
    <dgm:cxn modelId="{4B838BD2-157D-D441-8CC5-43A856ADE64C}" type="presParOf" srcId="{8DAA7AD6-357E-49FE-9024-AE621E1EBF28}" destId="{7680881F-8D60-43CE-9531-66A65D0BEC3B}" srcOrd="1" destOrd="0" presId="urn:microsoft.com/office/officeart/2005/8/layout/hProcess9"/>
    <dgm:cxn modelId="{1D47169C-3A77-4643-AB1D-1873E375BA99}" type="presParOf" srcId="{8DAA7AD6-357E-49FE-9024-AE621E1EBF28}" destId="{40E21D12-B81E-431C-9BE2-463793C7BFE6}" srcOrd="2" destOrd="0" presId="urn:microsoft.com/office/officeart/2005/8/layout/hProcess9"/>
    <dgm:cxn modelId="{D58B3056-13A8-C74C-A98C-FFC7B81584ED}" type="presParOf" srcId="{8DAA7AD6-357E-49FE-9024-AE621E1EBF28}" destId="{702CC6A9-3718-4A5D-AAE6-71B61C6B27D8}" srcOrd="3" destOrd="0" presId="urn:microsoft.com/office/officeart/2005/8/layout/hProcess9"/>
    <dgm:cxn modelId="{FA4EBE19-B67A-6442-B42B-BF35A031C1E3}" type="presParOf" srcId="{8DAA7AD6-357E-49FE-9024-AE621E1EBF28}" destId="{B7FA085C-8ECF-46E6-9E7D-CBB7E6033B50}"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04D9651-AA49-4DEC-97EF-3E4F6A47C729}" type="doc">
      <dgm:prSet loTypeId="urn:microsoft.com/office/officeart/2005/8/layout/hProcess9" loCatId="process" qsTypeId="urn:microsoft.com/office/officeart/2005/8/quickstyle/simple1" qsCatId="simple" csTypeId="urn:microsoft.com/office/officeart/2005/8/colors/accent1_2" csCatId="accent1" phldr="1"/>
      <dgm:spPr/>
    </dgm:pt>
    <dgm:pt modelId="{F960DEB4-9D66-4660-9B66-DF1AAF522A24}">
      <dgm:prSet phldrT="[Text]">
        <dgm:style>
          <a:lnRef idx="3">
            <a:schemeClr val="lt1"/>
          </a:lnRef>
          <a:fillRef idx="1">
            <a:schemeClr val="accent5"/>
          </a:fillRef>
          <a:effectRef idx="1">
            <a:schemeClr val="accent5"/>
          </a:effectRef>
          <a:fontRef idx="minor">
            <a:schemeClr val="lt1"/>
          </a:fontRef>
        </dgm:style>
      </dgm:prSet>
      <dgm:spPr>
        <a:solidFill>
          <a:srgbClr val="7093D2"/>
        </a:solidFill>
      </dgm:spPr>
      <dgm:t>
        <a:bodyPr/>
        <a:lstStyle/>
        <a:p>
          <a:r>
            <a:rPr lang="en-US" dirty="0"/>
            <a:t>An Effective</a:t>
          </a:r>
          <a:r>
            <a:rPr lang="en-US" baseline="0" dirty="0"/>
            <a:t> Communicator</a:t>
          </a:r>
          <a:endParaRPr lang="en-US" dirty="0"/>
        </a:p>
      </dgm:t>
    </dgm:pt>
    <dgm:pt modelId="{E0636F09-BC37-4966-808C-1AD2737D1555}" type="parTrans" cxnId="{E146E0C5-EF84-48CE-9731-7FD947688FB8}">
      <dgm:prSet/>
      <dgm:spPr/>
      <dgm:t>
        <a:bodyPr/>
        <a:lstStyle/>
        <a:p>
          <a:endParaRPr lang="en-US"/>
        </a:p>
      </dgm:t>
    </dgm:pt>
    <dgm:pt modelId="{72C30A7A-8840-46E5-88C4-4DC092C15749}" type="sibTrans" cxnId="{E146E0C5-EF84-48CE-9731-7FD947688FB8}">
      <dgm:prSet/>
      <dgm:spPr/>
      <dgm:t>
        <a:bodyPr/>
        <a:lstStyle/>
        <a:p>
          <a:endParaRPr lang="en-US"/>
        </a:p>
      </dgm:t>
    </dgm:pt>
    <dgm:pt modelId="{1F61E51D-678C-456F-AC23-7ADEAF0227A0}">
      <dgm:prSet phldrT="[Text]">
        <dgm:style>
          <a:lnRef idx="3">
            <a:schemeClr val="lt1"/>
          </a:lnRef>
          <a:fillRef idx="1">
            <a:schemeClr val="accent5"/>
          </a:fillRef>
          <a:effectRef idx="1">
            <a:schemeClr val="accent5"/>
          </a:effectRef>
          <a:fontRef idx="minor">
            <a:schemeClr val="lt1"/>
          </a:fontRef>
        </dgm:style>
      </dgm:prSet>
      <dgm:spPr/>
      <dgm:t>
        <a:bodyPr/>
        <a:lstStyle/>
        <a:p>
          <a:r>
            <a:rPr lang="en-US" dirty="0"/>
            <a:t>A Motivator  </a:t>
          </a:r>
        </a:p>
      </dgm:t>
    </dgm:pt>
    <dgm:pt modelId="{2B3CBFD8-B1BD-499A-80B5-BF34BC9B0092}" type="parTrans" cxnId="{ECAE406A-70F3-40FF-9384-D5F911C8ABB2}">
      <dgm:prSet/>
      <dgm:spPr/>
      <dgm:t>
        <a:bodyPr/>
        <a:lstStyle/>
        <a:p>
          <a:endParaRPr lang="en-US"/>
        </a:p>
      </dgm:t>
    </dgm:pt>
    <dgm:pt modelId="{CAA46DD5-0A43-4E10-8E35-9875E78620DD}" type="sibTrans" cxnId="{ECAE406A-70F3-40FF-9384-D5F911C8ABB2}">
      <dgm:prSet/>
      <dgm:spPr/>
      <dgm:t>
        <a:bodyPr/>
        <a:lstStyle/>
        <a:p>
          <a:endParaRPr lang="en-US"/>
        </a:p>
      </dgm:t>
    </dgm:pt>
    <dgm:pt modelId="{C06CD0B7-4911-4838-AC30-0C31F97465DE}">
      <dgm:prSet phldrT="[Text]">
        <dgm:style>
          <a:lnRef idx="3">
            <a:schemeClr val="lt1"/>
          </a:lnRef>
          <a:fillRef idx="1">
            <a:schemeClr val="accent5"/>
          </a:fillRef>
          <a:effectRef idx="1">
            <a:schemeClr val="accent5"/>
          </a:effectRef>
          <a:fontRef idx="minor">
            <a:schemeClr val="lt1"/>
          </a:fontRef>
        </dgm:style>
      </dgm:prSet>
      <dgm:spPr>
        <a:solidFill>
          <a:schemeClr val="accent5">
            <a:lumMod val="50000"/>
          </a:schemeClr>
        </a:solidFill>
      </dgm:spPr>
      <dgm:t>
        <a:bodyPr/>
        <a:lstStyle/>
        <a:p>
          <a:r>
            <a:rPr lang="en-US" dirty="0"/>
            <a:t>A Delegator</a:t>
          </a:r>
        </a:p>
      </dgm:t>
    </dgm:pt>
    <dgm:pt modelId="{01EF855A-5636-47BD-A9D0-63255E227514}" type="parTrans" cxnId="{835F9235-7A55-4EFC-A3CC-EB56D3AC082E}">
      <dgm:prSet/>
      <dgm:spPr/>
      <dgm:t>
        <a:bodyPr/>
        <a:lstStyle/>
        <a:p>
          <a:endParaRPr lang="en-US"/>
        </a:p>
      </dgm:t>
    </dgm:pt>
    <dgm:pt modelId="{A5307441-F4C5-482E-8141-E30599001D65}" type="sibTrans" cxnId="{835F9235-7A55-4EFC-A3CC-EB56D3AC082E}">
      <dgm:prSet/>
      <dgm:spPr/>
      <dgm:t>
        <a:bodyPr/>
        <a:lstStyle/>
        <a:p>
          <a:endParaRPr lang="en-US"/>
        </a:p>
      </dgm:t>
    </dgm:pt>
    <dgm:pt modelId="{1D2069BC-0317-4207-9BCF-58B26A1139FF}" type="pres">
      <dgm:prSet presAssocID="{404D9651-AA49-4DEC-97EF-3E4F6A47C729}" presName="CompostProcess" presStyleCnt="0">
        <dgm:presLayoutVars>
          <dgm:dir/>
          <dgm:resizeHandles val="exact"/>
        </dgm:presLayoutVars>
      </dgm:prSet>
      <dgm:spPr/>
    </dgm:pt>
    <dgm:pt modelId="{934E9960-6653-49A7-A3F3-37DF85C5A77E}" type="pres">
      <dgm:prSet presAssocID="{404D9651-AA49-4DEC-97EF-3E4F6A47C729}" presName="arrow" presStyleLbl="bgShp" presStyleIdx="0" presStyleCnt="1" custLinFactNeighborX="3503" custLinFactNeighborY="688"/>
      <dgm:spPr/>
    </dgm:pt>
    <dgm:pt modelId="{8DAA7AD6-357E-49FE-9024-AE621E1EBF28}" type="pres">
      <dgm:prSet presAssocID="{404D9651-AA49-4DEC-97EF-3E4F6A47C729}" presName="linearProcess" presStyleCnt="0"/>
      <dgm:spPr/>
    </dgm:pt>
    <dgm:pt modelId="{06E42496-CA97-4D4B-941F-77A017E48C9D}" type="pres">
      <dgm:prSet presAssocID="{F960DEB4-9D66-4660-9B66-DF1AAF522A24}" presName="textNode" presStyleLbl="node1" presStyleIdx="0" presStyleCnt="3" custLinFactNeighborX="79094" custLinFactNeighborY="1721">
        <dgm:presLayoutVars>
          <dgm:bulletEnabled val="1"/>
        </dgm:presLayoutVars>
      </dgm:prSet>
      <dgm:spPr/>
      <dgm:t>
        <a:bodyPr/>
        <a:lstStyle/>
        <a:p>
          <a:endParaRPr lang="en-US"/>
        </a:p>
      </dgm:t>
    </dgm:pt>
    <dgm:pt modelId="{7680881F-8D60-43CE-9531-66A65D0BEC3B}" type="pres">
      <dgm:prSet presAssocID="{72C30A7A-8840-46E5-88C4-4DC092C15749}" presName="sibTrans" presStyleCnt="0"/>
      <dgm:spPr/>
    </dgm:pt>
    <dgm:pt modelId="{40E21D12-B81E-431C-9BE2-463793C7BFE6}" type="pres">
      <dgm:prSet presAssocID="{1F61E51D-678C-456F-AC23-7ADEAF0227A0}" presName="textNode" presStyleLbl="node1" presStyleIdx="1" presStyleCnt="3" custLinFactNeighborX="30595" custLinFactNeighborY="1721">
        <dgm:presLayoutVars>
          <dgm:bulletEnabled val="1"/>
        </dgm:presLayoutVars>
      </dgm:prSet>
      <dgm:spPr/>
      <dgm:t>
        <a:bodyPr/>
        <a:lstStyle/>
        <a:p>
          <a:endParaRPr lang="en-US"/>
        </a:p>
      </dgm:t>
    </dgm:pt>
    <dgm:pt modelId="{702CC6A9-3718-4A5D-AAE6-71B61C6B27D8}" type="pres">
      <dgm:prSet presAssocID="{CAA46DD5-0A43-4E10-8E35-9875E78620DD}" presName="sibTrans" presStyleCnt="0"/>
      <dgm:spPr/>
    </dgm:pt>
    <dgm:pt modelId="{B7FA085C-8ECF-46E6-9E7D-CBB7E6033B50}" type="pres">
      <dgm:prSet presAssocID="{C06CD0B7-4911-4838-AC30-0C31F97465DE}" presName="textNode" presStyleLbl="node1" presStyleIdx="2" presStyleCnt="3" custLinFactNeighborX="79094" custLinFactNeighborY="1721">
        <dgm:presLayoutVars>
          <dgm:bulletEnabled val="1"/>
        </dgm:presLayoutVars>
      </dgm:prSet>
      <dgm:spPr/>
      <dgm:t>
        <a:bodyPr/>
        <a:lstStyle/>
        <a:p>
          <a:endParaRPr lang="en-US"/>
        </a:p>
      </dgm:t>
    </dgm:pt>
  </dgm:ptLst>
  <dgm:cxnLst>
    <dgm:cxn modelId="{F2DF2D4C-B4A5-724A-8014-7C247D6DFFD2}" type="presOf" srcId="{404D9651-AA49-4DEC-97EF-3E4F6A47C729}" destId="{1D2069BC-0317-4207-9BCF-58B26A1139FF}" srcOrd="0" destOrd="0" presId="urn:microsoft.com/office/officeart/2005/8/layout/hProcess9"/>
    <dgm:cxn modelId="{2CDDE515-C893-EA42-8FE8-5F390B62EB8A}" type="presOf" srcId="{F960DEB4-9D66-4660-9B66-DF1AAF522A24}" destId="{06E42496-CA97-4D4B-941F-77A017E48C9D}" srcOrd="0" destOrd="0" presId="urn:microsoft.com/office/officeart/2005/8/layout/hProcess9"/>
    <dgm:cxn modelId="{B453BC75-539B-1543-B3C5-50CDE8AA25B8}" type="presOf" srcId="{C06CD0B7-4911-4838-AC30-0C31F97465DE}" destId="{B7FA085C-8ECF-46E6-9E7D-CBB7E6033B50}" srcOrd="0" destOrd="0" presId="urn:microsoft.com/office/officeart/2005/8/layout/hProcess9"/>
    <dgm:cxn modelId="{ECAE406A-70F3-40FF-9384-D5F911C8ABB2}" srcId="{404D9651-AA49-4DEC-97EF-3E4F6A47C729}" destId="{1F61E51D-678C-456F-AC23-7ADEAF0227A0}" srcOrd="1" destOrd="0" parTransId="{2B3CBFD8-B1BD-499A-80B5-BF34BC9B0092}" sibTransId="{CAA46DD5-0A43-4E10-8E35-9875E78620DD}"/>
    <dgm:cxn modelId="{E146E0C5-EF84-48CE-9731-7FD947688FB8}" srcId="{404D9651-AA49-4DEC-97EF-3E4F6A47C729}" destId="{F960DEB4-9D66-4660-9B66-DF1AAF522A24}" srcOrd="0" destOrd="0" parTransId="{E0636F09-BC37-4966-808C-1AD2737D1555}" sibTransId="{72C30A7A-8840-46E5-88C4-4DC092C15749}"/>
    <dgm:cxn modelId="{9A87E90C-C6CC-A24D-B018-E1703809BF10}" type="presOf" srcId="{1F61E51D-678C-456F-AC23-7ADEAF0227A0}" destId="{40E21D12-B81E-431C-9BE2-463793C7BFE6}" srcOrd="0" destOrd="0" presId="urn:microsoft.com/office/officeart/2005/8/layout/hProcess9"/>
    <dgm:cxn modelId="{835F9235-7A55-4EFC-A3CC-EB56D3AC082E}" srcId="{404D9651-AA49-4DEC-97EF-3E4F6A47C729}" destId="{C06CD0B7-4911-4838-AC30-0C31F97465DE}" srcOrd="2" destOrd="0" parTransId="{01EF855A-5636-47BD-A9D0-63255E227514}" sibTransId="{A5307441-F4C5-482E-8141-E30599001D65}"/>
    <dgm:cxn modelId="{8E63B5C5-BA4D-9E40-8B31-8078C9B24ADD}" type="presParOf" srcId="{1D2069BC-0317-4207-9BCF-58B26A1139FF}" destId="{934E9960-6653-49A7-A3F3-37DF85C5A77E}" srcOrd="0" destOrd="0" presId="urn:microsoft.com/office/officeart/2005/8/layout/hProcess9"/>
    <dgm:cxn modelId="{CD512AE1-43E6-A348-B28D-C895EE2E01AF}" type="presParOf" srcId="{1D2069BC-0317-4207-9BCF-58B26A1139FF}" destId="{8DAA7AD6-357E-49FE-9024-AE621E1EBF28}" srcOrd="1" destOrd="0" presId="urn:microsoft.com/office/officeart/2005/8/layout/hProcess9"/>
    <dgm:cxn modelId="{FAAA3CAE-B33F-1A4B-9848-8F9D64E57892}" type="presParOf" srcId="{8DAA7AD6-357E-49FE-9024-AE621E1EBF28}" destId="{06E42496-CA97-4D4B-941F-77A017E48C9D}" srcOrd="0" destOrd="0" presId="urn:microsoft.com/office/officeart/2005/8/layout/hProcess9"/>
    <dgm:cxn modelId="{6A2B896F-C591-F448-AB6E-40865E2FB36B}" type="presParOf" srcId="{8DAA7AD6-357E-49FE-9024-AE621E1EBF28}" destId="{7680881F-8D60-43CE-9531-66A65D0BEC3B}" srcOrd="1" destOrd="0" presId="urn:microsoft.com/office/officeart/2005/8/layout/hProcess9"/>
    <dgm:cxn modelId="{4B010182-8284-654E-AEA7-3C555C429008}" type="presParOf" srcId="{8DAA7AD6-357E-49FE-9024-AE621E1EBF28}" destId="{40E21D12-B81E-431C-9BE2-463793C7BFE6}" srcOrd="2" destOrd="0" presId="urn:microsoft.com/office/officeart/2005/8/layout/hProcess9"/>
    <dgm:cxn modelId="{A00FE59C-70C4-6542-A188-821BA172E0E9}" type="presParOf" srcId="{8DAA7AD6-357E-49FE-9024-AE621E1EBF28}" destId="{702CC6A9-3718-4A5D-AAE6-71B61C6B27D8}" srcOrd="3" destOrd="0" presId="urn:microsoft.com/office/officeart/2005/8/layout/hProcess9"/>
    <dgm:cxn modelId="{42EEDF36-EEB6-7D47-8C23-63AE3CC92738}" type="presParOf" srcId="{8DAA7AD6-357E-49FE-9024-AE621E1EBF28}" destId="{B7FA085C-8ECF-46E6-9E7D-CBB7E6033B50}"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7857A787-2278-4B8A-9734-3B6E8847E014}" type="datetimeFigureOut">
              <a:rPr lang="en-US" smtClean="0"/>
              <a:t>2/24/2017</a:t>
            </a:fld>
            <a:endParaRPr lang="en-US"/>
          </a:p>
        </p:txBody>
      </p:sp>
      <p:sp>
        <p:nvSpPr>
          <p:cNvPr id="4" name="Footer Placeholder 3"/>
          <p:cNvSpPr>
            <a:spLocks noGrp="1"/>
          </p:cNvSpPr>
          <p:nvPr>
            <p:ph type="ftr" sz="quarter" idx="2"/>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2725" y="8918575"/>
            <a:ext cx="3078163" cy="469900"/>
          </a:xfrm>
          <a:prstGeom prst="rect">
            <a:avLst/>
          </a:prstGeom>
        </p:spPr>
        <p:txBody>
          <a:bodyPr vert="horz" lIns="91440" tIns="45720" rIns="91440" bIns="45720" rtlCol="0" anchor="b"/>
          <a:lstStyle>
            <a:lvl1pPr algn="r">
              <a:defRPr sz="1200"/>
            </a:lvl1pPr>
          </a:lstStyle>
          <a:p>
            <a:fld id="{9A4C0338-6A30-40E8-9829-FED809AE1984}" type="slidenum">
              <a:rPr lang="en-US" smtClean="0"/>
              <a:t>‹#›</a:t>
            </a:fld>
            <a:endParaRPr lang="en-US"/>
          </a:p>
        </p:txBody>
      </p:sp>
    </p:spTree>
    <p:extLst>
      <p:ext uri="{BB962C8B-B14F-4D97-AF65-F5344CB8AC3E}">
        <p14:creationId xmlns:p14="http://schemas.microsoft.com/office/powerpoint/2010/main" val="159281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FF320A22-2902-4C52-A241-44FE3DE6ABE5}" type="datetimeFigureOut">
              <a:rPr lang="en-US" smtClean="0"/>
              <a:t>2/24/2017</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1420495" y="4518204"/>
            <a:ext cx="4261485" cy="3696712"/>
          </a:xfrm>
          <a:prstGeom prst="rect">
            <a:avLst/>
          </a:prstGeom>
        </p:spPr>
        <p:txBody>
          <a:bodyPr vert="horz" lIns="94229" tIns="47114" rIns="94229" bIns="471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5050265C-EA89-49EE-B665-36001A0176DF}" type="slidenum">
              <a:rPr lang="en-US" smtClean="0"/>
              <a:t>‹#›</a:t>
            </a:fld>
            <a:endParaRPr lang="en-US"/>
          </a:p>
        </p:txBody>
      </p:sp>
    </p:spTree>
    <p:extLst>
      <p:ext uri="{BB962C8B-B14F-4D97-AF65-F5344CB8AC3E}">
        <p14:creationId xmlns:p14="http://schemas.microsoft.com/office/powerpoint/2010/main" val="630375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Display</a:t>
            </a:r>
            <a:r>
              <a:rPr lang="en-US" baseline="0" dirty="0"/>
              <a:t> as participants enter and explain that this training was developed and created based on industry and educator input in conjunction with the </a:t>
            </a:r>
            <a:r>
              <a:rPr lang="en-US" sz="1200" kern="1200" dirty="0">
                <a:solidFill>
                  <a:schemeClr val="tx1"/>
                </a:solidFill>
                <a:effectLst/>
                <a:latin typeface="+mn-lt"/>
                <a:ea typeface="+mn-ea"/>
                <a:cs typeface="+mn-cs"/>
              </a:rPr>
              <a:t>Health Workforce Initiative Statewide Advisory Committee, California Community Colleges Chancellor’s Office,  and Workforce and Economic Development Program. </a:t>
            </a:r>
            <a:r>
              <a:rPr lang="en-US" baseline="0" dirty="0"/>
              <a:t>This is just one soft skills module of the comprehensive training package: “Hi-Touch Healthcare: The Critical 6 Soft Skills.”</a:t>
            </a:r>
            <a:endParaRPr lang="en-US" dirty="0"/>
          </a:p>
          <a:p>
            <a:endParaRPr lang="en-US" dirty="0"/>
          </a:p>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5050265C-EA89-49EE-B665-36001A0176DF}" type="slidenum">
              <a:rPr lang="en-US" smtClean="0"/>
              <a:t>1</a:t>
            </a:fld>
            <a:endParaRPr lang="en-US"/>
          </a:p>
        </p:txBody>
      </p:sp>
    </p:spTree>
    <p:extLst>
      <p:ext uri="{BB962C8B-B14F-4D97-AF65-F5344CB8AC3E}">
        <p14:creationId xmlns:p14="http://schemas.microsoft.com/office/powerpoint/2010/main" val="41532754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04001" y="4367530"/>
            <a:ext cx="5294471" cy="3696712"/>
          </a:xfrm>
        </p:spPr>
        <p:txBody>
          <a:bodyPr/>
          <a:lstStyle/>
          <a:p>
            <a:r>
              <a:rPr lang="en-US" dirty="0"/>
              <a:t>An effective leader is</a:t>
            </a:r>
            <a:r>
              <a:rPr lang="en-US" baseline="0" dirty="0"/>
              <a:t> a great communicator.</a:t>
            </a:r>
          </a:p>
          <a:p>
            <a:endParaRPr lang="en-US" baseline="0" dirty="0"/>
          </a:p>
          <a:p>
            <a:r>
              <a:rPr lang="en-US" baseline="0" dirty="0"/>
              <a:t>This includes listening and speaking.</a:t>
            </a:r>
          </a:p>
          <a:p>
            <a:endParaRPr lang="en-US" baseline="0" dirty="0"/>
          </a:p>
          <a:p>
            <a:r>
              <a:rPr lang="en-US" baseline="0" dirty="0"/>
              <a:t>Have you ever been in a conversation when you are trying to explain something and the other person cuts you off and fills in what you were going to say.? Or cuts you off and changes the subject.  Or lets you talk without really listening.  The person may even respond by saying something affirmative, but there is no authentic engagement.</a:t>
            </a:r>
          </a:p>
          <a:p>
            <a:endParaRPr lang="en-US" baseline="0" dirty="0"/>
          </a:p>
          <a:p>
            <a:r>
              <a:rPr lang="en-US" baseline="0" dirty="0"/>
              <a:t>An effective leader is patient and listens to what is being said.  This type of person responds thoughtfully.  </a:t>
            </a:r>
          </a:p>
          <a:p>
            <a:endParaRPr lang="en-US" baseline="0" dirty="0"/>
          </a:p>
          <a:p>
            <a:r>
              <a:rPr lang="en-US" baseline="0" dirty="0"/>
              <a:t>An effective leader also communicates clearly.</a:t>
            </a:r>
          </a:p>
          <a:p>
            <a:r>
              <a:rPr lang="en-US" baseline="0" dirty="0"/>
              <a:t>Have you ever been asked to do something and walk away wondering what it was that you were asked to do?  The request was probably unclear and muddied.</a:t>
            </a:r>
          </a:p>
          <a:p>
            <a:endParaRPr lang="en-US" baseline="0" dirty="0"/>
          </a:p>
          <a:p>
            <a:r>
              <a:rPr lang="en-US" baseline="0" dirty="0"/>
              <a:t>Effective leaders use clear and concise communication that requests help rather than commands.  </a:t>
            </a:r>
          </a:p>
        </p:txBody>
      </p:sp>
      <p:sp>
        <p:nvSpPr>
          <p:cNvPr id="4" name="Slide Number Placeholder 3"/>
          <p:cNvSpPr>
            <a:spLocks noGrp="1"/>
          </p:cNvSpPr>
          <p:nvPr>
            <p:ph type="sldNum" sz="quarter" idx="10"/>
          </p:nvPr>
        </p:nvSpPr>
        <p:spPr/>
        <p:txBody>
          <a:bodyPr/>
          <a:lstStyle/>
          <a:p>
            <a:fld id="{5050265C-EA89-49EE-B665-36001A0176DF}" type="slidenum">
              <a:rPr lang="en-US" smtClean="0"/>
              <a:t>10</a:t>
            </a:fld>
            <a:endParaRPr lang="en-US"/>
          </a:p>
        </p:txBody>
      </p:sp>
    </p:spTree>
    <p:extLst>
      <p:ext uri="{BB962C8B-B14F-4D97-AF65-F5344CB8AC3E}">
        <p14:creationId xmlns:p14="http://schemas.microsoft.com/office/powerpoint/2010/main" val="636877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An effective leader is a motivator. </a:t>
            </a:r>
          </a:p>
          <a:p>
            <a:endParaRPr lang="en-US" baseline="0" dirty="0"/>
          </a:p>
          <a:p>
            <a:r>
              <a:rPr lang="en-US" baseline="0" dirty="0"/>
              <a:t>Effective leaders inspire people to do better or do a task rather than using control or coercion to get the job done.</a:t>
            </a:r>
          </a:p>
        </p:txBody>
      </p:sp>
      <p:sp>
        <p:nvSpPr>
          <p:cNvPr id="4" name="Slide Number Placeholder 3"/>
          <p:cNvSpPr>
            <a:spLocks noGrp="1"/>
          </p:cNvSpPr>
          <p:nvPr>
            <p:ph type="sldNum" sz="quarter" idx="10"/>
          </p:nvPr>
        </p:nvSpPr>
        <p:spPr/>
        <p:txBody>
          <a:bodyPr/>
          <a:lstStyle/>
          <a:p>
            <a:fld id="{5050265C-EA89-49EE-B665-36001A0176DF}" type="slidenum">
              <a:rPr lang="en-US" smtClean="0"/>
              <a:t>11</a:t>
            </a:fld>
            <a:endParaRPr lang="en-US"/>
          </a:p>
        </p:txBody>
      </p:sp>
    </p:spTree>
    <p:extLst>
      <p:ext uri="{BB962C8B-B14F-4D97-AF65-F5344CB8AC3E}">
        <p14:creationId xmlns:p14="http://schemas.microsoft.com/office/powerpoint/2010/main" val="7122769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An effective leader knows how to delegate.  </a:t>
            </a:r>
          </a:p>
          <a:p>
            <a:endParaRPr lang="en-US" baseline="0" dirty="0"/>
          </a:p>
          <a:p>
            <a:r>
              <a:rPr lang="en-US" baseline="0" dirty="0"/>
              <a:t>Effective leaders know which tasks can be delegated to whom.</a:t>
            </a:r>
          </a:p>
          <a:p>
            <a:endParaRPr lang="en-US" baseline="0" dirty="0"/>
          </a:p>
          <a:p>
            <a:r>
              <a:rPr lang="en-US" baseline="0" dirty="0"/>
              <a:t>They know how to correctly communicate the task, giving clear and concise directions.</a:t>
            </a:r>
          </a:p>
          <a:p>
            <a:endParaRPr lang="en-US" baseline="0" dirty="0"/>
          </a:p>
          <a:p>
            <a:r>
              <a:rPr lang="en-US" baseline="0" dirty="0"/>
              <a:t>They know when to follow up and when to request follow up.</a:t>
            </a:r>
          </a:p>
          <a:p>
            <a:endParaRPr lang="en-US" baseline="0" dirty="0"/>
          </a:p>
          <a:p>
            <a:r>
              <a:rPr lang="en-US" baseline="0" dirty="0"/>
              <a:t>They know when it is safe to delegate.  </a:t>
            </a:r>
          </a:p>
        </p:txBody>
      </p:sp>
      <p:sp>
        <p:nvSpPr>
          <p:cNvPr id="4" name="Slide Number Placeholder 3"/>
          <p:cNvSpPr>
            <a:spLocks noGrp="1"/>
          </p:cNvSpPr>
          <p:nvPr>
            <p:ph type="sldNum" sz="quarter" idx="10"/>
          </p:nvPr>
        </p:nvSpPr>
        <p:spPr/>
        <p:txBody>
          <a:bodyPr/>
          <a:lstStyle/>
          <a:p>
            <a:fld id="{5050265C-EA89-49EE-B665-36001A0176DF}" type="slidenum">
              <a:rPr lang="en-US" smtClean="0"/>
              <a:t>12</a:t>
            </a:fld>
            <a:endParaRPr lang="en-US"/>
          </a:p>
        </p:txBody>
      </p:sp>
    </p:spTree>
    <p:extLst>
      <p:ext uri="{BB962C8B-B14F-4D97-AF65-F5344CB8AC3E}">
        <p14:creationId xmlns:p14="http://schemas.microsoft.com/office/powerpoint/2010/main" val="18696193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420494" y="4362450"/>
            <a:ext cx="4261485" cy="3696712"/>
          </a:xfr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(Animated</a:t>
            </a:r>
            <a:r>
              <a:rPr lang="en-US" baseline="0" dirty="0"/>
              <a:t> slide) </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(See page 6 of the Trainer Manual for details about</a:t>
            </a:r>
            <a:r>
              <a:rPr lang="en-US" baseline="0" dirty="0"/>
              <a:t> </a:t>
            </a:r>
            <a:r>
              <a:rPr lang="en-US" dirty="0"/>
              <a:t>this activity.) </a:t>
            </a:r>
          </a:p>
          <a:p>
            <a:r>
              <a:rPr lang="en-US" sz="1200" kern="1200" dirty="0">
                <a:solidFill>
                  <a:schemeClr val="tx1"/>
                </a:solidFill>
                <a:effectLst/>
                <a:latin typeface="+mn-lt"/>
                <a:ea typeface="+mn-ea"/>
                <a:cs typeface="+mn-cs"/>
              </a:rPr>
              <a:t/>
            </a:r>
            <a:br>
              <a:rPr lang="en-US" sz="1200"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Goal:</a:t>
            </a:r>
            <a:r>
              <a:rPr lang="en-US" sz="1200" kern="1200" dirty="0">
                <a:solidFill>
                  <a:schemeClr val="tx1"/>
                </a:solidFill>
                <a:effectLst/>
                <a:latin typeface="+mn-lt"/>
                <a:ea typeface="+mn-ea"/>
                <a:cs typeface="+mn-cs"/>
              </a:rPr>
              <a:t> Participants will learn the importance of precise instructions by experiencing vague and incomplete instructions.   </a:t>
            </a:r>
          </a:p>
          <a:p>
            <a:r>
              <a:rPr lang="en-US" sz="1200" b="1" u="sng" kern="1200" dirty="0">
                <a:solidFill>
                  <a:schemeClr val="tx1"/>
                </a:solidFill>
                <a:effectLst/>
                <a:latin typeface="+mn-lt"/>
                <a:ea typeface="+mn-ea"/>
                <a:cs typeface="+mn-cs"/>
              </a:rPr>
              <a:t>Materials Needed:</a:t>
            </a:r>
          </a:p>
          <a:p>
            <a:pPr marL="171450" lvl="0" indent="-171450">
              <a:buFont typeface="Arial" panose="020B0604020202020204" pitchFamily="34" charset="0"/>
              <a:buChar char="•"/>
            </a:pPr>
            <a:r>
              <a:rPr lang="en-US" sz="1200" b="0" u="none" strike="noStrike" kern="1200" dirty="0">
                <a:solidFill>
                  <a:schemeClr val="tx1"/>
                </a:solidFill>
                <a:effectLst/>
                <a:latin typeface="+mn-lt"/>
                <a:ea typeface="+mn-ea"/>
                <a:cs typeface="+mn-cs"/>
              </a:rPr>
              <a:t>Paper towel for each participant</a:t>
            </a:r>
            <a:endParaRPr lang="en-US" sz="1200" b="1" u="sng"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b="0" u="none" strike="noStrike" kern="1200" dirty="0">
                <a:solidFill>
                  <a:schemeClr val="tx1"/>
                </a:solidFill>
                <a:effectLst/>
                <a:latin typeface="+mn-lt"/>
                <a:ea typeface="+mn-ea"/>
                <a:cs typeface="+mn-cs"/>
              </a:rPr>
              <a:t>15 thin small pretzel sticks for each participant</a:t>
            </a:r>
            <a:endParaRPr lang="en-US" sz="1200" b="1" u="sng"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b="0" u="none" strike="noStrike" kern="1200" dirty="0">
                <a:solidFill>
                  <a:schemeClr val="tx1"/>
                </a:solidFill>
                <a:effectLst/>
                <a:latin typeface="+mn-lt"/>
                <a:ea typeface="+mn-ea"/>
                <a:cs typeface="+mn-cs"/>
              </a:rPr>
              <a:t>PowerPoint slides 13-14</a:t>
            </a:r>
            <a:endParaRPr lang="en-US" sz="1200" b="1" u="sng" kern="1200" dirty="0">
              <a:solidFill>
                <a:schemeClr val="tx1"/>
              </a:solidFill>
              <a:effectLst/>
              <a:latin typeface="+mn-lt"/>
              <a:ea typeface="+mn-ea"/>
              <a:cs typeface="+mn-cs"/>
            </a:endParaRPr>
          </a:p>
          <a:p>
            <a:r>
              <a:rPr lang="en-US" sz="1200" b="1" u="sng" kern="1200" dirty="0">
                <a:solidFill>
                  <a:schemeClr val="tx1"/>
                </a:solidFill>
                <a:effectLst/>
                <a:latin typeface="+mn-lt"/>
                <a:ea typeface="+mn-ea"/>
                <a:cs typeface="+mn-cs"/>
              </a:rPr>
              <a:t>Procedures:</a:t>
            </a:r>
          </a:p>
          <a:p>
            <a:pPr marL="228600" lvl="0" indent="-228600">
              <a:buFont typeface="+mj-lt"/>
              <a:buAutoNum type="arabicPeriod"/>
            </a:pPr>
            <a:r>
              <a:rPr lang="en-US" sz="1200" kern="1200" dirty="0">
                <a:solidFill>
                  <a:schemeClr val="tx1"/>
                </a:solidFill>
                <a:effectLst/>
                <a:latin typeface="+mn-lt"/>
                <a:ea typeface="+mn-ea"/>
                <a:cs typeface="+mn-cs"/>
              </a:rPr>
              <a:t>Pair up with another person and sit back-to-back. Place a paper towel down flat in front of each person. Give each person 10-15 pretzels. </a:t>
            </a:r>
          </a:p>
          <a:p>
            <a:pPr marL="228600" lvl="0" indent="-228600">
              <a:buFont typeface="+mj-lt"/>
              <a:buAutoNum type="arabicPeriod"/>
            </a:pPr>
            <a:r>
              <a:rPr lang="en-US" sz="1200" kern="1200" dirty="0">
                <a:solidFill>
                  <a:schemeClr val="tx1"/>
                </a:solidFill>
                <a:effectLst/>
                <a:latin typeface="+mn-lt"/>
                <a:ea typeface="+mn-ea"/>
                <a:cs typeface="+mn-cs"/>
              </a:rPr>
              <a:t>The pair decides who will be the communicator and who will be the receiver. The communicator will go first and make a design/shape on their paper towel with the provided pretzels.</a:t>
            </a:r>
          </a:p>
          <a:p>
            <a:pPr marL="228600" lvl="0" indent="-228600">
              <a:buFont typeface="+mj-lt"/>
              <a:buAutoNum type="arabicPeriod"/>
            </a:pPr>
            <a:r>
              <a:rPr lang="en-US" sz="1200" kern="1200" dirty="0">
                <a:solidFill>
                  <a:schemeClr val="tx1"/>
                </a:solidFill>
                <a:effectLst/>
                <a:latin typeface="+mn-lt"/>
                <a:ea typeface="+mn-ea"/>
                <a:cs typeface="+mn-cs"/>
              </a:rPr>
              <a:t>The communicator will then explain the design/shape by describing one pretzel at a time. Example: “I placed my first pretzel stick vertical in the middle of the towel.” </a:t>
            </a:r>
          </a:p>
          <a:p>
            <a:pPr marL="228600" lvl="0" indent="-228600">
              <a:buFont typeface="+mj-lt"/>
              <a:buAutoNum type="arabicPeriod"/>
            </a:pPr>
            <a:r>
              <a:rPr lang="en-US" sz="1200" kern="1200" dirty="0">
                <a:solidFill>
                  <a:schemeClr val="tx1"/>
                </a:solidFill>
                <a:effectLst/>
                <a:latin typeface="+mn-lt"/>
                <a:ea typeface="+mn-ea"/>
                <a:cs typeface="+mn-cs"/>
              </a:rPr>
              <a:t>The receiver of the information cannot ask any clarifying questions—the receiver must simply interpret the direction to the best of his/her ability. </a:t>
            </a:r>
          </a:p>
          <a:p>
            <a:pPr marL="228600" lvl="0" indent="-228600">
              <a:buFont typeface="+mj-lt"/>
              <a:buAutoNum type="arabicPeriod"/>
            </a:pPr>
            <a:r>
              <a:rPr lang="en-US" sz="1200" kern="1200" dirty="0">
                <a:solidFill>
                  <a:schemeClr val="tx1"/>
                </a:solidFill>
                <a:effectLst/>
                <a:latin typeface="+mn-lt"/>
                <a:ea typeface="+mn-ea"/>
                <a:cs typeface="+mn-cs"/>
              </a:rPr>
              <a:t>Once the activity is completed, examine how closely matched the pretzel designs are.</a:t>
            </a:r>
          </a:p>
          <a:p>
            <a:pPr marL="228600" lvl="0" indent="-228600">
              <a:buFont typeface="+mj-lt"/>
              <a:buAutoNum type="arabicPeriod"/>
            </a:pPr>
            <a:r>
              <a:rPr lang="en-US" sz="1200" kern="1200" dirty="0">
                <a:solidFill>
                  <a:schemeClr val="tx1"/>
                </a:solidFill>
                <a:effectLst/>
                <a:latin typeface="+mn-lt"/>
                <a:ea typeface="+mn-ea"/>
                <a:cs typeface="+mn-cs"/>
              </a:rPr>
              <a:t>Now it is time to switch roles. The receiver now becomes the communicator, but this time the receiver CAN ask clarifying questions.</a:t>
            </a:r>
          </a:p>
          <a:p>
            <a:pPr marL="228600" lvl="0" indent="-228600">
              <a:buFont typeface="+mj-lt"/>
              <a:buAutoNum type="arabicPeriod"/>
            </a:pPr>
            <a:r>
              <a:rPr lang="en-US" sz="1200" kern="1200" dirty="0">
                <a:solidFill>
                  <a:schemeClr val="tx1"/>
                </a:solidFill>
                <a:effectLst/>
                <a:latin typeface="+mn-lt"/>
                <a:ea typeface="+mn-ea"/>
                <a:cs typeface="+mn-cs"/>
              </a:rPr>
              <a:t>Once the activity is completed, examine how closely matched the pretzel designs are.</a:t>
            </a:r>
          </a:p>
        </p:txBody>
      </p:sp>
      <p:sp>
        <p:nvSpPr>
          <p:cNvPr id="4" name="Slide Number Placeholder 3"/>
          <p:cNvSpPr>
            <a:spLocks noGrp="1"/>
          </p:cNvSpPr>
          <p:nvPr>
            <p:ph type="sldNum" sz="quarter" idx="10"/>
          </p:nvPr>
        </p:nvSpPr>
        <p:spPr/>
        <p:txBody>
          <a:bodyPr/>
          <a:lstStyle/>
          <a:p>
            <a:fld id="{5050265C-EA89-49EE-B665-36001A0176DF}" type="slidenum">
              <a:rPr lang="en-US" smtClean="0"/>
              <a:t>13</a:t>
            </a:fld>
            <a:endParaRPr lang="en-US"/>
          </a:p>
        </p:txBody>
      </p:sp>
    </p:spTree>
    <p:extLst>
      <p:ext uri="{BB962C8B-B14F-4D97-AF65-F5344CB8AC3E}">
        <p14:creationId xmlns:p14="http://schemas.microsoft.com/office/powerpoint/2010/main" val="6268795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304765" y="4362450"/>
            <a:ext cx="4492943" cy="3696712"/>
          </a:xfr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(Animated slide)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(See detailed instructions on page</a:t>
            </a:r>
            <a:r>
              <a:rPr lang="en-US" sz="1200" kern="1200" baseline="0" dirty="0">
                <a:solidFill>
                  <a:schemeClr val="tx1"/>
                </a:solidFill>
                <a:effectLst/>
                <a:latin typeface="+mn-lt"/>
                <a:ea typeface="+mn-ea"/>
                <a:cs typeface="+mn-cs"/>
              </a:rPr>
              <a:t> 6</a:t>
            </a:r>
            <a:r>
              <a:rPr lang="en-US" sz="1200" u="none"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of the Trainer</a:t>
            </a:r>
            <a:r>
              <a:rPr lang="en-US" sz="1200" kern="1200" baseline="0" dirty="0">
                <a:solidFill>
                  <a:schemeClr val="tx1"/>
                </a:solidFill>
                <a:effectLst/>
                <a:latin typeface="+mn-lt"/>
                <a:ea typeface="+mn-ea"/>
                <a:cs typeface="+mn-cs"/>
              </a:rPr>
              <a:t> Manual</a:t>
            </a:r>
            <a:r>
              <a:rPr lang="en-US" sz="1200" kern="1200" dirty="0">
                <a:solidFill>
                  <a:schemeClr val="tx1"/>
                </a:solidFill>
                <a:effectLst/>
                <a:latin typeface="+mn-lt"/>
                <a:ea typeface="+mn-ea"/>
                <a:cs typeface="+mn-cs"/>
              </a:rPr>
              <a:t>.</a:t>
            </a:r>
            <a:r>
              <a:rPr lang="en-US" baseline="0" dirty="0"/>
              <a:t>)</a:t>
            </a:r>
          </a:p>
          <a:p>
            <a:endParaRPr lang="en-US" dirty="0"/>
          </a:p>
          <a:p>
            <a:r>
              <a:rPr lang="en-US" dirty="0"/>
              <a:t>Have participants respond to the following questions</a:t>
            </a:r>
            <a:r>
              <a:rPr lang="en-US" baseline="0" dirty="0"/>
              <a:t> – </a:t>
            </a:r>
          </a:p>
          <a:p>
            <a:pPr lvl="0"/>
            <a:r>
              <a:rPr lang="en-US" sz="1200" kern="1200" dirty="0">
                <a:solidFill>
                  <a:schemeClr val="tx1"/>
                </a:solidFill>
                <a:effectLst/>
                <a:latin typeface="+mn-lt"/>
                <a:ea typeface="+mn-ea"/>
                <a:cs typeface="+mn-cs"/>
              </a:rPr>
              <a:t>1.  Reflect and discuss: </a:t>
            </a:r>
          </a:p>
          <a:p>
            <a:pPr marL="685800" lvl="1" indent="-228600">
              <a:buFont typeface="+mj-lt"/>
              <a:buAutoNum type="alphaLcPeriod"/>
            </a:pPr>
            <a:r>
              <a:rPr lang="en-US" kern="1200" dirty="0">
                <a:solidFill>
                  <a:schemeClr val="tx1"/>
                </a:solidFill>
                <a:effectLst/>
                <a:latin typeface="+mn-lt"/>
                <a:ea typeface="+mn-ea"/>
                <a:cs typeface="+mn-cs"/>
              </a:rPr>
              <a:t>What was it like for the receiver to follow directions and not be able to ask questions?</a:t>
            </a:r>
          </a:p>
          <a:p>
            <a:pPr marL="685800" lvl="1" indent="-228600">
              <a:buFont typeface="+mj-lt"/>
              <a:buAutoNum type="alphaLcPeriod"/>
            </a:pPr>
            <a:r>
              <a:rPr lang="en-US" kern="1200" dirty="0">
                <a:solidFill>
                  <a:schemeClr val="tx1"/>
                </a:solidFill>
                <a:effectLst/>
                <a:latin typeface="+mn-lt"/>
                <a:ea typeface="+mn-ea"/>
                <a:cs typeface="+mn-cs"/>
              </a:rPr>
              <a:t>Was either partner frustrated? Why or why not?</a:t>
            </a:r>
          </a:p>
          <a:p>
            <a:pPr marL="685800" lvl="1" indent="-228600">
              <a:buFont typeface="+mj-lt"/>
              <a:buAutoNum type="alphaLcPeriod"/>
            </a:pPr>
            <a:r>
              <a:rPr lang="en-US" kern="1200" dirty="0">
                <a:solidFill>
                  <a:schemeClr val="tx1"/>
                </a:solidFill>
                <a:effectLst/>
                <a:latin typeface="+mn-lt"/>
                <a:ea typeface="+mn-ea"/>
                <a:cs typeface="+mn-cs"/>
              </a:rPr>
              <a:t>Did the communicators have any trouble or know that the receiver was having trouble?</a:t>
            </a:r>
          </a:p>
          <a:p>
            <a:pPr marL="685800" lvl="1" indent="-228600">
              <a:buFont typeface="+mj-lt"/>
              <a:buAutoNum type="alphaLcPeriod"/>
            </a:pPr>
            <a:r>
              <a:rPr lang="en-US" kern="1200" dirty="0">
                <a:solidFill>
                  <a:schemeClr val="tx1"/>
                </a:solidFill>
                <a:effectLst/>
                <a:latin typeface="+mn-lt"/>
                <a:ea typeface="+mn-ea"/>
                <a:cs typeface="+mn-cs"/>
              </a:rPr>
              <a:t>What does this activity teach us about delegation?</a:t>
            </a:r>
          </a:p>
          <a:p>
            <a:endParaRPr lang="en-US" dirty="0"/>
          </a:p>
          <a:p>
            <a:r>
              <a:rPr lang="en-US" dirty="0"/>
              <a:t>Allow</a:t>
            </a:r>
            <a:r>
              <a:rPr lang="en-US" baseline="0" dirty="0"/>
              <a:t> partners to share what/how they felt.</a:t>
            </a:r>
          </a:p>
          <a:p>
            <a:endParaRPr lang="en-US" baseline="0" dirty="0"/>
          </a:p>
          <a:p>
            <a:r>
              <a:rPr lang="en-US" baseline="0" dirty="0"/>
              <a:t>Emphasize how frustrated the receivers felt and how they didn’t know exactly what to do without clear directions.</a:t>
            </a:r>
          </a:p>
        </p:txBody>
      </p:sp>
      <p:sp>
        <p:nvSpPr>
          <p:cNvPr id="4" name="Slide Number Placeholder 3"/>
          <p:cNvSpPr>
            <a:spLocks noGrp="1"/>
          </p:cNvSpPr>
          <p:nvPr>
            <p:ph type="sldNum" sz="quarter" idx="10"/>
          </p:nvPr>
        </p:nvSpPr>
        <p:spPr/>
        <p:txBody>
          <a:bodyPr/>
          <a:lstStyle/>
          <a:p>
            <a:fld id="{5050265C-EA89-49EE-B665-36001A0176DF}" type="slidenum">
              <a:rPr lang="en-US" smtClean="0"/>
              <a:t>14</a:t>
            </a:fld>
            <a:endParaRPr lang="en-US"/>
          </a:p>
        </p:txBody>
      </p:sp>
    </p:spTree>
    <p:extLst>
      <p:ext uri="{BB962C8B-B14F-4D97-AF65-F5344CB8AC3E}">
        <p14:creationId xmlns:p14="http://schemas.microsoft.com/office/powerpoint/2010/main" val="8078288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Benefits of delegating – increased productivity</a:t>
            </a:r>
            <a:r>
              <a:rPr lang="en-US" baseline="0" dirty="0"/>
              <a:t> which </a:t>
            </a:r>
            <a:r>
              <a:rPr lang="en-US" dirty="0"/>
              <a:t>allows more to be done in a shorter period of time;</a:t>
            </a:r>
            <a:r>
              <a:rPr lang="en-US" baseline="0" dirty="0"/>
              <a:t> increased cross-training so more people can help during high-crisis times, vacations and emergencies; increase variety of work and promotes job satisfaction. Delegation helps staff develop more skills and helps staff feel valued– conditions which help individuals become motivated to “own” their work.</a:t>
            </a:r>
          </a:p>
          <a:p>
            <a:endParaRPr lang="en-US" baseline="0" dirty="0"/>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15</a:t>
            </a:fld>
            <a:endParaRPr lang="en-US"/>
          </a:p>
        </p:txBody>
      </p:sp>
    </p:spTree>
    <p:extLst>
      <p:ext uri="{BB962C8B-B14F-4D97-AF65-F5344CB8AC3E}">
        <p14:creationId xmlns:p14="http://schemas.microsoft.com/office/powerpoint/2010/main" val="17035729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(Animated slide) </a:t>
            </a:r>
          </a:p>
          <a:p>
            <a:r>
              <a:rPr lang="en-US" b="1" dirty="0"/>
              <a:t>Tight deadline</a:t>
            </a:r>
            <a:r>
              <a:rPr lang="en-US" dirty="0"/>
              <a:t>: Dumping of tasks can be caused</a:t>
            </a:r>
            <a:r>
              <a:rPr lang="en-US" baseline="0" dirty="0"/>
              <a:t> by a variety of reasons.  Often, the owner of the task feels a tight deadline which, out of desperation, causes them to dump the task (so it rolls down hill). Generally the delegator doesn't have time or patience to effectively explain the task which prevents successful completion of the delegated task. </a:t>
            </a:r>
          </a:p>
          <a:p>
            <a:endParaRPr lang="en-US" baseline="0" dirty="0"/>
          </a:p>
          <a:p>
            <a:r>
              <a:rPr lang="en-US" b="1" baseline="0" dirty="0"/>
              <a:t>Undesirable task</a:t>
            </a:r>
            <a:r>
              <a:rPr lang="en-US" baseline="0" dirty="0"/>
              <a:t>: Another reason for dumping is because the individual doesn’t want to do the task.  The task can be unpleasant (like cleaning up a code brown), uninteresting, or boring.  Tasks that are dumped are often viewed as grunt work or duties beneath one’s skill level.  </a:t>
            </a:r>
          </a:p>
          <a:p>
            <a:endParaRPr lang="en-US" baseline="0" dirty="0"/>
          </a:p>
          <a:p>
            <a:r>
              <a:rPr lang="en-US" b="1" baseline="0" dirty="0"/>
              <a:t>Unclear instructions</a:t>
            </a:r>
            <a:r>
              <a:rPr lang="en-US" baseline="0" dirty="0"/>
              <a:t>: Sometimes tasks are delegated because the individual doing the delegating doesn’t know how to do the task themselves; so, they dump it on someone else (along with  even more unclear instructions). </a:t>
            </a:r>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16</a:t>
            </a:fld>
            <a:endParaRPr lang="en-US"/>
          </a:p>
        </p:txBody>
      </p:sp>
    </p:spTree>
    <p:extLst>
      <p:ext uri="{BB962C8B-B14F-4D97-AF65-F5344CB8AC3E}">
        <p14:creationId xmlns:p14="http://schemas.microsoft.com/office/powerpoint/2010/main" val="18913400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(Animated</a:t>
            </a:r>
            <a:r>
              <a:rPr lang="en-US" b="0" baseline="0" dirty="0"/>
              <a:t> slide)</a:t>
            </a:r>
          </a:p>
          <a:p>
            <a:endParaRPr lang="en-US" b="0" dirty="0"/>
          </a:p>
          <a:p>
            <a:r>
              <a:rPr lang="en-US" b="1" dirty="0"/>
              <a:t>Realization</a:t>
            </a:r>
            <a:r>
              <a:rPr lang="en-US" baseline="0" dirty="0"/>
              <a:t> – being willing to admit that we have too much to do in the time we have.  In other words, we must learn to identify when we need help.  Coming to this realize before we are in crisis is preferred </a:t>
            </a:r>
            <a:r>
              <a:rPr lang="en-US" baseline="0" dirty="0">
                <a:sym typeface="Wingdings" panose="05000000000000000000" pitchFamily="2" charset="2"/>
              </a:rPr>
              <a:t>.</a:t>
            </a:r>
            <a:endParaRPr lang="en-US" baseline="0" dirty="0"/>
          </a:p>
          <a:p>
            <a:endParaRPr lang="en-US" baseline="0" dirty="0"/>
          </a:p>
          <a:p>
            <a:r>
              <a:rPr lang="en-US" b="1" baseline="0" dirty="0"/>
              <a:t>Observation</a:t>
            </a:r>
            <a:r>
              <a:rPr lang="en-US" baseline="0" dirty="0"/>
              <a:t> – If the task is new to the person, take time to allow the new individual to watch you complete the task. This way you are assured that they know exactly what to do, not only this time, but next time as well. The initial investment of time will decrease frustration/resentment and increase efficiency.  </a:t>
            </a:r>
          </a:p>
          <a:p>
            <a:endParaRPr lang="en-US" baseline="0" dirty="0"/>
          </a:p>
          <a:p>
            <a:r>
              <a:rPr lang="en-US" b="1" baseline="0" dirty="0"/>
              <a:t>Collaboration</a:t>
            </a:r>
            <a:r>
              <a:rPr lang="en-US" baseline="0" dirty="0"/>
              <a:t> – To train an individual to successfully complete a task, take the time to  complete the task WITH the individual so s/he can learn how you want the task completed.  Consider yourself the pilot and the person you are delegating to as the co-pilot of an airplane.</a:t>
            </a:r>
          </a:p>
          <a:p>
            <a:endParaRPr lang="en-US" baseline="0" dirty="0"/>
          </a:p>
          <a:p>
            <a:r>
              <a:rPr lang="en-US" b="1" baseline="0" dirty="0"/>
              <a:t>Evaluation</a:t>
            </a:r>
            <a:r>
              <a:rPr lang="en-US" baseline="0" dirty="0"/>
              <a:t> – After completing the task for the first time, switch and let the individual you are training become the pilot while you act as the co-pilot.</a:t>
            </a:r>
          </a:p>
          <a:p>
            <a:endParaRPr lang="en-US" baseline="0" dirty="0"/>
          </a:p>
          <a:p>
            <a:r>
              <a:rPr lang="en-US" b="1" baseline="0" dirty="0"/>
              <a:t>Delegation</a:t>
            </a:r>
            <a:r>
              <a:rPr lang="en-US" baseline="0" dirty="0"/>
              <a:t> – Now the individual is ready to complete the task independently.  The individual is trained and ready for a solo flight.  </a:t>
            </a:r>
          </a:p>
          <a:p>
            <a:endParaRPr lang="en-US" baseline="0" dirty="0"/>
          </a:p>
          <a:p>
            <a:r>
              <a:rPr lang="en-US" baseline="0" dirty="0"/>
              <a:t>These steps should adjust to the situation. A relatively simple task will be taught quickly. However, complex tasks may require repetition of this process. Again, the investment of time is worthwhile for everyone involved!</a:t>
            </a:r>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17</a:t>
            </a:fld>
            <a:endParaRPr lang="en-US"/>
          </a:p>
        </p:txBody>
      </p:sp>
    </p:spTree>
    <p:extLst>
      <p:ext uri="{BB962C8B-B14F-4D97-AF65-F5344CB8AC3E}">
        <p14:creationId xmlns:p14="http://schemas.microsoft.com/office/powerpoint/2010/main" val="12042737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50265C-EA89-49EE-B665-36001A0176DF}" type="slidenum">
              <a:rPr lang="en-US" smtClean="0"/>
              <a:t>18</a:t>
            </a:fld>
            <a:endParaRPr lang="en-US"/>
          </a:p>
        </p:txBody>
      </p:sp>
    </p:spTree>
    <p:extLst>
      <p:ext uri="{BB962C8B-B14F-4D97-AF65-F5344CB8AC3E}">
        <p14:creationId xmlns:p14="http://schemas.microsoft.com/office/powerpoint/2010/main" val="15281076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(Animated</a:t>
            </a:r>
            <a:r>
              <a:rPr lang="en-US" baseline="0" dirty="0"/>
              <a:t> slide) </a:t>
            </a:r>
            <a:endParaRPr lang="en-US" dirty="0"/>
          </a:p>
          <a:p>
            <a:r>
              <a:rPr lang="en-US" dirty="0"/>
              <a:t>Delegation</a:t>
            </a:r>
            <a:r>
              <a:rPr lang="en-US" baseline="0" dirty="0"/>
              <a:t> tips: </a:t>
            </a:r>
          </a:p>
          <a:p>
            <a:endParaRPr lang="en-US" baseline="0" dirty="0"/>
          </a:p>
          <a:p>
            <a:pPr marL="0" indent="0">
              <a:buFontTx/>
              <a:buNone/>
            </a:pPr>
            <a:r>
              <a:rPr lang="en-US" b="1" baseline="0" dirty="0"/>
              <a:t>Quality of instruction</a:t>
            </a:r>
            <a:r>
              <a:rPr lang="en-US" baseline="0" dirty="0"/>
              <a:t>: It is important for the person receiving the delegated task to understand exactly what is wanted and the steps needed to accomplish the task.  </a:t>
            </a:r>
          </a:p>
          <a:p>
            <a:pPr marL="171450" indent="-171450">
              <a:buFontTx/>
              <a:buChar char="-"/>
            </a:pPr>
            <a:endParaRPr lang="en-US" baseline="0" dirty="0"/>
          </a:p>
          <a:p>
            <a:pPr marL="0" indent="0">
              <a:buFontTx/>
              <a:buNone/>
            </a:pPr>
            <a:r>
              <a:rPr lang="en-US" b="1" baseline="0" dirty="0"/>
              <a:t>Purpose: </a:t>
            </a:r>
            <a:r>
              <a:rPr lang="en-US" baseline="0" dirty="0"/>
              <a:t>The goal needs to be explained, including the larger perspective and motivation or reasons.</a:t>
            </a:r>
          </a:p>
          <a:p>
            <a:pPr marL="0" indent="0">
              <a:buFontTx/>
              <a:buNone/>
            </a:pPr>
            <a:endParaRPr lang="en-US" baseline="0" dirty="0"/>
          </a:p>
          <a:p>
            <a:pPr marL="0" indent="0">
              <a:buFontTx/>
              <a:buNone/>
            </a:pPr>
            <a:r>
              <a:rPr lang="en-US" b="1" baseline="0" dirty="0"/>
              <a:t>Boundaries and Guidelines: </a:t>
            </a:r>
            <a:r>
              <a:rPr lang="en-US" baseline="0" dirty="0"/>
              <a:t>Having check in times or deadlines, including what should be accomplished at each check point, aids in communication and helps individuals to meet expectations.</a:t>
            </a:r>
          </a:p>
          <a:p>
            <a:pPr marL="0" indent="0">
              <a:buFontTx/>
              <a:buNone/>
            </a:pPr>
            <a:r>
              <a:rPr lang="en-US" baseline="0" dirty="0"/>
              <a:t>  </a:t>
            </a:r>
          </a:p>
          <a:p>
            <a:pPr marL="0" indent="0">
              <a:buFontTx/>
              <a:buNone/>
            </a:pPr>
            <a:r>
              <a:rPr lang="en-US" b="1" baseline="0" dirty="0"/>
              <a:t>Reinforcement: </a:t>
            </a:r>
            <a:r>
              <a:rPr lang="en-US" baseline="0" dirty="0"/>
              <a:t>When the task is completed, expressing gratitude or acknowledging a job well done will validate individual effort and demonstrate that the individual is important and appreciated.</a:t>
            </a:r>
          </a:p>
          <a:p>
            <a:pPr marL="171450" indent="-171450">
              <a:buFontTx/>
              <a:buChar char="-"/>
            </a:pPr>
            <a:endParaRPr lang="en-US" baseline="0" dirty="0"/>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19</a:t>
            </a:fld>
            <a:endParaRPr lang="en-US"/>
          </a:p>
        </p:txBody>
      </p:sp>
    </p:spTree>
    <p:extLst>
      <p:ext uri="{BB962C8B-B14F-4D97-AF65-F5344CB8AC3E}">
        <p14:creationId xmlns:p14="http://schemas.microsoft.com/office/powerpoint/2010/main" val="1462765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FF00"/>
              </a:solidFill>
            </a:endParaRPr>
          </a:p>
        </p:txBody>
      </p:sp>
      <p:sp>
        <p:nvSpPr>
          <p:cNvPr id="4" name="Slide Number Placeholder 3"/>
          <p:cNvSpPr>
            <a:spLocks noGrp="1"/>
          </p:cNvSpPr>
          <p:nvPr>
            <p:ph type="sldNum" sz="quarter" idx="10"/>
          </p:nvPr>
        </p:nvSpPr>
        <p:spPr/>
        <p:txBody>
          <a:bodyPr/>
          <a:lstStyle/>
          <a:p>
            <a:fld id="{5050265C-EA89-49EE-B665-36001A0176DF}" type="slidenum">
              <a:rPr lang="en-US" smtClean="0"/>
              <a:t>2</a:t>
            </a:fld>
            <a:endParaRPr lang="en-US"/>
          </a:p>
        </p:txBody>
      </p:sp>
    </p:spTree>
    <p:extLst>
      <p:ext uri="{BB962C8B-B14F-4D97-AF65-F5344CB8AC3E}">
        <p14:creationId xmlns:p14="http://schemas.microsoft.com/office/powerpoint/2010/main" val="2695244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(Animated</a:t>
            </a:r>
            <a:r>
              <a:rPr lang="en-US" baseline="0" dirty="0"/>
              <a:t> slide)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u="none" strike="noStrike" kern="1200" dirty="0">
                <a:solidFill>
                  <a:schemeClr val="tx1"/>
                </a:solidFill>
                <a:effectLst/>
                <a:latin typeface="+mn-lt"/>
                <a:ea typeface="+mn-ea"/>
                <a:cs typeface="+mn-cs"/>
              </a:rPr>
              <a:t>(See detailed procedures on page 7</a:t>
            </a:r>
            <a:r>
              <a:rPr lang="en-US" sz="1200" b="0" u="none" strike="noStrike" kern="1200" baseline="0" dirty="0">
                <a:solidFill>
                  <a:schemeClr val="tx1"/>
                </a:solidFill>
                <a:effectLst/>
                <a:latin typeface="+mn-lt"/>
                <a:ea typeface="+mn-ea"/>
                <a:cs typeface="+mn-cs"/>
              </a:rPr>
              <a:t> of the Trainer Manual.)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u="sng"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Goal</a:t>
            </a:r>
            <a:r>
              <a:rPr lang="en-US" sz="1200" kern="1200" dirty="0">
                <a:solidFill>
                  <a:schemeClr val="tx1"/>
                </a:solidFill>
                <a:effectLst/>
                <a:latin typeface="+mn-lt"/>
                <a:ea typeface="+mn-ea"/>
                <a:cs typeface="+mn-cs"/>
              </a:rPr>
              <a:t>:</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Allows participants to identify leaders that had an impact on them and to envision developing those leadership skills for themselves.</a:t>
            </a:r>
          </a:p>
          <a:p>
            <a:r>
              <a:rPr lang="en-US" sz="1200" b="1" u="none" strike="noStrike" kern="1200" dirty="0">
                <a:solidFill>
                  <a:schemeClr val="tx1"/>
                </a:solidFill>
                <a:effectLst/>
                <a:latin typeface="+mn-lt"/>
                <a:ea typeface="+mn-ea"/>
                <a:cs typeface="+mn-cs"/>
              </a:rPr>
              <a:t>Materials Needed:</a:t>
            </a:r>
            <a:endParaRPr lang="en-US" sz="1200" b="1" u="sng"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b="0" u="none" strike="noStrike" kern="1200" dirty="0">
                <a:solidFill>
                  <a:schemeClr val="tx1"/>
                </a:solidFill>
                <a:effectLst/>
                <a:latin typeface="+mn-lt"/>
                <a:ea typeface="+mn-ea"/>
                <a:cs typeface="+mn-cs"/>
              </a:rPr>
              <a:t>Piece of paper for each participant</a:t>
            </a:r>
            <a:endParaRPr lang="en-US" sz="1200" b="1" u="sng"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b="0" u="none" strike="noStrike" kern="1200" dirty="0">
                <a:solidFill>
                  <a:schemeClr val="tx1"/>
                </a:solidFill>
                <a:effectLst/>
                <a:latin typeface="+mn-lt"/>
                <a:ea typeface="+mn-ea"/>
                <a:cs typeface="+mn-cs"/>
              </a:rPr>
              <a:t>Writing utensil for each participant</a:t>
            </a:r>
            <a:endParaRPr lang="en-US" sz="1200" b="1" u="sng" kern="1200" dirty="0">
              <a:solidFill>
                <a:schemeClr val="tx1"/>
              </a:solidFill>
              <a:effectLst/>
              <a:latin typeface="+mn-lt"/>
              <a:ea typeface="+mn-ea"/>
              <a:cs typeface="+mn-cs"/>
            </a:endParaRPr>
          </a:p>
          <a:p>
            <a:r>
              <a:rPr lang="en-US" sz="1200" b="1" u="none" strike="noStrike" kern="1200" dirty="0">
                <a:solidFill>
                  <a:schemeClr val="tx1"/>
                </a:solidFill>
                <a:effectLst/>
                <a:latin typeface="+mn-lt"/>
                <a:ea typeface="+mn-ea"/>
                <a:cs typeface="+mn-cs"/>
              </a:rPr>
              <a:t>Procedures:</a:t>
            </a:r>
            <a:endParaRPr lang="en-US" sz="1200" b="1" u="sng" strike="noStrike" kern="1200" dirty="0">
              <a:solidFill>
                <a:schemeClr val="tx1"/>
              </a:solidFill>
              <a:effectLst/>
              <a:latin typeface="+mn-lt"/>
              <a:ea typeface="+mn-ea"/>
              <a:cs typeface="+mn-cs"/>
            </a:endParaRPr>
          </a:p>
          <a:p>
            <a:pPr marL="228600" indent="-228600">
              <a:buAutoNum type="arabicPeriod"/>
            </a:pPr>
            <a:r>
              <a:rPr lang="en-US" sz="1200" kern="1200" dirty="0">
                <a:solidFill>
                  <a:schemeClr val="tx1"/>
                </a:solidFill>
                <a:effectLst/>
                <a:latin typeface="+mn-lt"/>
                <a:ea typeface="+mn-ea"/>
                <a:cs typeface="+mn-cs"/>
              </a:rPr>
              <a:t>Instruct participants to identify three leaders that they admire most.</a:t>
            </a:r>
          </a:p>
          <a:p>
            <a:pPr marL="228600" indent="-228600">
              <a:buAutoNum type="arabicPeriod"/>
            </a:pPr>
            <a:r>
              <a:rPr lang="en-US" sz="1200" kern="1200" dirty="0">
                <a:solidFill>
                  <a:schemeClr val="tx1"/>
                </a:solidFill>
                <a:effectLst/>
                <a:latin typeface="+mn-lt"/>
                <a:ea typeface="+mn-ea"/>
                <a:cs typeface="+mn-cs"/>
              </a:rPr>
              <a:t>Have participants select one of those leaders, to close their eyes, and to imagine living a day in the shoes of their chosen leader.  This is considered a guided day dream (5-7 minutes).</a:t>
            </a:r>
          </a:p>
          <a:p>
            <a:pPr marL="228600" indent="-228600">
              <a:buAutoNum type="arabicPeriod"/>
            </a:pPr>
            <a:r>
              <a:rPr lang="en-US" sz="1200" kern="1200" dirty="0">
                <a:solidFill>
                  <a:schemeClr val="tx1"/>
                </a:solidFill>
                <a:effectLst/>
                <a:latin typeface="+mn-lt"/>
                <a:ea typeface="+mn-ea"/>
                <a:cs typeface="+mn-cs"/>
              </a:rPr>
              <a:t>Instruct participants to write down all the leadership characteristics that describe their chosen leader (5 minutes).</a:t>
            </a:r>
          </a:p>
          <a:p>
            <a:pPr marL="228600" indent="-228600">
              <a:buAutoNum type="arabicPeriod"/>
            </a:pPr>
            <a:r>
              <a:rPr lang="en-US" sz="1200" kern="1200" dirty="0">
                <a:solidFill>
                  <a:schemeClr val="tx1"/>
                </a:solidFill>
                <a:effectLst/>
                <a:latin typeface="+mn-lt"/>
                <a:ea typeface="+mn-ea"/>
                <a:cs typeface="+mn-cs"/>
              </a:rPr>
              <a:t>Next, have participants circle the qualities that they also possess.</a:t>
            </a:r>
          </a:p>
          <a:p>
            <a:pPr marL="228600" indent="-228600">
              <a:buAutoNum type="arabicPeriod"/>
            </a:pPr>
            <a:r>
              <a:rPr lang="en-US" sz="1200" kern="1200" dirty="0">
                <a:solidFill>
                  <a:schemeClr val="tx1"/>
                </a:solidFill>
                <a:effectLst/>
                <a:latin typeface="+mn-lt"/>
                <a:ea typeface="+mn-ea"/>
                <a:cs typeface="+mn-cs"/>
              </a:rPr>
              <a:t>Underline the qualities that they need and want to further develop.</a:t>
            </a:r>
          </a:p>
          <a:p>
            <a:pPr marL="228600" indent="-228600">
              <a:buAutoNum type="arabicPeriod"/>
            </a:pPr>
            <a:r>
              <a:rPr lang="en-US" sz="1200" kern="1200" dirty="0">
                <a:solidFill>
                  <a:schemeClr val="tx1"/>
                </a:solidFill>
                <a:effectLst/>
                <a:latin typeface="+mn-lt"/>
                <a:ea typeface="+mn-ea"/>
                <a:cs typeface="+mn-cs"/>
              </a:rPr>
              <a:t>Share with the group.</a:t>
            </a:r>
          </a:p>
          <a:p>
            <a:pPr marL="228600" indent="-228600">
              <a:buAutoNum type="arabicPeriod"/>
            </a:pPr>
            <a:r>
              <a:rPr lang="en-US" sz="1200" kern="1200" dirty="0">
                <a:solidFill>
                  <a:schemeClr val="tx1"/>
                </a:solidFill>
                <a:effectLst/>
                <a:latin typeface="+mn-lt"/>
                <a:ea typeface="+mn-ea"/>
                <a:cs typeface="+mn-cs"/>
              </a:rPr>
              <a:t>Ask participants if they are willing to commit to working on one of the areas they identified.</a:t>
            </a:r>
          </a:p>
          <a:p>
            <a:pPr marL="228600" indent="-228600">
              <a:buAutoNum type="arabicPeriod"/>
            </a:pPr>
            <a:r>
              <a:rPr lang="en-US" sz="1200" kern="1200" dirty="0">
                <a:solidFill>
                  <a:schemeClr val="tx1"/>
                </a:solidFill>
                <a:effectLst/>
                <a:latin typeface="+mn-lt"/>
                <a:ea typeface="+mn-ea"/>
                <a:cs typeface="+mn-cs"/>
              </a:rPr>
              <a:t>Develop an action plan—what will participants do in the next week, month, year, to learn and/or strengthen their desired skills.</a:t>
            </a:r>
          </a:p>
          <a:p>
            <a:pPr marL="228600" indent="-228600">
              <a:buAutoNum type="arabicPeriod"/>
            </a:pPr>
            <a:r>
              <a:rPr lang="en-US" sz="1200" kern="1200" dirty="0">
                <a:solidFill>
                  <a:schemeClr val="tx1"/>
                </a:solidFill>
                <a:effectLst/>
                <a:latin typeface="+mn-lt"/>
                <a:ea typeface="+mn-ea"/>
                <a:cs typeface="+mn-cs"/>
              </a:rPr>
              <a:t>If time, have volunteers make a pledge about part or all of their action plan.</a:t>
            </a:r>
          </a:p>
          <a:p>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20</a:t>
            </a:fld>
            <a:endParaRPr lang="en-US"/>
          </a:p>
        </p:txBody>
      </p:sp>
    </p:spTree>
    <p:extLst>
      <p:ext uri="{BB962C8B-B14F-4D97-AF65-F5344CB8AC3E}">
        <p14:creationId xmlns:p14="http://schemas.microsoft.com/office/powerpoint/2010/main" val="10080353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438275" y="4365626"/>
            <a:ext cx="4475163" cy="3696712"/>
          </a:xfrm>
        </p:spPr>
        <p:txBody>
          <a:bodyPr/>
          <a:lstStyle/>
          <a:p>
            <a:r>
              <a:rPr lang="en-US" dirty="0"/>
              <a:t>Read</a:t>
            </a:r>
            <a:r>
              <a:rPr lang="en-US" baseline="0" dirty="0"/>
              <a:t> the slide out loud as a conclusion to the training. The Commission’s findings, the development of communication best practices such as the SBAR technique, and increased emphasis on </a:t>
            </a:r>
            <a:r>
              <a:rPr lang="en-US" baseline="0" dirty="0" err="1"/>
              <a:t>interprofessional</a:t>
            </a:r>
            <a:r>
              <a:rPr lang="en-US" baseline="0" dirty="0"/>
              <a:t> collaborative practices combine to strengthen awareness of the importance of communication.  </a:t>
            </a:r>
            <a:r>
              <a:rPr lang="en-US" baseline="0" dirty="0" err="1"/>
              <a:t>Interprofessional</a:t>
            </a:r>
            <a:r>
              <a:rPr lang="en-US" baseline="0" dirty="0"/>
              <a:t> c</a:t>
            </a:r>
            <a:r>
              <a:rPr lang="en-US" dirty="0"/>
              <a:t>ollaborative practice occurs when healthcare workers from diverse backgrounds work together to optimize patient care. Even with technological interfaces emerging to a great degree, healthcare is a people business and positive outcomes can only occur when effective human communication is employed. Yet, effective communication remains challenging in our everyday encounters and even more so in a healthcare situation due</a:t>
            </a:r>
            <a:r>
              <a:rPr lang="en-US" baseline="0" dirty="0"/>
              <a:t> to</a:t>
            </a:r>
            <a:r>
              <a:rPr lang="en-US" dirty="0"/>
              <a:t> such factors as diversity of cultures, variations of language use, complications of discipline specific jargon, pain, and stress. </a:t>
            </a:r>
          </a:p>
          <a:p>
            <a:endParaRPr lang="en-US" dirty="0"/>
          </a:p>
          <a:p>
            <a:r>
              <a:rPr lang="en-US" dirty="0"/>
              <a:t>Conclude the training by affirming that if a participant employs just one of the improvement opportunities, with regularity, that</a:t>
            </a:r>
            <a:r>
              <a:rPr lang="en-US" baseline="0" dirty="0"/>
              <a:t> person</a:t>
            </a:r>
            <a:r>
              <a:rPr lang="en-US" dirty="0"/>
              <a:t> will increase his/her communication competency which</a:t>
            </a:r>
            <a:r>
              <a:rPr lang="en-US" baseline="0" dirty="0"/>
              <a:t> </a:t>
            </a:r>
            <a:r>
              <a:rPr lang="en-US" dirty="0"/>
              <a:t>will prove beneficial to every aspect of his/her life. </a:t>
            </a:r>
          </a:p>
          <a:p>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21</a:t>
            </a:fld>
            <a:endParaRPr lang="en-US"/>
          </a:p>
        </p:txBody>
      </p:sp>
    </p:spTree>
    <p:extLst>
      <p:ext uri="{BB962C8B-B14F-4D97-AF65-F5344CB8AC3E}">
        <p14:creationId xmlns:p14="http://schemas.microsoft.com/office/powerpoint/2010/main" val="11911091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22</a:t>
            </a:fld>
            <a:endParaRPr lang="en-US"/>
          </a:p>
        </p:txBody>
      </p:sp>
    </p:spTree>
    <p:extLst>
      <p:ext uri="{BB962C8B-B14F-4D97-AF65-F5344CB8AC3E}">
        <p14:creationId xmlns:p14="http://schemas.microsoft.com/office/powerpoint/2010/main" val="2274806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Quickly preview the session.</a:t>
            </a:r>
          </a:p>
        </p:txBody>
      </p:sp>
      <p:sp>
        <p:nvSpPr>
          <p:cNvPr id="4" name="Slide Number Placeholder 3"/>
          <p:cNvSpPr>
            <a:spLocks noGrp="1"/>
          </p:cNvSpPr>
          <p:nvPr>
            <p:ph type="sldNum" sz="quarter" idx="10"/>
          </p:nvPr>
        </p:nvSpPr>
        <p:spPr/>
        <p:txBody>
          <a:bodyPr/>
          <a:lstStyle/>
          <a:p>
            <a:fld id="{5050265C-EA89-49EE-B665-36001A0176DF}" type="slidenum">
              <a:rPr lang="en-US" smtClean="0"/>
              <a:t>3</a:t>
            </a:fld>
            <a:endParaRPr lang="en-US"/>
          </a:p>
        </p:txBody>
      </p:sp>
    </p:spTree>
    <p:extLst>
      <p:ext uri="{BB962C8B-B14F-4D97-AF65-F5344CB8AC3E}">
        <p14:creationId xmlns:p14="http://schemas.microsoft.com/office/powerpoint/2010/main" val="1473712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304765" y="4389437"/>
            <a:ext cx="4492943" cy="3696712"/>
          </a:xfrm>
        </p:spPr>
        <p:txBody>
          <a:bodyPr/>
          <a:lstStyle/>
          <a:p>
            <a:r>
              <a:rPr lang="en-US" sz="1200" kern="1200" dirty="0">
                <a:solidFill>
                  <a:schemeClr val="tx1"/>
                </a:solidFill>
                <a:effectLst/>
                <a:latin typeface="+mn-lt"/>
                <a:ea typeface="+mn-ea"/>
                <a:cs typeface="+mn-cs"/>
              </a:rPr>
              <a:t> Explain that dismissing the value of learning about how to be a more competent communicator is not peculiar to the healthcare field, but a result of the </a:t>
            </a:r>
            <a:r>
              <a:rPr lang="en-US" sz="1200" b="1" kern="1200" dirty="0">
                <a:solidFill>
                  <a:schemeClr val="tx1"/>
                </a:solidFill>
                <a:effectLst/>
                <a:latin typeface="+mn-lt"/>
                <a:ea typeface="+mn-ea"/>
                <a:cs typeface="+mn-cs"/>
              </a:rPr>
              <a:t>“hindsight bias” </a:t>
            </a:r>
            <a:r>
              <a:rPr lang="en-US" sz="1200" kern="1200" dirty="0">
                <a:solidFill>
                  <a:schemeClr val="tx1"/>
                </a:solidFill>
                <a:effectLst/>
                <a:latin typeface="+mn-lt"/>
                <a:ea typeface="+mn-ea"/>
                <a:cs typeface="+mn-cs"/>
              </a:rPr>
              <a:t>or the “I already knew that” phenomenon.  The hindsight bias is a phenomenon in which people overestimate their prior knowledge. To demonstrate the concept ask the participants if they have watched TV shows such as </a:t>
            </a:r>
            <a:r>
              <a:rPr lang="en-US" sz="1200" i="1" kern="1200" dirty="0">
                <a:solidFill>
                  <a:schemeClr val="tx1"/>
                </a:solidFill>
                <a:effectLst/>
                <a:latin typeface="+mn-lt"/>
                <a:ea typeface="+mn-ea"/>
                <a:cs typeface="+mn-cs"/>
              </a:rPr>
              <a:t>Jeopardy</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Are You Smarter Than a 5</a:t>
            </a:r>
            <a:r>
              <a:rPr lang="en-US" sz="1200" i="1" kern="1200" baseline="30000" dirty="0">
                <a:solidFill>
                  <a:schemeClr val="tx1"/>
                </a:solidFill>
                <a:effectLst/>
                <a:latin typeface="+mn-lt"/>
                <a:ea typeface="+mn-ea"/>
                <a:cs typeface="+mn-cs"/>
              </a:rPr>
              <a:t>th</a:t>
            </a:r>
            <a:r>
              <a:rPr lang="en-US" sz="1200" i="1" kern="1200" dirty="0">
                <a:solidFill>
                  <a:schemeClr val="tx1"/>
                </a:solidFill>
                <a:effectLst/>
                <a:latin typeface="+mn-lt"/>
                <a:ea typeface="+mn-ea"/>
                <a:cs typeface="+mn-cs"/>
              </a:rPr>
              <a:t> Grader and/</a:t>
            </a:r>
            <a:r>
              <a:rPr lang="en-US" sz="1200" kern="1200" dirty="0">
                <a:solidFill>
                  <a:schemeClr val="tx1"/>
                </a:solidFill>
                <a:effectLst/>
                <a:latin typeface="+mn-lt"/>
                <a:ea typeface="+mn-ea"/>
                <a:cs typeface="+mn-cs"/>
              </a:rPr>
              <a:t>or </a:t>
            </a:r>
            <a:r>
              <a:rPr lang="en-US" sz="1200" i="1" kern="1200" dirty="0">
                <a:solidFill>
                  <a:schemeClr val="tx1"/>
                </a:solidFill>
                <a:effectLst/>
                <a:latin typeface="+mn-lt"/>
                <a:ea typeface="+mn-ea"/>
                <a:cs typeface="+mn-cs"/>
              </a:rPr>
              <a:t>Who Wants to Be a Millionaire. </a:t>
            </a:r>
            <a:r>
              <a:rPr lang="en-US" sz="1200" kern="1200" dirty="0">
                <a:solidFill>
                  <a:schemeClr val="tx1"/>
                </a:solidFill>
                <a:effectLst/>
                <a:latin typeface="+mn-lt"/>
                <a:ea typeface="+mn-ea"/>
                <a:cs typeface="+mn-cs"/>
              </a:rPr>
              <a:t>Remind them of the context in which music is playing while the question or answer is displayed WITHOUT the answer to the question, but when the answer is provided everyone comments, “I knew that.”  The reality is that they did not know the answer, but seeing the answer rang true to their personal experience which resulted in an overestimation of their prior knowledge.  Because we have been communicating our whole lives and we have communication competencies, it is easy for us to hear information about effective communication and think “I already know that,” but it is important not to fall prey to the hindsight bias or to discount the value of enhancing one’s communication competencies.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i="1" u="none" baseline="0" dirty="0"/>
          </a:p>
        </p:txBody>
      </p:sp>
      <p:sp>
        <p:nvSpPr>
          <p:cNvPr id="4" name="Slide Number Placeholder 3"/>
          <p:cNvSpPr>
            <a:spLocks noGrp="1"/>
          </p:cNvSpPr>
          <p:nvPr>
            <p:ph type="sldNum" sz="quarter" idx="10"/>
          </p:nvPr>
        </p:nvSpPr>
        <p:spPr/>
        <p:txBody>
          <a:bodyPr/>
          <a:lstStyle/>
          <a:p>
            <a:fld id="{73495A6F-A7A9-405F-9581-F468F1CABC82}" type="slidenum">
              <a:rPr lang="en-US" smtClean="0"/>
              <a:t>4</a:t>
            </a:fld>
            <a:endParaRPr lang="en-US"/>
          </a:p>
        </p:txBody>
      </p:sp>
    </p:spTree>
    <p:extLst>
      <p:ext uri="{BB962C8B-B14F-4D97-AF65-F5344CB8AC3E}">
        <p14:creationId xmlns:p14="http://schemas.microsoft.com/office/powerpoint/2010/main" val="3846656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295401" y="4400550"/>
            <a:ext cx="4876800" cy="3600450"/>
          </a:xfrm>
        </p:spPr>
        <p:txBody>
          <a:bodyPr/>
          <a:lstStyle/>
          <a:p>
            <a:r>
              <a:rPr lang="en-US" dirty="0"/>
              <a:t>Explain that The Joint Commission’s  (2016) “Summary of Sentinel Events 2004-2015” reveals that for the most recent years of 2013-2015,  communication ranks among the top three categories</a:t>
            </a:r>
            <a:r>
              <a:rPr lang="en-US" baseline="0" dirty="0"/>
              <a:t> as </a:t>
            </a:r>
            <a:r>
              <a:rPr lang="en-US" dirty="0"/>
              <a:t>seen on the above chart. Make the connection that equally relevant are the two other categories listed (human factors and leadership), both of which rely on effective communication.</a:t>
            </a:r>
          </a:p>
          <a:p>
            <a:r>
              <a:rPr lang="en-US" dirty="0"/>
              <a:t> </a:t>
            </a:r>
          </a:p>
          <a:p>
            <a:r>
              <a:rPr lang="en-US" dirty="0"/>
              <a:t>(Due to the small proportion of mostly voluntarily reported events, compared to the numbers of actual events, The Commission provides a disclaimer against using their report for drawing conclusions regarding frequency or trends over time. Thus the above chart and data is provided as context. However, there is an abundance of research-based evidence making clear the need for improved communication within healthcare organizations.) </a:t>
            </a:r>
          </a:p>
          <a:p>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5</a:t>
            </a:fld>
            <a:endParaRPr lang="en-US"/>
          </a:p>
        </p:txBody>
      </p:sp>
    </p:spTree>
    <p:extLst>
      <p:ext uri="{BB962C8B-B14F-4D97-AF65-F5344CB8AC3E}">
        <p14:creationId xmlns:p14="http://schemas.microsoft.com/office/powerpoint/2010/main" val="522810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a:t>
            </a:r>
            <a:r>
              <a:rPr lang="en-US" baseline="0" dirty="0"/>
              <a:t> participants form groups of three or four, depending on the total number of people. Instruct groups to exchange perspectives about leadership. If desired, have groups use their phones to search famous quotes.</a:t>
            </a:r>
          </a:p>
          <a:p>
            <a:endParaRPr lang="en-US" baseline="0" dirty="0"/>
          </a:p>
          <a:p>
            <a:r>
              <a:rPr lang="en-US" baseline="0" dirty="0"/>
              <a:t>This exercise can be extended to include reports to the large group or exchanges between small groups.  Or, have groups produce a poster to display during workshop.</a:t>
            </a:r>
          </a:p>
        </p:txBody>
      </p:sp>
      <p:sp>
        <p:nvSpPr>
          <p:cNvPr id="4" name="Slide Number Placeholder 3"/>
          <p:cNvSpPr>
            <a:spLocks noGrp="1"/>
          </p:cNvSpPr>
          <p:nvPr>
            <p:ph type="sldNum" sz="quarter" idx="10"/>
          </p:nvPr>
        </p:nvSpPr>
        <p:spPr/>
        <p:txBody>
          <a:bodyPr/>
          <a:lstStyle/>
          <a:p>
            <a:fld id="{5050265C-EA89-49EE-B665-36001A0176DF}" type="slidenum">
              <a:rPr lang="en-US" smtClean="0"/>
              <a:t>6</a:t>
            </a:fld>
            <a:endParaRPr lang="en-US"/>
          </a:p>
        </p:txBody>
      </p:sp>
    </p:spTree>
    <p:extLst>
      <p:ext uri="{BB962C8B-B14F-4D97-AF65-F5344CB8AC3E}">
        <p14:creationId xmlns:p14="http://schemas.microsoft.com/office/powerpoint/2010/main" val="22920321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341579" y="4518204"/>
            <a:ext cx="5050649" cy="3696712"/>
          </a:xfr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(Animated</a:t>
            </a:r>
            <a:r>
              <a:rPr lang="en-US" sz="1200" kern="1200" baseline="0" dirty="0">
                <a:solidFill>
                  <a:schemeClr val="tx1"/>
                </a:solidFill>
                <a:effectLst/>
                <a:latin typeface="+mn-lt"/>
                <a:ea typeface="+mn-ea"/>
                <a:cs typeface="+mn-cs"/>
              </a:rPr>
              <a:t> slide)</a:t>
            </a: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(See detailed </a:t>
            </a:r>
            <a:r>
              <a:rPr lang="en-US" sz="1200" kern="1200" dirty="0">
                <a:effectLst/>
                <a:latin typeface="+mn-lt"/>
                <a:ea typeface="+mn-ea"/>
                <a:cs typeface="+mn-cs"/>
              </a:rPr>
              <a:t>procedures on page</a:t>
            </a:r>
            <a:r>
              <a:rPr lang="en-US" sz="1200" kern="1200" baseline="0" dirty="0">
                <a:effectLst/>
                <a:latin typeface="+mn-lt"/>
                <a:ea typeface="+mn-ea"/>
                <a:cs typeface="+mn-cs"/>
              </a:rPr>
              <a:t> 5</a:t>
            </a:r>
            <a:r>
              <a:rPr lang="en-US" sz="1200" u="none" kern="1200" dirty="0">
                <a:effectLst/>
                <a:latin typeface="+mn-lt"/>
                <a:ea typeface="+mn-ea"/>
                <a:cs typeface="+mn-cs"/>
              </a:rPr>
              <a:t> </a:t>
            </a:r>
            <a:r>
              <a:rPr lang="en-US" sz="1200" kern="1200" dirty="0">
                <a:effectLst/>
                <a:latin typeface="+mn-lt"/>
                <a:ea typeface="+mn-ea"/>
                <a:cs typeface="+mn-cs"/>
              </a:rPr>
              <a:t>of the Trainer</a:t>
            </a:r>
            <a:r>
              <a:rPr lang="en-US" sz="1200" kern="1200" baseline="0" dirty="0">
                <a:effectLst/>
                <a:latin typeface="+mn-lt"/>
                <a:ea typeface="+mn-ea"/>
                <a:cs typeface="+mn-cs"/>
              </a:rPr>
              <a:t> Manual</a:t>
            </a:r>
            <a:r>
              <a:rPr lang="en-US" baseline="0" dirty="0"/>
              <a:t>)</a:t>
            </a:r>
            <a:endParaRPr lang="en-US" dirty="0"/>
          </a:p>
          <a:p>
            <a:endParaRPr lang="en-US" dirty="0"/>
          </a:p>
          <a:p>
            <a:r>
              <a:rPr lang="en-US" sz="1200" b="1" u="none" strike="noStrike" kern="1200" dirty="0">
                <a:solidFill>
                  <a:schemeClr val="tx1"/>
                </a:solidFill>
                <a:effectLst/>
                <a:latin typeface="+mn-lt"/>
                <a:ea typeface="+mn-ea"/>
                <a:cs typeface="+mn-cs"/>
              </a:rPr>
              <a:t>Goal:</a:t>
            </a:r>
            <a:r>
              <a:rPr lang="en-US" sz="1200" b="0" u="none" strike="noStrike" kern="1200" dirty="0">
                <a:solidFill>
                  <a:schemeClr val="tx1"/>
                </a:solidFill>
                <a:effectLst/>
                <a:latin typeface="+mn-lt"/>
                <a:ea typeface="+mn-ea"/>
                <a:cs typeface="+mn-cs"/>
              </a:rPr>
              <a:t> To get ALL participants balanced with both feet on the paper bags.  This activity should reveal natural leaders. </a:t>
            </a:r>
            <a:endParaRPr lang="en-US" sz="1200" b="1" u="sng" kern="1200" dirty="0">
              <a:solidFill>
                <a:schemeClr val="tx1"/>
              </a:solidFill>
              <a:effectLst/>
              <a:latin typeface="+mn-lt"/>
              <a:ea typeface="+mn-ea"/>
              <a:cs typeface="+mn-cs"/>
            </a:endParaRPr>
          </a:p>
          <a:p>
            <a:r>
              <a:rPr lang="en-US" sz="1200" b="1" u="none" strike="noStrike" kern="1200" dirty="0">
                <a:solidFill>
                  <a:schemeClr val="tx1"/>
                </a:solidFill>
                <a:effectLst/>
                <a:latin typeface="+mn-lt"/>
                <a:ea typeface="+mn-ea"/>
                <a:cs typeface="+mn-cs"/>
              </a:rPr>
              <a:t>Materials Needed:</a:t>
            </a:r>
            <a:endParaRPr lang="en-US" sz="1200" b="1" u="sng"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b="0" u="none" strike="noStrike" kern="1200" dirty="0">
                <a:solidFill>
                  <a:schemeClr val="tx1"/>
                </a:solidFill>
                <a:effectLst/>
                <a:latin typeface="+mn-lt"/>
                <a:ea typeface="+mn-ea"/>
                <a:cs typeface="+mn-cs"/>
              </a:rPr>
              <a:t>A room large enough to have several paper bags laid flat in different places with room enough for participants to roam around</a:t>
            </a:r>
            <a:endParaRPr lang="en-US" sz="1200" b="1" u="sng"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b="0" u="none" strike="noStrike" kern="1200" dirty="0">
                <a:solidFill>
                  <a:schemeClr val="tx1"/>
                </a:solidFill>
                <a:effectLst/>
                <a:latin typeface="+mn-lt"/>
                <a:ea typeface="+mn-ea"/>
                <a:cs typeface="+mn-cs"/>
              </a:rPr>
              <a:t>4 or 5 large paper bags</a:t>
            </a:r>
            <a:endParaRPr lang="en-US" sz="1200" b="1" u="sng"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b="0" u="none" strike="noStrike" kern="1200" dirty="0">
                <a:solidFill>
                  <a:schemeClr val="tx1"/>
                </a:solidFill>
                <a:effectLst/>
                <a:latin typeface="+mn-lt"/>
                <a:ea typeface="+mn-ea"/>
                <a:cs typeface="+mn-cs"/>
              </a:rPr>
              <a:t>Music that can be turned off and on (danceable or upbeat music is suggested)</a:t>
            </a:r>
            <a:endParaRPr lang="en-US" sz="1200" b="1" u="sng"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b="0" u="none" strike="noStrike" kern="1200" dirty="0">
                <a:solidFill>
                  <a:schemeClr val="tx1"/>
                </a:solidFill>
                <a:effectLst/>
                <a:latin typeface="+mn-lt"/>
                <a:ea typeface="+mn-ea"/>
                <a:cs typeface="+mn-cs"/>
              </a:rPr>
              <a:t>PowerPoint slides 7-8</a:t>
            </a:r>
            <a:endParaRPr lang="en-US" sz="1200" b="1" u="none" strike="noStrike" kern="1200" dirty="0">
              <a:solidFill>
                <a:schemeClr val="tx1"/>
              </a:solidFill>
              <a:effectLst/>
              <a:latin typeface="+mn-lt"/>
              <a:ea typeface="+mn-ea"/>
              <a:cs typeface="+mn-cs"/>
            </a:endParaRPr>
          </a:p>
          <a:p>
            <a:r>
              <a:rPr lang="en-US" sz="1200" b="1" u="none" strike="noStrike" kern="1200" dirty="0">
                <a:solidFill>
                  <a:schemeClr val="tx1"/>
                </a:solidFill>
                <a:effectLst/>
                <a:latin typeface="+mn-lt"/>
                <a:ea typeface="+mn-ea"/>
                <a:cs typeface="+mn-cs"/>
              </a:rPr>
              <a:t>Procedures:</a:t>
            </a:r>
            <a:endParaRPr lang="en-US" sz="1200" b="1" u="sng" kern="1200" dirty="0">
              <a:solidFill>
                <a:schemeClr val="tx1"/>
              </a:solidFill>
              <a:effectLst/>
              <a:latin typeface="+mn-lt"/>
              <a:ea typeface="+mn-ea"/>
              <a:cs typeface="+mn-cs"/>
            </a:endParaRPr>
          </a:p>
          <a:p>
            <a:pPr lvl="0"/>
            <a:r>
              <a:rPr lang="en-US" sz="1200" b="0" u="none" strike="noStrike" kern="1200" dirty="0">
                <a:solidFill>
                  <a:schemeClr val="tx1"/>
                </a:solidFill>
                <a:effectLst/>
                <a:latin typeface="+mn-lt"/>
                <a:ea typeface="+mn-ea"/>
                <a:cs typeface="+mn-cs"/>
              </a:rPr>
              <a:t>1. Instruct participants that when the music starts, they are to mingle around (dance if they wish). The goal of this activity is to work as a team to ensure everyone gets on a bag! (It is not like Survivor!) </a:t>
            </a:r>
            <a:endParaRPr lang="en-US" sz="1200" b="1" u="sng" kern="1200" dirty="0">
              <a:solidFill>
                <a:schemeClr val="tx1"/>
              </a:solidFill>
              <a:effectLst/>
              <a:latin typeface="+mn-lt"/>
              <a:ea typeface="+mn-ea"/>
              <a:cs typeface="+mn-cs"/>
            </a:endParaRPr>
          </a:p>
          <a:p>
            <a:pPr lvl="0"/>
            <a:r>
              <a:rPr lang="en-US" sz="1200" b="0" u="none" strike="noStrike" kern="1200" dirty="0">
                <a:solidFill>
                  <a:schemeClr val="tx1"/>
                </a:solidFill>
                <a:effectLst/>
                <a:latin typeface="+mn-lt"/>
                <a:ea typeface="+mn-ea"/>
                <a:cs typeface="+mn-cs"/>
              </a:rPr>
              <a:t>2. When the music stops, each person has to have both feet on a paper bag. Tell participants you will countdown 3-2-1 after the music stops and they must have everyone on a bag when you get to “1”.</a:t>
            </a:r>
            <a:endParaRPr lang="en-US" sz="1200" b="1" u="sng" kern="1200" dirty="0">
              <a:solidFill>
                <a:schemeClr val="tx1"/>
              </a:solidFill>
              <a:effectLst/>
              <a:latin typeface="+mn-lt"/>
              <a:ea typeface="+mn-ea"/>
              <a:cs typeface="+mn-cs"/>
            </a:endParaRPr>
          </a:p>
          <a:p>
            <a:pPr lvl="0"/>
            <a:r>
              <a:rPr lang="en-US" sz="1200" b="0" u="none" strike="noStrike" kern="1200" dirty="0">
                <a:solidFill>
                  <a:schemeClr val="tx1"/>
                </a:solidFill>
                <a:effectLst/>
                <a:latin typeface="+mn-lt"/>
                <a:ea typeface="+mn-ea"/>
                <a:cs typeface="+mn-cs"/>
              </a:rPr>
              <a:t>3. When the music starts again, one or two paper bags are removed. Participants walk around again to the music and repeat the process. (Just like musical chairs.)</a:t>
            </a:r>
            <a:endParaRPr lang="en-US" sz="1200" b="1" u="sng" kern="1200" dirty="0">
              <a:solidFill>
                <a:schemeClr val="tx1"/>
              </a:solidFill>
              <a:effectLst/>
              <a:latin typeface="+mn-lt"/>
              <a:ea typeface="+mn-ea"/>
              <a:cs typeface="+mn-cs"/>
            </a:endParaRPr>
          </a:p>
          <a:p>
            <a:pPr lvl="0"/>
            <a:r>
              <a:rPr lang="en-US" sz="1200" b="0" u="none" strike="noStrike" kern="1200" dirty="0">
                <a:solidFill>
                  <a:schemeClr val="tx1"/>
                </a:solidFill>
                <a:effectLst/>
                <a:latin typeface="+mn-lt"/>
                <a:ea typeface="+mn-ea"/>
                <a:cs typeface="+mn-cs"/>
              </a:rPr>
              <a:t>4. As bags are removed, you will see people work harder to get everyone on a bag. </a:t>
            </a:r>
            <a:endParaRPr lang="en-US" sz="1200" b="1" u="sng" kern="1200" dirty="0">
              <a:solidFill>
                <a:schemeClr val="tx1"/>
              </a:solidFill>
              <a:effectLst/>
              <a:latin typeface="+mn-lt"/>
              <a:ea typeface="+mn-ea"/>
              <a:cs typeface="+mn-cs"/>
            </a:endParaRPr>
          </a:p>
          <a:p>
            <a:pPr lvl="0"/>
            <a:r>
              <a:rPr lang="en-US" sz="1200" b="0" u="none" strike="noStrike" kern="1200" dirty="0">
                <a:solidFill>
                  <a:schemeClr val="tx1"/>
                </a:solidFill>
                <a:effectLst/>
                <a:latin typeface="+mn-lt"/>
                <a:ea typeface="+mn-ea"/>
                <a:cs typeface="+mn-cs"/>
              </a:rPr>
              <a:t>5. Usually there is some clever person in each group that asks, “Hey can we rip the bag to make it bigger? Or rip it in small pieces so that each person can stand on a piece?” Respond by saying, “We never said you couldn’t.” </a:t>
            </a:r>
            <a:endParaRPr lang="en-US" sz="1200" b="1" u="sng" kern="1200" dirty="0">
              <a:solidFill>
                <a:schemeClr val="tx1"/>
              </a:solidFill>
              <a:effectLst/>
              <a:latin typeface="+mn-lt"/>
              <a:ea typeface="+mn-ea"/>
              <a:cs typeface="+mn-cs"/>
            </a:endParaRPr>
          </a:p>
          <a:p>
            <a:pPr lvl="0"/>
            <a:r>
              <a:rPr lang="en-US" sz="1200" b="0" u="none" strike="noStrike" kern="1200" dirty="0">
                <a:solidFill>
                  <a:schemeClr val="tx1"/>
                </a:solidFill>
                <a:effectLst/>
                <a:latin typeface="+mn-lt"/>
                <a:ea typeface="+mn-ea"/>
                <a:cs typeface="+mn-cs"/>
              </a:rPr>
              <a:t>6. Sometimes the group has one bag left and is struggling to figure out a solution. If needed, you can give them a hint such as asking: “Is there any way you can think of to increase the space on the bag?” or “Can you think of any way to spread out the people but still have everyone touching a bag?” </a:t>
            </a:r>
            <a:endParaRPr lang="en-US" sz="1200" b="1" u="sng" kern="1200" dirty="0">
              <a:solidFill>
                <a:schemeClr val="tx1"/>
              </a:solidFill>
              <a:effectLst/>
              <a:latin typeface="+mn-lt"/>
              <a:ea typeface="+mn-ea"/>
              <a:cs typeface="+mn-cs"/>
            </a:endParaRPr>
          </a:p>
          <a:p>
            <a:pPr lvl="0"/>
            <a:r>
              <a:rPr lang="en-US" sz="1200" b="0" u="none" strike="noStrike" kern="1200" dirty="0">
                <a:solidFill>
                  <a:schemeClr val="tx1"/>
                </a:solidFill>
                <a:effectLst/>
                <a:latin typeface="+mn-lt"/>
                <a:ea typeface="+mn-ea"/>
                <a:cs typeface="+mn-cs"/>
              </a:rPr>
              <a:t>7. Review the reflection questions on PowerPoint slide 8.  Allow some discussion as different individuals answer these questions.</a:t>
            </a:r>
            <a:endParaRPr lang="en-US" sz="1200" b="1" u="sng" strike="noStrike" kern="1200" dirty="0">
              <a:solidFill>
                <a:schemeClr val="tx1"/>
              </a:solidFill>
              <a:effectLst/>
              <a:latin typeface="+mn-lt"/>
              <a:ea typeface="+mn-ea"/>
              <a:cs typeface="+mn-cs"/>
            </a:endParaRPr>
          </a:p>
          <a:p>
            <a:pPr lvl="0"/>
            <a:r>
              <a:rPr lang="en-US" sz="1200" b="0" u="none" strike="noStrike" kern="1200" dirty="0">
                <a:solidFill>
                  <a:schemeClr val="tx1"/>
                </a:solidFill>
                <a:effectLst/>
                <a:latin typeface="+mn-lt"/>
                <a:ea typeface="+mn-ea"/>
                <a:cs typeface="+mn-cs"/>
              </a:rPr>
              <a:t>8. Point</a:t>
            </a:r>
            <a:r>
              <a:rPr lang="en-US" sz="1200" b="0" u="none" strike="noStrike" kern="1200" baseline="0" dirty="0">
                <a:solidFill>
                  <a:schemeClr val="tx1"/>
                </a:solidFill>
                <a:effectLst/>
                <a:latin typeface="+mn-lt"/>
                <a:ea typeface="+mn-ea"/>
                <a:cs typeface="+mn-cs"/>
              </a:rPr>
              <a:t> out that you noticed how one or more people</a:t>
            </a:r>
            <a:r>
              <a:rPr lang="en-US" sz="1200" b="0" u="none" strike="noStrike" kern="1200" dirty="0">
                <a:solidFill>
                  <a:schemeClr val="tx1"/>
                </a:solidFill>
                <a:effectLst/>
                <a:latin typeface="+mn-lt"/>
                <a:ea typeface="+mn-ea"/>
                <a:cs typeface="+mn-cs"/>
              </a:rPr>
              <a:t> arose as the leader and ask how that person got others to follow his/her directions.</a:t>
            </a:r>
            <a:endParaRPr lang="en-US" sz="1200" b="1" u="sng" kern="1200" dirty="0">
              <a:solidFill>
                <a:schemeClr val="tx1"/>
              </a:solidFill>
              <a:effectLst/>
              <a:latin typeface="+mn-lt"/>
              <a:ea typeface="+mn-ea"/>
              <a:cs typeface="+mn-cs"/>
            </a:endParaRPr>
          </a:p>
          <a:p>
            <a:pPr lvl="0"/>
            <a:r>
              <a:rPr lang="en-US" sz="1200" b="0" u="none" strike="noStrike" kern="1200" dirty="0">
                <a:solidFill>
                  <a:schemeClr val="tx1"/>
                </a:solidFill>
                <a:effectLst/>
                <a:latin typeface="+mn-lt"/>
                <a:ea typeface="+mn-ea"/>
                <a:cs typeface="+mn-cs"/>
              </a:rPr>
              <a:t>9. Reflect: What leaderships characteristics were revealed by this person and/or activity?</a:t>
            </a:r>
            <a:endParaRPr lang="en-US" sz="1200" b="1" u="sng"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7</a:t>
            </a:fld>
            <a:endParaRPr lang="en-US"/>
          </a:p>
        </p:txBody>
      </p:sp>
    </p:spTree>
    <p:extLst>
      <p:ext uri="{BB962C8B-B14F-4D97-AF65-F5344CB8AC3E}">
        <p14:creationId xmlns:p14="http://schemas.microsoft.com/office/powerpoint/2010/main" val="13520833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(Animated slide)</a:t>
            </a:r>
          </a:p>
          <a:p>
            <a:endParaRPr lang="en-US" dirty="0"/>
          </a:p>
          <a:p>
            <a:r>
              <a:rPr lang="en-US" dirty="0"/>
              <a:t>Allow some discussion</a:t>
            </a:r>
            <a:r>
              <a:rPr lang="en-US" baseline="0" dirty="0"/>
              <a:t> as different individuals answer these questions.</a:t>
            </a:r>
          </a:p>
          <a:p>
            <a:endParaRPr lang="en-US" baseline="0" dirty="0"/>
          </a:p>
          <a:p>
            <a:pPr lvl="0"/>
            <a:r>
              <a:rPr lang="en-US" sz="1200" b="0" u="none" strike="noStrike" kern="1200" dirty="0">
                <a:solidFill>
                  <a:schemeClr val="tx1"/>
                </a:solidFill>
                <a:effectLst/>
                <a:latin typeface="+mn-lt"/>
                <a:ea typeface="+mn-ea"/>
                <a:cs typeface="+mn-cs"/>
              </a:rPr>
              <a:t>(Trainer:</a:t>
            </a:r>
            <a:r>
              <a:rPr lang="en-US" sz="1200" b="0" u="none" strike="noStrike" kern="1200" baseline="0" dirty="0">
                <a:solidFill>
                  <a:schemeClr val="tx1"/>
                </a:solidFill>
                <a:effectLst/>
                <a:latin typeface="+mn-lt"/>
                <a:ea typeface="+mn-ea"/>
                <a:cs typeface="+mn-cs"/>
              </a:rPr>
              <a:t> Point out that you noticed one or people taking on a leadership role. </a:t>
            </a:r>
            <a:r>
              <a:rPr lang="en-US" sz="1200" b="0" u="none" strike="noStrike" kern="1200" dirty="0">
                <a:solidFill>
                  <a:schemeClr val="tx1"/>
                </a:solidFill>
                <a:effectLst/>
                <a:latin typeface="+mn-lt"/>
                <a:ea typeface="+mn-ea"/>
                <a:cs typeface="+mn-cs"/>
              </a:rPr>
              <a:t> </a:t>
            </a:r>
            <a:r>
              <a:rPr lang="en-US" sz="1200" b="0" u="none" strike="noStrike" kern="1200" baseline="0" dirty="0">
                <a:solidFill>
                  <a:schemeClr val="tx1"/>
                </a:solidFill>
                <a:effectLst/>
                <a:latin typeface="+mn-lt"/>
                <a:ea typeface="+mn-ea"/>
                <a:cs typeface="+mn-cs"/>
              </a:rPr>
              <a:t>A</a:t>
            </a:r>
            <a:r>
              <a:rPr lang="en-US" sz="1200" b="0" u="none" strike="noStrike" kern="1200" dirty="0">
                <a:solidFill>
                  <a:schemeClr val="tx1"/>
                </a:solidFill>
                <a:effectLst/>
                <a:latin typeface="+mn-lt"/>
                <a:ea typeface="+mn-ea"/>
                <a:cs typeface="+mn-cs"/>
              </a:rPr>
              <a:t>sk how that person got others to follow his/her directions.) </a:t>
            </a:r>
            <a:endParaRPr lang="en-US" sz="1200" b="1" u="sng" kern="1200" dirty="0">
              <a:solidFill>
                <a:schemeClr val="tx1"/>
              </a:solidFill>
              <a:effectLst/>
              <a:latin typeface="+mn-lt"/>
              <a:ea typeface="+mn-ea"/>
              <a:cs typeface="+mn-cs"/>
            </a:endParaRPr>
          </a:p>
          <a:p>
            <a:pPr lvl="0"/>
            <a:endParaRPr lang="en-US" sz="1200" b="0" u="none" strike="noStrike" kern="1200" dirty="0">
              <a:solidFill>
                <a:schemeClr val="tx1"/>
              </a:solidFill>
              <a:effectLst/>
              <a:latin typeface="+mn-lt"/>
              <a:ea typeface="+mn-ea"/>
              <a:cs typeface="+mn-cs"/>
            </a:endParaRPr>
          </a:p>
          <a:p>
            <a:pPr lvl="0"/>
            <a:r>
              <a:rPr lang="en-US" sz="1200" b="0" u="none" strike="noStrike" kern="1200" dirty="0">
                <a:solidFill>
                  <a:schemeClr val="tx1"/>
                </a:solidFill>
                <a:effectLst/>
                <a:latin typeface="+mn-lt"/>
                <a:ea typeface="+mn-ea"/>
                <a:cs typeface="+mn-cs"/>
              </a:rPr>
              <a:t>Reflect: What leaderships characteristics were revealed by this person/people and/or activity?</a:t>
            </a:r>
            <a:endParaRPr lang="en-US" sz="1200" b="1" u="sng"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8</a:t>
            </a:fld>
            <a:endParaRPr lang="en-US"/>
          </a:p>
        </p:txBody>
      </p:sp>
    </p:spTree>
    <p:extLst>
      <p:ext uri="{BB962C8B-B14F-4D97-AF65-F5344CB8AC3E}">
        <p14:creationId xmlns:p14="http://schemas.microsoft.com/office/powerpoint/2010/main" val="20462664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Compare the</a:t>
            </a:r>
            <a:r>
              <a:rPr lang="en-US" baseline="0" dirty="0"/>
              <a:t> characteristics of managers and leaders.</a:t>
            </a:r>
          </a:p>
          <a:p>
            <a:endParaRPr lang="en-US" baseline="0" dirty="0"/>
          </a:p>
          <a:p>
            <a:r>
              <a:rPr lang="en-US" baseline="0" dirty="0"/>
              <a:t>Ask participants to identify, in three words, the difference between managers and leaders.</a:t>
            </a:r>
          </a:p>
          <a:p>
            <a:endParaRPr lang="en-US" baseline="0" dirty="0"/>
          </a:p>
          <a:p>
            <a:r>
              <a:rPr lang="en-US" baseline="0" dirty="0"/>
              <a:t>Point out that a manager can also be a leader, but a leader isn’t always a manager.</a:t>
            </a:r>
            <a:endParaRPr lang="en-US" dirty="0"/>
          </a:p>
        </p:txBody>
      </p:sp>
      <p:sp>
        <p:nvSpPr>
          <p:cNvPr id="4" name="Slide Number Placeholder 3"/>
          <p:cNvSpPr>
            <a:spLocks noGrp="1"/>
          </p:cNvSpPr>
          <p:nvPr>
            <p:ph type="sldNum" sz="quarter" idx="10"/>
          </p:nvPr>
        </p:nvSpPr>
        <p:spPr/>
        <p:txBody>
          <a:bodyPr/>
          <a:lstStyle/>
          <a:p>
            <a:fld id="{5050265C-EA89-49EE-B665-36001A0176DF}" type="slidenum">
              <a:rPr lang="en-US" smtClean="0"/>
              <a:t>9</a:t>
            </a:fld>
            <a:endParaRPr lang="en-US"/>
          </a:p>
        </p:txBody>
      </p:sp>
    </p:spTree>
    <p:extLst>
      <p:ext uri="{BB962C8B-B14F-4D97-AF65-F5344CB8AC3E}">
        <p14:creationId xmlns:p14="http://schemas.microsoft.com/office/powerpoint/2010/main" val="2626754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2DB0AFC8-C505-4EC1-AFEE-162EF2962140}" type="datetimeFigureOut">
              <a:rPr lang="en-US" smtClean="0"/>
              <a:t>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CA33D4-2A2A-4E6B-AB69-447C0B7D7DBB}" type="slidenum">
              <a:rPr lang="en-US" smtClean="0"/>
              <a:t>‹#›</a:t>
            </a:fld>
            <a:endParaRPr lang="en-US"/>
          </a:p>
        </p:txBody>
      </p:sp>
    </p:spTree>
    <p:extLst>
      <p:ext uri="{BB962C8B-B14F-4D97-AF65-F5344CB8AC3E}">
        <p14:creationId xmlns:p14="http://schemas.microsoft.com/office/powerpoint/2010/main" val="1151420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B0AFC8-C505-4EC1-AFEE-162EF2962140}" type="datetimeFigureOut">
              <a:rPr lang="en-US" smtClean="0"/>
              <a:t>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CA33D4-2A2A-4E6B-AB69-447C0B7D7DBB}" type="slidenum">
              <a:rPr lang="en-US" smtClean="0"/>
              <a:t>‹#›</a:t>
            </a:fld>
            <a:endParaRPr lang="en-US"/>
          </a:p>
        </p:txBody>
      </p:sp>
    </p:spTree>
    <p:extLst>
      <p:ext uri="{BB962C8B-B14F-4D97-AF65-F5344CB8AC3E}">
        <p14:creationId xmlns:p14="http://schemas.microsoft.com/office/powerpoint/2010/main" val="2178556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B0AFC8-C505-4EC1-AFEE-162EF2962140}" type="datetimeFigureOut">
              <a:rPr lang="en-US" smtClean="0"/>
              <a:t>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CA33D4-2A2A-4E6B-AB69-447C0B7D7DBB}" type="slidenum">
              <a:rPr lang="en-US" smtClean="0"/>
              <a:t>‹#›</a:t>
            </a:fld>
            <a:endParaRPr lang="en-US"/>
          </a:p>
        </p:txBody>
      </p:sp>
    </p:spTree>
    <p:extLst>
      <p:ext uri="{BB962C8B-B14F-4D97-AF65-F5344CB8AC3E}">
        <p14:creationId xmlns:p14="http://schemas.microsoft.com/office/powerpoint/2010/main" val="1691148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457200" y="6248400"/>
            <a:ext cx="2133600" cy="457200"/>
          </a:xfrm>
        </p:spPr>
        <p:txBody>
          <a:bodyPr/>
          <a:lstStyle>
            <a:lvl1pPr>
              <a:defRPr/>
            </a:lvl1pPr>
          </a:lstStyle>
          <a:p>
            <a:endParaRPr 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8400"/>
            <a:ext cx="2133600" cy="457200"/>
          </a:xfrm>
        </p:spPr>
        <p:txBody>
          <a:bodyPr/>
          <a:lstStyle>
            <a:lvl1pPr>
              <a:defRPr/>
            </a:lvl1pPr>
          </a:lstStyle>
          <a:p>
            <a:fld id="{1ECD8BF9-B876-4063-B1C7-6D6AEBA01EB2}" type="slidenum">
              <a:rPr lang="en-US"/>
              <a:pPr/>
              <a:t>‹#›</a:t>
            </a:fld>
            <a:endParaRPr lang="en-US"/>
          </a:p>
        </p:txBody>
      </p:sp>
    </p:spTree>
    <p:extLst>
      <p:ext uri="{BB962C8B-B14F-4D97-AF65-F5344CB8AC3E}">
        <p14:creationId xmlns:p14="http://schemas.microsoft.com/office/powerpoint/2010/main" val="1792342073"/>
      </p:ext>
    </p:extLst>
  </p:cSld>
  <p:clrMapOvr>
    <a:masterClrMapping/>
  </p:clrMapOvr>
  <p:transition spd="slow">
    <p:blinds/>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342900" indent="-342900">
              <a:buFontTx/>
              <a:buBlip>
                <a:blip r:embed="rId2"/>
              </a:buBlip>
              <a:defRPr/>
            </a:lvl1pPr>
            <a:lvl2pPr marL="742950" indent="-285750">
              <a:buFont typeface="Arial" panose="020B0604020202020204" pitchFamily="34" charset="0"/>
              <a:buChar char="•"/>
              <a:defRPr/>
            </a:lvl2pPr>
            <a:lvl3pPr marL="1143000" indent="-228600">
              <a:buFont typeface="Century Schoolbook" panose="02040604050505020304" pitchFamily="18" charset="0"/>
              <a:buChar char="―"/>
              <a:defRPr/>
            </a:lvl3pPr>
            <a:lvl4pPr marL="1600200" indent="-228600">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2DB0AFC8-C505-4EC1-AFEE-162EF2962140}" type="datetimeFigureOut">
              <a:rPr lang="en-US" smtClean="0"/>
              <a:t>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CA33D4-2A2A-4E6B-AB69-447C0B7D7DBB}" type="slidenum">
              <a:rPr lang="en-US" smtClean="0"/>
              <a:t>‹#›</a:t>
            </a:fld>
            <a:endParaRPr lang="en-US"/>
          </a:p>
        </p:txBody>
      </p:sp>
    </p:spTree>
    <p:extLst>
      <p:ext uri="{BB962C8B-B14F-4D97-AF65-F5344CB8AC3E}">
        <p14:creationId xmlns:p14="http://schemas.microsoft.com/office/powerpoint/2010/main" val="686233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B0AFC8-C505-4EC1-AFEE-162EF2962140}" type="datetimeFigureOut">
              <a:rPr lang="en-US" smtClean="0"/>
              <a:t>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CA33D4-2A2A-4E6B-AB69-447C0B7D7DBB}" type="slidenum">
              <a:rPr lang="en-US" smtClean="0"/>
              <a:t>‹#›</a:t>
            </a:fld>
            <a:endParaRPr lang="en-US"/>
          </a:p>
        </p:txBody>
      </p:sp>
    </p:spTree>
    <p:extLst>
      <p:ext uri="{BB962C8B-B14F-4D97-AF65-F5344CB8AC3E}">
        <p14:creationId xmlns:p14="http://schemas.microsoft.com/office/powerpoint/2010/main" val="4043984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DB0AFC8-C505-4EC1-AFEE-162EF2962140}" type="datetimeFigureOut">
              <a:rPr lang="en-US" smtClean="0"/>
              <a:t>2/24/2017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A33D4-2A2A-4E6B-AB69-447C0B7D7DBB}" type="slidenum">
              <a:rPr lang="en-US" smtClean="0"/>
              <a:t>‹#›</a:t>
            </a:fld>
            <a:endParaRPr lang="en-US"/>
          </a:p>
        </p:txBody>
      </p:sp>
    </p:spTree>
    <p:extLst>
      <p:ext uri="{BB962C8B-B14F-4D97-AF65-F5344CB8AC3E}">
        <p14:creationId xmlns:p14="http://schemas.microsoft.com/office/powerpoint/2010/main" val="401685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DB0AFC8-C505-4EC1-AFEE-162EF2962140}" type="datetimeFigureOut">
              <a:rPr lang="en-US" smtClean="0"/>
              <a:t>2/24/2017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CA33D4-2A2A-4E6B-AB69-447C0B7D7DBB}" type="slidenum">
              <a:rPr lang="en-US" smtClean="0"/>
              <a:t>‹#›</a:t>
            </a:fld>
            <a:endParaRPr lang="en-US"/>
          </a:p>
        </p:txBody>
      </p:sp>
    </p:spTree>
    <p:extLst>
      <p:ext uri="{BB962C8B-B14F-4D97-AF65-F5344CB8AC3E}">
        <p14:creationId xmlns:p14="http://schemas.microsoft.com/office/powerpoint/2010/main" val="1172506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lvl1pPr>
              <a:defRPr sz="3200"/>
            </a:lvl1pPr>
          </a:lstStyle>
          <a:p>
            <a:r>
              <a:rPr lang="en-US"/>
              <a:t>Click to edit Master title style</a:t>
            </a:r>
          </a:p>
        </p:txBody>
      </p:sp>
      <p:sp>
        <p:nvSpPr>
          <p:cNvPr id="3" name="Date Placeholder 2"/>
          <p:cNvSpPr>
            <a:spLocks noGrp="1"/>
          </p:cNvSpPr>
          <p:nvPr>
            <p:ph type="dt" sz="half" idx="10"/>
          </p:nvPr>
        </p:nvSpPr>
        <p:spPr/>
        <p:txBody>
          <a:bodyPr/>
          <a:lstStyle/>
          <a:p>
            <a:fld id="{2DB0AFC8-C505-4EC1-AFEE-162EF2962140}" type="datetimeFigureOut">
              <a:rPr lang="en-US" smtClean="0"/>
              <a:t>2/24/2017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CA33D4-2A2A-4E6B-AB69-447C0B7D7DBB}" type="slidenum">
              <a:rPr lang="en-US" smtClean="0"/>
              <a:t>‹#›</a:t>
            </a:fld>
            <a:endParaRPr lang="en-US"/>
          </a:p>
        </p:txBody>
      </p:sp>
    </p:spTree>
    <p:extLst>
      <p:ext uri="{BB962C8B-B14F-4D97-AF65-F5344CB8AC3E}">
        <p14:creationId xmlns:p14="http://schemas.microsoft.com/office/powerpoint/2010/main" val="1823871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B0AFC8-C505-4EC1-AFEE-162EF2962140}" type="datetimeFigureOut">
              <a:rPr lang="en-US" smtClean="0"/>
              <a:t>2/24/2017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CA33D4-2A2A-4E6B-AB69-447C0B7D7DBB}" type="slidenum">
              <a:rPr lang="en-US" smtClean="0"/>
              <a:t>‹#›</a:t>
            </a:fld>
            <a:endParaRPr lang="en-US"/>
          </a:p>
        </p:txBody>
      </p:sp>
    </p:spTree>
    <p:extLst>
      <p:ext uri="{BB962C8B-B14F-4D97-AF65-F5344CB8AC3E}">
        <p14:creationId xmlns:p14="http://schemas.microsoft.com/office/powerpoint/2010/main" val="2749976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B0AFC8-C505-4EC1-AFEE-162EF2962140}" type="datetimeFigureOut">
              <a:rPr lang="en-US" smtClean="0"/>
              <a:t>2/24/2017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A33D4-2A2A-4E6B-AB69-447C0B7D7DBB}" type="slidenum">
              <a:rPr lang="en-US" smtClean="0"/>
              <a:t>‹#›</a:t>
            </a:fld>
            <a:endParaRPr lang="en-US"/>
          </a:p>
        </p:txBody>
      </p:sp>
    </p:spTree>
    <p:extLst>
      <p:ext uri="{BB962C8B-B14F-4D97-AF65-F5344CB8AC3E}">
        <p14:creationId xmlns:p14="http://schemas.microsoft.com/office/powerpoint/2010/main" val="2623492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B0AFC8-C505-4EC1-AFEE-162EF2962140}" type="datetimeFigureOut">
              <a:rPr lang="en-US" smtClean="0"/>
              <a:t>2/24/2017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A33D4-2A2A-4E6B-AB69-447C0B7D7DBB}" type="slidenum">
              <a:rPr lang="en-US" smtClean="0"/>
              <a:t>‹#›</a:t>
            </a:fld>
            <a:endParaRPr lang="en-US"/>
          </a:p>
        </p:txBody>
      </p:sp>
    </p:spTree>
    <p:extLst>
      <p:ext uri="{BB962C8B-B14F-4D97-AF65-F5344CB8AC3E}">
        <p14:creationId xmlns:p14="http://schemas.microsoft.com/office/powerpoint/2010/main" val="871194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B0AFC8-C505-4EC1-AFEE-162EF2962140}" type="datetimeFigureOut">
              <a:rPr lang="en-US" smtClean="0"/>
              <a:t>2/24/2017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CA33D4-2A2A-4E6B-AB69-447C0B7D7DBB}" type="slidenum">
              <a:rPr lang="en-US" smtClean="0"/>
              <a:t>‹#›</a:t>
            </a:fld>
            <a:endParaRPr lang="en-US"/>
          </a:p>
        </p:txBody>
      </p:sp>
    </p:spTree>
    <p:extLst>
      <p:ext uri="{BB962C8B-B14F-4D97-AF65-F5344CB8AC3E}">
        <p14:creationId xmlns:p14="http://schemas.microsoft.com/office/powerpoint/2010/main" val="36110311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3800" b="1" i="0" kern="1200" cap="all" baseline="0">
          <a:solidFill>
            <a:schemeClr val="accent1">
              <a:lumMod val="50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2">
              <a:lumMod val="10000"/>
            </a:schemeClr>
          </a:solidFill>
          <a:latin typeface="Century Schoolbook" panose="02040604050505020304"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lumMod val="10000"/>
            </a:schemeClr>
          </a:solidFill>
          <a:latin typeface="Century Schoolbook" panose="02040604050505020304"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lumMod val="10000"/>
            </a:schemeClr>
          </a:solidFill>
          <a:latin typeface="Century Schoolbook" panose="02040604050505020304"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lumMod val="10000"/>
            </a:schemeClr>
          </a:solidFill>
          <a:latin typeface="Century Schoolbook" panose="02040604050505020304"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lumMod val="10000"/>
            </a:schemeClr>
          </a:solidFill>
          <a:latin typeface="Century Schoolbook" panose="02040604050505020304"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6.tif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4" name="TextBox 3"/>
          <p:cNvSpPr txBox="1"/>
          <p:nvPr/>
        </p:nvSpPr>
        <p:spPr>
          <a:xfrm>
            <a:off x="2133600" y="5029200"/>
            <a:ext cx="4876800" cy="707886"/>
          </a:xfrm>
          <a:prstGeom prst="rect">
            <a:avLst/>
          </a:prstGeom>
          <a:noFill/>
        </p:spPr>
        <p:txBody>
          <a:bodyPr wrap="square" rtlCol="0">
            <a:spAutoFit/>
          </a:bodyPr>
          <a:lstStyle/>
          <a:p>
            <a:pPr algn="ctr"/>
            <a:r>
              <a:rPr lang="en-US" sz="4000" dirty="0">
                <a:solidFill>
                  <a:schemeClr val="accent1">
                    <a:lumMod val="75000"/>
                  </a:schemeClr>
                </a:solidFill>
              </a:rPr>
              <a:t>Hi-Touch Healthcare</a:t>
            </a:r>
          </a:p>
        </p:txBody>
      </p:sp>
    </p:spTree>
    <p:extLst>
      <p:ext uri="{BB962C8B-B14F-4D97-AF65-F5344CB8AC3E}">
        <p14:creationId xmlns:p14="http://schemas.microsoft.com/office/powerpoint/2010/main" val="3346353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8229600" cy="1143000"/>
          </a:xfrm>
        </p:spPr>
        <p:txBody>
          <a:bodyPr/>
          <a:lstStyle/>
          <a:p>
            <a:r>
              <a:rPr lang="en-US" sz="3200" dirty="0"/>
              <a:t>An Effective Leader is . . .</a:t>
            </a:r>
          </a:p>
        </p:txBody>
      </p:sp>
      <p:graphicFrame>
        <p:nvGraphicFramePr>
          <p:cNvPr id="4" name="Content Placeholder 5"/>
          <p:cNvGraphicFramePr>
            <a:graphicFrameLocks/>
          </p:cNvGraphicFramePr>
          <p:nvPr>
            <p:extLst>
              <p:ext uri="{D42A27DB-BD31-4B8C-83A1-F6EECF244321}">
                <p14:modId xmlns:p14="http://schemas.microsoft.com/office/powerpoint/2010/main" val="3012501097"/>
              </p:ext>
            </p:extLst>
          </p:nvPr>
        </p:nvGraphicFramePr>
        <p:xfrm>
          <a:off x="782821" y="1676400"/>
          <a:ext cx="7675379" cy="4221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52716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8229600" cy="1143000"/>
          </a:xfrm>
        </p:spPr>
        <p:txBody>
          <a:bodyPr/>
          <a:lstStyle/>
          <a:p>
            <a:r>
              <a:rPr lang="en-US" sz="3200" dirty="0"/>
              <a:t>An Effective Leader is . . .</a:t>
            </a:r>
          </a:p>
        </p:txBody>
      </p:sp>
      <p:graphicFrame>
        <p:nvGraphicFramePr>
          <p:cNvPr id="4" name="Content Placeholder 5"/>
          <p:cNvGraphicFramePr>
            <a:graphicFrameLocks/>
          </p:cNvGraphicFramePr>
          <p:nvPr>
            <p:extLst>
              <p:ext uri="{D42A27DB-BD31-4B8C-83A1-F6EECF244321}">
                <p14:modId xmlns:p14="http://schemas.microsoft.com/office/powerpoint/2010/main" val="836509707"/>
              </p:ext>
            </p:extLst>
          </p:nvPr>
        </p:nvGraphicFramePr>
        <p:xfrm>
          <a:off x="782821" y="1676400"/>
          <a:ext cx="7675379" cy="4221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10344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8229600" cy="1143000"/>
          </a:xfrm>
        </p:spPr>
        <p:txBody>
          <a:bodyPr/>
          <a:lstStyle/>
          <a:p>
            <a:r>
              <a:rPr lang="en-US" sz="3200" dirty="0"/>
              <a:t>An Effective Leader is . . .</a:t>
            </a:r>
          </a:p>
        </p:txBody>
      </p:sp>
      <p:graphicFrame>
        <p:nvGraphicFramePr>
          <p:cNvPr id="6" name="Content Placeholder 5"/>
          <p:cNvGraphicFramePr>
            <a:graphicFrameLocks/>
          </p:cNvGraphicFramePr>
          <p:nvPr>
            <p:extLst>
              <p:ext uri="{D42A27DB-BD31-4B8C-83A1-F6EECF244321}">
                <p14:modId xmlns:p14="http://schemas.microsoft.com/office/powerpoint/2010/main" val="2123006898"/>
              </p:ext>
            </p:extLst>
          </p:nvPr>
        </p:nvGraphicFramePr>
        <p:xfrm>
          <a:off x="782821" y="1676400"/>
          <a:ext cx="7675379" cy="4221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2833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z="3200" dirty="0"/>
              <a:t>Pretzel Picture Activity</a:t>
            </a:r>
          </a:p>
        </p:txBody>
      </p:sp>
      <p:sp>
        <p:nvSpPr>
          <p:cNvPr id="3" name="Content Placeholder 2"/>
          <p:cNvSpPr>
            <a:spLocks noGrp="1"/>
          </p:cNvSpPr>
          <p:nvPr>
            <p:ph idx="1"/>
          </p:nvPr>
        </p:nvSpPr>
        <p:spPr>
          <a:xfrm>
            <a:off x="457200" y="1371600"/>
            <a:ext cx="8229600" cy="4876800"/>
          </a:xfrm>
        </p:spPr>
        <p:txBody>
          <a:bodyPr>
            <a:normAutofit/>
          </a:bodyPr>
          <a:lstStyle/>
          <a:p>
            <a:r>
              <a:rPr lang="en-US" sz="2600" dirty="0"/>
              <a:t>Pair up and sit back-to-back.</a:t>
            </a:r>
          </a:p>
          <a:p>
            <a:r>
              <a:rPr lang="en-US" sz="2600" dirty="0"/>
              <a:t>Place a paper towel flat on the ground in front of each person. Place 15 pretzels on each paper towel.</a:t>
            </a:r>
          </a:p>
          <a:p>
            <a:r>
              <a:rPr lang="en-US" sz="2600" dirty="0"/>
              <a:t>Decide who is the communicator and who is the receiver.</a:t>
            </a:r>
          </a:p>
          <a:p>
            <a:r>
              <a:rPr lang="en-US" sz="2600" dirty="0"/>
              <a:t>The communicators will make a shape out of their pretzels.</a:t>
            </a:r>
          </a:p>
          <a:p>
            <a:r>
              <a:rPr lang="en-US" sz="2600" dirty="0"/>
              <a:t>The communicators will then explain their shape to the receiver by describing one pretzel at a time.</a:t>
            </a:r>
          </a:p>
          <a:p>
            <a:r>
              <a:rPr lang="en-US" sz="2600" dirty="0"/>
              <a:t>After 5 minutes, compare shapes.</a:t>
            </a:r>
          </a:p>
          <a:p>
            <a:endParaRPr lang="en-US" sz="2600" dirty="0"/>
          </a:p>
        </p:txBody>
      </p:sp>
    </p:spTree>
    <p:extLst>
      <p:ext uri="{BB962C8B-B14F-4D97-AF65-F5344CB8AC3E}">
        <p14:creationId xmlns:p14="http://schemas.microsoft.com/office/powerpoint/2010/main" val="1351971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lstStyle/>
          <a:p>
            <a:r>
              <a:rPr lang="en-US" sz="3200" dirty="0"/>
              <a:t>Pretzel </a:t>
            </a:r>
            <a:r>
              <a:rPr lang="en-US" sz="3200" dirty="0" smtClean="0"/>
              <a:t>Picture </a:t>
            </a:r>
            <a:r>
              <a:rPr lang="en-US" sz="3200" dirty="0"/>
              <a:t>Reflection</a:t>
            </a:r>
          </a:p>
        </p:txBody>
      </p:sp>
      <p:sp>
        <p:nvSpPr>
          <p:cNvPr id="3" name="Content Placeholder 2"/>
          <p:cNvSpPr>
            <a:spLocks noGrp="1"/>
          </p:cNvSpPr>
          <p:nvPr>
            <p:ph idx="1"/>
          </p:nvPr>
        </p:nvSpPr>
        <p:spPr>
          <a:xfrm>
            <a:off x="457200" y="1295400"/>
            <a:ext cx="8229600" cy="5562600"/>
          </a:xfrm>
        </p:spPr>
        <p:txBody>
          <a:bodyPr>
            <a:normAutofit/>
          </a:bodyPr>
          <a:lstStyle/>
          <a:p>
            <a:r>
              <a:rPr lang="en-US" sz="2600" dirty="0"/>
              <a:t>What was it like for the receiver to follow directions and not be able to ask questions?</a:t>
            </a:r>
          </a:p>
          <a:p>
            <a:pPr marL="0" indent="0">
              <a:buNone/>
            </a:pPr>
            <a:endParaRPr lang="en-US" sz="2600" dirty="0"/>
          </a:p>
          <a:p>
            <a:r>
              <a:rPr lang="en-US" sz="2600" dirty="0"/>
              <a:t>Was either partner frustrated? Why or why not?</a:t>
            </a:r>
          </a:p>
          <a:p>
            <a:pPr marL="0" indent="0">
              <a:buNone/>
            </a:pPr>
            <a:endParaRPr lang="en-US" sz="2600" dirty="0"/>
          </a:p>
          <a:p>
            <a:r>
              <a:rPr lang="en-US" sz="2600" dirty="0"/>
              <a:t>Did the communicators have any trouble or know that the receiver was having trouble?</a:t>
            </a:r>
          </a:p>
          <a:p>
            <a:pPr marL="0" indent="0">
              <a:buNone/>
            </a:pPr>
            <a:endParaRPr lang="en-US" sz="2600" dirty="0"/>
          </a:p>
          <a:p>
            <a:r>
              <a:rPr lang="en-US" sz="2600" dirty="0"/>
              <a:t>What does this activity teach us about delegation?</a:t>
            </a:r>
          </a:p>
          <a:p>
            <a:endParaRPr lang="en-US" sz="2600" dirty="0"/>
          </a:p>
        </p:txBody>
      </p:sp>
    </p:spTree>
    <p:extLst>
      <p:ext uri="{BB962C8B-B14F-4D97-AF65-F5344CB8AC3E}">
        <p14:creationId xmlns:p14="http://schemas.microsoft.com/office/powerpoint/2010/main" val="413491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heckerboard(across)">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7"/>
            <a:ext cx="8229600" cy="1143000"/>
          </a:xfrm>
        </p:spPr>
        <p:txBody>
          <a:bodyPr/>
          <a:lstStyle/>
          <a:p>
            <a:r>
              <a:rPr lang="en-US" sz="3200" dirty="0"/>
              <a:t>Dumping Vs. Delegating</a:t>
            </a:r>
          </a:p>
        </p:txBody>
      </p:sp>
      <p:sp>
        <p:nvSpPr>
          <p:cNvPr id="3" name="Content Placeholder 2"/>
          <p:cNvSpPr>
            <a:spLocks noGrp="1"/>
          </p:cNvSpPr>
          <p:nvPr>
            <p:ph idx="1"/>
          </p:nvPr>
        </p:nvSpPr>
        <p:spPr>
          <a:xfrm>
            <a:off x="152400" y="1676400"/>
            <a:ext cx="8534400" cy="4525963"/>
          </a:xfrm>
        </p:spPr>
        <p:txBody>
          <a:bodyPr/>
          <a:lstStyle/>
          <a:p>
            <a:pPr marL="0" indent="0">
              <a:buNone/>
            </a:pPr>
            <a:r>
              <a:rPr lang="en-US" sz="2800" dirty="0"/>
              <a:t>Benefits of delegating</a:t>
            </a:r>
          </a:p>
          <a:p>
            <a:endParaRPr lang="en-US" dirty="0"/>
          </a:p>
          <a:p>
            <a:pPr lvl="1">
              <a:buBlip>
                <a:blip r:embed="rId3"/>
              </a:buBlip>
            </a:pPr>
            <a:r>
              <a:rPr lang="en-US" dirty="0"/>
              <a:t>Efficiency - get more done</a:t>
            </a:r>
          </a:p>
          <a:p>
            <a:pPr lvl="1">
              <a:buBlip>
                <a:blip r:embed="rId3"/>
              </a:buBlip>
            </a:pPr>
            <a:endParaRPr lang="en-US" dirty="0"/>
          </a:p>
          <a:p>
            <a:pPr lvl="1">
              <a:buBlip>
                <a:blip r:embed="rId3"/>
              </a:buBlip>
            </a:pPr>
            <a:r>
              <a:rPr lang="en-US" dirty="0"/>
              <a:t>Growth - skills development</a:t>
            </a:r>
          </a:p>
          <a:p>
            <a:pPr lvl="1">
              <a:buBlip>
                <a:blip r:embed="rId3"/>
              </a:buBlip>
            </a:pPr>
            <a:endParaRPr lang="en-US" dirty="0"/>
          </a:p>
          <a:p>
            <a:pPr lvl="1">
              <a:buBlip>
                <a:blip r:embed="rId3"/>
              </a:buBlip>
            </a:pPr>
            <a:r>
              <a:rPr lang="en-US" dirty="0"/>
              <a:t>Confidence - feeling valued</a:t>
            </a:r>
          </a:p>
        </p:txBody>
      </p:sp>
      <p:pic>
        <p:nvPicPr>
          <p:cNvPr id="4" name="Picture 3"/>
          <p:cNvPicPr>
            <a:picLocks noChangeAspect="1"/>
          </p:cNvPicPr>
          <p:nvPr/>
        </p:nvPicPr>
        <p:blipFill rotWithShape="1">
          <a:blip r:embed="rId4"/>
          <a:srcRect l="7128" t="6666" r="4965" b="5000"/>
          <a:stretch/>
        </p:blipFill>
        <p:spPr>
          <a:xfrm>
            <a:off x="5867400" y="1524000"/>
            <a:ext cx="2819400" cy="4038600"/>
          </a:xfrm>
          <a:prstGeom prst="rect">
            <a:avLst/>
          </a:prstGeom>
        </p:spPr>
      </p:pic>
    </p:spTree>
    <p:extLst>
      <p:ext uri="{BB962C8B-B14F-4D97-AF65-F5344CB8AC3E}">
        <p14:creationId xmlns:p14="http://schemas.microsoft.com/office/powerpoint/2010/main" val="1916769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z="3200" dirty="0"/>
              <a:t>What causes dumping?</a:t>
            </a:r>
          </a:p>
        </p:txBody>
      </p:sp>
      <p:sp>
        <p:nvSpPr>
          <p:cNvPr id="3" name="Content Placeholder 2"/>
          <p:cNvSpPr>
            <a:spLocks noGrp="1"/>
          </p:cNvSpPr>
          <p:nvPr>
            <p:ph idx="1"/>
          </p:nvPr>
        </p:nvSpPr>
        <p:spPr/>
        <p:txBody>
          <a:bodyPr/>
          <a:lstStyle/>
          <a:p>
            <a:r>
              <a:rPr lang="en-US" dirty="0"/>
              <a:t>A tight deadline</a:t>
            </a:r>
          </a:p>
          <a:p>
            <a:pPr marL="0" indent="0">
              <a:buNone/>
            </a:pPr>
            <a:endParaRPr lang="en-US" dirty="0"/>
          </a:p>
          <a:p>
            <a:r>
              <a:rPr lang="en-US" dirty="0"/>
              <a:t>Undesirable task</a:t>
            </a:r>
          </a:p>
          <a:p>
            <a:pPr marL="0" indent="0">
              <a:buNone/>
            </a:pPr>
            <a:endParaRPr lang="en-US" dirty="0"/>
          </a:p>
          <a:p>
            <a:r>
              <a:rPr lang="en-US" dirty="0"/>
              <a:t>Unclear instructions</a:t>
            </a:r>
          </a:p>
          <a:p>
            <a:endParaRPr lang="en-US" dirty="0"/>
          </a:p>
        </p:txBody>
      </p:sp>
    </p:spTree>
    <p:extLst>
      <p:ext uri="{BB962C8B-B14F-4D97-AF65-F5344CB8AC3E}">
        <p14:creationId xmlns:p14="http://schemas.microsoft.com/office/powerpoint/2010/main" val="1999012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
            <a:ext cx="8229600" cy="1143000"/>
          </a:xfrm>
        </p:spPr>
        <p:txBody>
          <a:bodyPr/>
          <a:lstStyle/>
          <a:p>
            <a:r>
              <a:rPr lang="en-US" sz="3200" dirty="0"/>
              <a:t>5 Steps to Delegation</a:t>
            </a:r>
          </a:p>
        </p:txBody>
      </p:sp>
      <p:sp>
        <p:nvSpPr>
          <p:cNvPr id="3" name="Content Placeholder 2"/>
          <p:cNvSpPr>
            <a:spLocks noGrp="1"/>
          </p:cNvSpPr>
          <p:nvPr>
            <p:ph idx="1"/>
          </p:nvPr>
        </p:nvSpPr>
        <p:spPr/>
        <p:txBody>
          <a:bodyPr>
            <a:normAutofit fontScale="92500" lnSpcReduction="20000"/>
          </a:bodyPr>
          <a:lstStyle/>
          <a:p>
            <a:r>
              <a:rPr lang="en-US" dirty="0"/>
              <a:t>Realization</a:t>
            </a:r>
          </a:p>
          <a:p>
            <a:pPr marL="0" indent="0">
              <a:buNone/>
            </a:pPr>
            <a:endParaRPr lang="en-US" dirty="0"/>
          </a:p>
          <a:p>
            <a:r>
              <a:rPr lang="en-US" dirty="0"/>
              <a:t>Observation</a:t>
            </a:r>
          </a:p>
          <a:p>
            <a:pPr marL="0" indent="0">
              <a:buNone/>
            </a:pPr>
            <a:endParaRPr lang="en-US" dirty="0"/>
          </a:p>
          <a:p>
            <a:r>
              <a:rPr lang="en-US" dirty="0"/>
              <a:t>Collaboration</a:t>
            </a:r>
          </a:p>
          <a:p>
            <a:pPr marL="0" indent="0">
              <a:buNone/>
            </a:pPr>
            <a:endParaRPr lang="en-US" dirty="0"/>
          </a:p>
          <a:p>
            <a:r>
              <a:rPr lang="en-US" dirty="0"/>
              <a:t>Evaluation</a:t>
            </a:r>
          </a:p>
          <a:p>
            <a:pPr marL="0" indent="0">
              <a:buNone/>
            </a:pPr>
            <a:endParaRPr lang="en-US" dirty="0"/>
          </a:p>
          <a:p>
            <a:r>
              <a:rPr lang="en-US" dirty="0"/>
              <a:t>Delegation</a:t>
            </a:r>
          </a:p>
        </p:txBody>
      </p:sp>
    </p:spTree>
    <p:extLst>
      <p:ext uri="{BB962C8B-B14F-4D97-AF65-F5344CB8AC3E}">
        <p14:creationId xmlns:p14="http://schemas.microsoft.com/office/powerpoint/2010/main" val="1679067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sz="3200" dirty="0"/>
              <a:t>An Exceptional Leader</a:t>
            </a:r>
          </a:p>
        </p:txBody>
      </p:sp>
      <p:sp>
        <p:nvSpPr>
          <p:cNvPr id="3" name="Content Placeholder 2"/>
          <p:cNvSpPr>
            <a:spLocks noGrp="1"/>
          </p:cNvSpPr>
          <p:nvPr>
            <p:ph idx="1"/>
          </p:nvPr>
        </p:nvSpPr>
        <p:spPr>
          <a:xfrm>
            <a:off x="381000" y="1828800"/>
            <a:ext cx="8229600" cy="3733800"/>
          </a:xfrm>
        </p:spPr>
        <p:txBody>
          <a:bodyPr>
            <a:normAutofit/>
          </a:bodyPr>
          <a:lstStyle/>
          <a:p>
            <a:pPr marL="0" indent="0" algn="ctr">
              <a:buNone/>
            </a:pPr>
            <a:r>
              <a:rPr lang="en-US" sz="4400" i="1" dirty="0">
                <a:solidFill>
                  <a:schemeClr val="accent1">
                    <a:lumMod val="75000"/>
                  </a:schemeClr>
                </a:solidFill>
              </a:rPr>
              <a:t>An exceptional leader is an orchestra conductor skillfully bringing out the best in others to create a wonderful symphony of sound. </a:t>
            </a:r>
          </a:p>
        </p:txBody>
      </p:sp>
    </p:spTree>
    <p:extLst>
      <p:ext uri="{BB962C8B-B14F-4D97-AF65-F5344CB8AC3E}">
        <p14:creationId xmlns:p14="http://schemas.microsoft.com/office/powerpoint/2010/main" val="538388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200" dirty="0"/>
              <a:t>Delegation Tips</a:t>
            </a:r>
          </a:p>
        </p:txBody>
      </p:sp>
      <p:sp>
        <p:nvSpPr>
          <p:cNvPr id="3" name="Content Placeholder 2"/>
          <p:cNvSpPr>
            <a:spLocks noGrp="1"/>
          </p:cNvSpPr>
          <p:nvPr>
            <p:ph idx="1"/>
          </p:nvPr>
        </p:nvSpPr>
        <p:spPr>
          <a:xfrm>
            <a:off x="457200" y="1524000"/>
            <a:ext cx="8229600" cy="4525963"/>
          </a:xfrm>
        </p:spPr>
        <p:txBody>
          <a:bodyPr>
            <a:normAutofit fontScale="92500" lnSpcReduction="10000"/>
          </a:bodyPr>
          <a:lstStyle/>
          <a:p>
            <a:r>
              <a:rPr lang="en-US" dirty="0"/>
              <a:t>Clearly state what is expected. </a:t>
            </a:r>
          </a:p>
          <a:p>
            <a:endParaRPr lang="en-US" dirty="0"/>
          </a:p>
          <a:p>
            <a:r>
              <a:rPr lang="en-US" dirty="0"/>
              <a:t>Share the vision of what is to be accomplished and why.</a:t>
            </a:r>
          </a:p>
          <a:p>
            <a:pPr marL="0" indent="0">
              <a:buNone/>
            </a:pPr>
            <a:endParaRPr lang="en-US" dirty="0"/>
          </a:p>
          <a:p>
            <a:r>
              <a:rPr lang="en-US" dirty="0"/>
              <a:t>Identify expectations about progress and completion of the task.</a:t>
            </a:r>
          </a:p>
          <a:p>
            <a:pPr marL="0" indent="0">
              <a:buNone/>
            </a:pPr>
            <a:endParaRPr lang="en-US" dirty="0"/>
          </a:p>
          <a:p>
            <a:r>
              <a:rPr lang="en-US" dirty="0"/>
              <a:t>Express gratitude for a job well done!</a:t>
            </a:r>
          </a:p>
        </p:txBody>
      </p:sp>
    </p:spTree>
    <p:extLst>
      <p:ext uri="{BB962C8B-B14F-4D97-AF65-F5344CB8AC3E}">
        <p14:creationId xmlns:p14="http://schemas.microsoft.com/office/powerpoint/2010/main" val="191371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7400" y="1828800"/>
            <a:ext cx="5443870" cy="5029200"/>
          </a:xfrm>
          <a:prstGeom prst="round2DiagRect">
            <a:avLst/>
          </a:prstGeom>
        </p:spPr>
      </p:pic>
      <p:sp>
        <p:nvSpPr>
          <p:cNvPr id="4" name="Title 3"/>
          <p:cNvSpPr>
            <a:spLocks noGrp="1"/>
          </p:cNvSpPr>
          <p:nvPr>
            <p:ph type="title"/>
          </p:nvPr>
        </p:nvSpPr>
        <p:spPr>
          <a:xfrm>
            <a:off x="664535" y="304800"/>
            <a:ext cx="8229600" cy="1143000"/>
          </a:xfrm>
        </p:spPr>
        <p:txBody>
          <a:bodyPr/>
          <a:lstStyle/>
          <a:p>
            <a:r>
              <a:rPr lang="en-US" dirty="0"/>
              <a:t>LEADERSHIP MANAGEMENT SKILLS</a:t>
            </a:r>
            <a:br>
              <a:rPr lang="en-US" dirty="0"/>
            </a:br>
            <a:r>
              <a:rPr lang="en-US" dirty="0"/>
              <a:t>(DELEGATION VS. DUMPING)</a:t>
            </a:r>
          </a:p>
        </p:txBody>
      </p:sp>
    </p:spTree>
    <p:extLst>
      <p:ext uri="{BB962C8B-B14F-4D97-AF65-F5344CB8AC3E}">
        <p14:creationId xmlns:p14="http://schemas.microsoft.com/office/powerpoint/2010/main" val="4011348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708150" y="571500"/>
            <a:ext cx="5727700" cy="1143000"/>
          </a:xfrm>
        </p:spPr>
        <p:txBody>
          <a:bodyPr>
            <a:normAutofit fontScale="90000"/>
          </a:bodyPr>
          <a:lstStyle/>
          <a:p>
            <a:r>
              <a:rPr lang="en-US" sz="4000" dirty="0"/>
              <a:t>Identifying Leadership Activity</a:t>
            </a:r>
            <a:br>
              <a:rPr lang="en-US" sz="4000" dirty="0"/>
            </a:br>
            <a:endParaRPr lang="en-US" sz="4000" dirty="0"/>
          </a:p>
        </p:txBody>
      </p:sp>
      <p:sp>
        <p:nvSpPr>
          <p:cNvPr id="8195" name="Rectangle 3"/>
          <p:cNvSpPr>
            <a:spLocks noGrp="1" noChangeArrowheads="1"/>
          </p:cNvSpPr>
          <p:nvPr>
            <p:ph type="body" idx="1"/>
          </p:nvPr>
        </p:nvSpPr>
        <p:spPr>
          <a:xfrm>
            <a:off x="457200" y="1600200"/>
            <a:ext cx="8229600" cy="4525963"/>
          </a:xfrm>
        </p:spPr>
        <p:txBody>
          <a:bodyPr>
            <a:normAutofit/>
          </a:bodyPr>
          <a:lstStyle/>
          <a:p>
            <a:r>
              <a:rPr lang="en-US" sz="2800" dirty="0"/>
              <a:t>Identify 3 Leaders You Admire Most  </a:t>
            </a:r>
          </a:p>
          <a:p>
            <a:r>
              <a:rPr lang="en-US" sz="2800" dirty="0"/>
              <a:t>Guided Day Dream </a:t>
            </a:r>
          </a:p>
          <a:p>
            <a:r>
              <a:rPr lang="en-US" sz="2800" dirty="0"/>
              <a:t>Write down all the leadership characteristics that describe that person</a:t>
            </a:r>
          </a:p>
          <a:p>
            <a:r>
              <a:rPr lang="en-US" sz="2800" dirty="0"/>
              <a:t>Circle those you also possess</a:t>
            </a:r>
          </a:p>
          <a:p>
            <a:r>
              <a:rPr lang="en-US" sz="2800" dirty="0"/>
              <a:t>Underline those you need/want to further develop</a:t>
            </a:r>
          </a:p>
          <a:p>
            <a:r>
              <a:rPr lang="en-US" sz="2800" dirty="0"/>
              <a:t>Share </a:t>
            </a:r>
          </a:p>
          <a:p>
            <a:r>
              <a:rPr lang="en-US" sz="2800" dirty="0"/>
              <a:t>Consolidate into an action plan</a:t>
            </a:r>
          </a:p>
        </p:txBody>
      </p:sp>
    </p:spTree>
    <p:extLst>
      <p:ext uri="{BB962C8B-B14F-4D97-AF65-F5344CB8AC3E}">
        <p14:creationId xmlns:p14="http://schemas.microsoft.com/office/powerpoint/2010/main" val="18862581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to="" calcmode="lin" valueType="num">
                                      <p:cBhvr>
                                        <p:cTn id="7" dur="1" fill="hold"/>
                                        <p:tgtEl>
                                          <p:spTgt spid="8195">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 to="" calcmode="lin" valueType="num">
                                      <p:cBhvr>
                                        <p:cTn id="12" dur="1" fill="hold"/>
                                        <p:tgtEl>
                                          <p:spTgt spid="8195">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 to="" calcmode="lin" valueType="num">
                                      <p:cBhvr>
                                        <p:cTn id="17" dur="1" fill="hold"/>
                                        <p:tgtEl>
                                          <p:spTgt spid="8195">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 to="" calcmode="lin" valueType="num">
                                      <p:cBhvr>
                                        <p:cTn id="22" dur="1" fill="hold"/>
                                        <p:tgtEl>
                                          <p:spTgt spid="8195">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anim to="" calcmode="lin" valueType="num">
                                      <p:cBhvr>
                                        <p:cTn id="27" dur="1" fill="hold"/>
                                        <p:tgtEl>
                                          <p:spTgt spid="8195">
                                            <p:txEl>
                                              <p:pRg st="4" end="4"/>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8195">
                                            <p:txEl>
                                              <p:pRg st="5" end="5"/>
                                            </p:txEl>
                                          </p:spTgt>
                                        </p:tgtEl>
                                        <p:attrNameLst>
                                          <p:attrName>style.visibility</p:attrName>
                                        </p:attrNameLst>
                                      </p:cBhvr>
                                      <p:to>
                                        <p:strVal val="visible"/>
                                      </p:to>
                                    </p:set>
                                    <p:anim to="" calcmode="lin" valueType="num">
                                      <p:cBhvr>
                                        <p:cTn id="32" dur="1" fill="hold"/>
                                        <p:tgtEl>
                                          <p:spTgt spid="8195">
                                            <p:txEl>
                                              <p:pRg st="5" end="5"/>
                                            </p:txEl>
                                          </p:spTgt>
                                        </p:tgtEl>
                                        <p:attrNameLst>
                                          <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8195">
                                            <p:txEl>
                                              <p:pRg st="6" end="6"/>
                                            </p:txEl>
                                          </p:spTgt>
                                        </p:tgtEl>
                                        <p:attrNameLst>
                                          <p:attrName>style.visibility</p:attrName>
                                        </p:attrNameLst>
                                      </p:cBhvr>
                                      <p:to>
                                        <p:strVal val="visible"/>
                                      </p:to>
                                    </p:set>
                                    <p:anim to="" calcmode="lin" valueType="num">
                                      <p:cBhvr>
                                        <p:cTn id="37" dur="1" fill="hold"/>
                                        <p:tgtEl>
                                          <p:spTgt spid="8195">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25963"/>
          </a:xfrm>
        </p:spPr>
        <p:txBody>
          <a:bodyPr/>
          <a:lstStyle/>
          <a:p>
            <a:pPr marL="0" indent="0" algn="ctr">
              <a:buNone/>
            </a:pPr>
            <a:r>
              <a:rPr lang="en-US" b="1" dirty="0"/>
              <a:t>“Communication, collaboration, </a:t>
            </a:r>
          </a:p>
          <a:p>
            <a:pPr marL="0" indent="0" algn="ctr">
              <a:buNone/>
            </a:pPr>
            <a:r>
              <a:rPr lang="en-US" b="1" dirty="0"/>
              <a:t>and delegation are frequently</a:t>
            </a:r>
          </a:p>
          <a:p>
            <a:pPr marL="0" indent="0" algn="ctr">
              <a:buNone/>
            </a:pPr>
            <a:r>
              <a:rPr lang="en-US" b="1" dirty="0"/>
              <a:t> thought to be 'soft skills'—despite</a:t>
            </a:r>
          </a:p>
          <a:p>
            <a:pPr marL="0" indent="0" algn="ctr">
              <a:buNone/>
            </a:pPr>
            <a:r>
              <a:rPr lang="en-US" b="1" dirty="0"/>
              <a:t> that the majority of unintended</a:t>
            </a:r>
          </a:p>
          <a:p>
            <a:pPr marL="0" indent="0" algn="ctr">
              <a:buNone/>
            </a:pPr>
            <a:r>
              <a:rPr lang="en-US" b="1" dirty="0"/>
              <a:t> medical errors involve a breakdown</a:t>
            </a:r>
          </a:p>
          <a:p>
            <a:pPr marL="0" indent="0" algn="ctr">
              <a:buNone/>
            </a:pPr>
            <a:r>
              <a:rPr lang="en-US" b="1" dirty="0"/>
              <a:t> in communication among caregivers.”</a:t>
            </a:r>
          </a:p>
          <a:p>
            <a:pPr marL="0" indent="0" algn="r">
              <a:buNone/>
            </a:pPr>
            <a:endParaRPr lang="en-US" sz="900" b="1" dirty="0"/>
          </a:p>
          <a:p>
            <a:pPr marL="0" indent="0" algn="r">
              <a:buNone/>
            </a:pPr>
            <a:r>
              <a:rPr lang="en-US" sz="900" b="1" dirty="0"/>
              <a:t>(Ray and </a:t>
            </a:r>
            <a:r>
              <a:rPr lang="en-US" sz="900" b="1" dirty="0" err="1"/>
              <a:t>Overman</a:t>
            </a:r>
            <a:r>
              <a:rPr lang="en-US" sz="900" b="1" dirty="0"/>
              <a:t> (2014)</a:t>
            </a:r>
          </a:p>
          <a:p>
            <a:pPr marL="0" indent="0" algn="r">
              <a:buNone/>
            </a:pPr>
            <a:r>
              <a:rPr lang="en-US" sz="900" b="1" dirty="0"/>
              <a:t>American Journal of Nursing) </a:t>
            </a:r>
            <a:endParaRPr lang="en-US" sz="900" dirty="0"/>
          </a:p>
        </p:txBody>
      </p:sp>
    </p:spTree>
    <p:extLst>
      <p:ext uri="{BB962C8B-B14F-4D97-AF65-F5344CB8AC3E}">
        <p14:creationId xmlns:p14="http://schemas.microsoft.com/office/powerpoint/2010/main" val="1038355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4000" dirty="0"/>
              <a:t>Thank you!</a:t>
            </a:r>
          </a:p>
        </p:txBody>
      </p:sp>
      <p:sp>
        <p:nvSpPr>
          <p:cNvPr id="3" name="Content Placeholder 2"/>
          <p:cNvSpPr>
            <a:spLocks noGrp="1"/>
          </p:cNvSpPr>
          <p:nvPr>
            <p:ph idx="1"/>
          </p:nvPr>
        </p:nvSpPr>
        <p:spPr>
          <a:xfrm>
            <a:off x="457200" y="2667000"/>
            <a:ext cx="8229600" cy="2438400"/>
          </a:xfrm>
        </p:spPr>
        <p:txBody>
          <a:bodyPr>
            <a:normAutofit/>
          </a:bodyPr>
          <a:lstStyle/>
          <a:p>
            <a:pPr marL="0" indent="0" algn="ctr">
              <a:buNone/>
            </a:pPr>
            <a:r>
              <a:rPr lang="en-US" sz="4800" dirty="0"/>
              <a:t>Questions?</a:t>
            </a:r>
          </a:p>
          <a:p>
            <a:pPr marL="0" indent="0" algn="ctr">
              <a:buNone/>
            </a:pPr>
            <a:r>
              <a:rPr lang="en-US" sz="4800" dirty="0"/>
              <a:t>Comments?</a:t>
            </a:r>
          </a:p>
        </p:txBody>
      </p:sp>
    </p:spTree>
    <p:extLst>
      <p:ext uri="{BB962C8B-B14F-4D97-AF65-F5344CB8AC3E}">
        <p14:creationId xmlns:p14="http://schemas.microsoft.com/office/powerpoint/2010/main" val="3314501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4900" y="228600"/>
            <a:ext cx="6934200" cy="1143000"/>
          </a:xfrm>
        </p:spPr>
        <p:txBody>
          <a:bodyPr>
            <a:noAutofit/>
          </a:bodyPr>
          <a:lstStyle/>
          <a:p>
            <a:r>
              <a:rPr lang="en-US" sz="3200" dirty="0"/>
              <a:t>What to Expect in this Presentation</a:t>
            </a:r>
          </a:p>
        </p:txBody>
      </p:sp>
      <p:sp>
        <p:nvSpPr>
          <p:cNvPr id="3" name="Subtitle 2"/>
          <p:cNvSpPr>
            <a:spLocks noGrp="1"/>
          </p:cNvSpPr>
          <p:nvPr>
            <p:ph idx="1"/>
          </p:nvPr>
        </p:nvSpPr>
        <p:spPr>
          <a:xfrm>
            <a:off x="457200" y="1905000"/>
            <a:ext cx="8229600" cy="4525963"/>
          </a:xfrm>
        </p:spPr>
        <p:txBody>
          <a:bodyPr>
            <a:noAutofit/>
          </a:bodyPr>
          <a:lstStyle/>
          <a:p>
            <a:r>
              <a:rPr lang="en-US" sz="2400" dirty="0"/>
              <a:t>Musical Paper Bag Activity</a:t>
            </a:r>
          </a:p>
          <a:p>
            <a:r>
              <a:rPr lang="en-US" sz="2400" dirty="0"/>
              <a:t>Overview of Leaders vs. Managers</a:t>
            </a:r>
          </a:p>
          <a:p>
            <a:pPr lvl="1">
              <a:buFont typeface="Arial" panose="020B0604020202020204" pitchFamily="34" charset="0"/>
              <a:buChar char="•"/>
            </a:pPr>
            <a:r>
              <a:rPr lang="en-US" sz="2000" dirty="0"/>
              <a:t>Traits of Effective Leaders</a:t>
            </a:r>
          </a:p>
          <a:p>
            <a:pPr algn="l">
              <a:buBlip>
                <a:blip r:embed="rId3"/>
              </a:buBlip>
            </a:pPr>
            <a:r>
              <a:rPr lang="en-US" sz="2400" dirty="0"/>
              <a:t>Pretzel Picture Activity</a:t>
            </a:r>
          </a:p>
          <a:p>
            <a:pPr algn="l">
              <a:buBlip>
                <a:blip r:embed="rId3"/>
              </a:buBlip>
            </a:pPr>
            <a:r>
              <a:rPr lang="en-US" sz="2400" dirty="0"/>
              <a:t>Leaders – Dumping vs. Delegating</a:t>
            </a:r>
          </a:p>
          <a:p>
            <a:pPr lvl="1"/>
            <a:r>
              <a:rPr lang="en-US" sz="2000" dirty="0"/>
              <a:t>Steps to Delegation</a:t>
            </a:r>
          </a:p>
          <a:p>
            <a:pPr lvl="1"/>
            <a:r>
              <a:rPr lang="en-US" sz="2000" dirty="0"/>
              <a:t>Delegation Tips</a:t>
            </a:r>
          </a:p>
          <a:p>
            <a:r>
              <a:rPr lang="en-US" sz="2400" dirty="0"/>
              <a:t>Identifying Leadership Activity</a:t>
            </a:r>
            <a:endParaRPr lang="en-US" sz="900" dirty="0"/>
          </a:p>
          <a:p>
            <a:pPr algn="l">
              <a:buBlip>
                <a:blip r:embed="rId3"/>
              </a:buBlip>
            </a:pPr>
            <a:endParaRPr lang="en-US" sz="2400" dirty="0"/>
          </a:p>
        </p:txBody>
      </p:sp>
    </p:spTree>
    <p:extLst>
      <p:ext uri="{BB962C8B-B14F-4D97-AF65-F5344CB8AC3E}">
        <p14:creationId xmlns:p14="http://schemas.microsoft.com/office/powerpoint/2010/main" val="1985938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162800" cy="1447800"/>
          </a:xfrm>
        </p:spPr>
        <p:txBody>
          <a:bodyPr>
            <a:noAutofit/>
          </a:bodyPr>
          <a:lstStyle/>
          <a:p>
            <a:r>
              <a:rPr lang="en-US" sz="3200" dirty="0"/>
              <a:t>Importance of Communication and Soft Skills</a:t>
            </a:r>
            <a:r>
              <a:rPr lang="en-US" sz="4400" dirty="0"/>
              <a:t/>
            </a:r>
            <a:br>
              <a:rPr lang="en-US" sz="4400" dirty="0"/>
            </a:br>
            <a:endParaRPr lang="en-US" sz="4400" dirty="0"/>
          </a:p>
        </p:txBody>
      </p:sp>
      <p:sp>
        <p:nvSpPr>
          <p:cNvPr id="3" name="Content Placeholder 2"/>
          <p:cNvSpPr>
            <a:spLocks noGrp="1"/>
          </p:cNvSpPr>
          <p:nvPr>
            <p:ph idx="1"/>
          </p:nvPr>
        </p:nvSpPr>
        <p:spPr>
          <a:xfrm>
            <a:off x="457200" y="1981200"/>
            <a:ext cx="8534400" cy="4114800"/>
          </a:xfrm>
        </p:spPr>
        <p:txBody>
          <a:bodyPr>
            <a:noAutofit/>
          </a:bodyPr>
          <a:lstStyle/>
          <a:p>
            <a:pPr marL="0" indent="0">
              <a:spcBef>
                <a:spcPts val="0"/>
              </a:spcBef>
              <a:buNone/>
              <a:defRPr/>
            </a:pPr>
            <a:r>
              <a:rPr lang="en-US" sz="2400" dirty="0"/>
              <a:t>Communication is “the skill that can possibly have the greatest impact on effective healthcare delivery.  It really is the key to clinical governance and demands as much attention, respect and sustaining as other seemingly ‘harder’ targets.  However, often the mere mention of the importance of communication causes less than positive reactions in healthcare professionals.”</a:t>
            </a:r>
          </a:p>
          <a:p>
            <a:pPr marL="457200" lvl="1" indent="0" algn="r">
              <a:buNone/>
            </a:pPr>
            <a:endParaRPr lang="en-US" sz="1100" dirty="0"/>
          </a:p>
          <a:p>
            <a:pPr marL="457200" lvl="1" indent="0" algn="r">
              <a:buNone/>
            </a:pPr>
            <a:endParaRPr lang="en-US" sz="1100" dirty="0"/>
          </a:p>
          <a:p>
            <a:pPr marL="457200" lvl="1" indent="0" algn="r">
              <a:buNone/>
            </a:pPr>
            <a:r>
              <a:rPr lang="en-US" sz="1100" dirty="0"/>
              <a:t>(</a:t>
            </a:r>
            <a:r>
              <a:rPr lang="en-US" sz="1100" dirty="0" err="1">
                <a:solidFill>
                  <a:schemeClr val="bg1"/>
                </a:solidFill>
              </a:rPr>
              <a:t>Jelphs</a:t>
            </a:r>
            <a:r>
              <a:rPr lang="en-US" sz="1100" dirty="0">
                <a:solidFill>
                  <a:schemeClr val="bg1"/>
                </a:solidFill>
              </a:rPr>
              <a:t>, 2006</a:t>
            </a:r>
            <a:r>
              <a:rPr lang="en-US" sz="1100" dirty="0"/>
              <a:t>, senior fellow at the</a:t>
            </a:r>
          </a:p>
          <a:p>
            <a:pPr marL="457200" lvl="1" indent="0" algn="r">
              <a:buNone/>
            </a:pPr>
            <a:r>
              <a:rPr lang="en-US" sz="1100" dirty="0"/>
              <a:t>Health Services Management </a:t>
            </a:r>
          </a:p>
          <a:p>
            <a:pPr marL="457200" lvl="1" indent="0" algn="r">
              <a:buNone/>
            </a:pPr>
            <a:r>
              <a:rPr lang="en-US" sz="1100" dirty="0"/>
              <a:t>Centre at the University of Birmingham)</a:t>
            </a:r>
          </a:p>
          <a:p>
            <a:pPr marL="457200" lvl="1" indent="0" algn="r">
              <a:buNone/>
            </a:pPr>
            <a:endParaRPr lang="en-US" sz="1000" dirty="0"/>
          </a:p>
          <a:p>
            <a:pPr lvl="1"/>
            <a:endParaRPr lang="en-US" sz="2400" dirty="0"/>
          </a:p>
        </p:txBody>
      </p:sp>
    </p:spTree>
    <p:extLst>
      <p:ext uri="{BB962C8B-B14F-4D97-AF65-F5344CB8AC3E}">
        <p14:creationId xmlns:p14="http://schemas.microsoft.com/office/powerpoint/2010/main" val="3196904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1665" y="1676400"/>
            <a:ext cx="7668489" cy="1676400"/>
          </a:xfrm>
        </p:spPr>
        <p:txBody>
          <a:bodyPr>
            <a:normAutofit/>
          </a:bodyPr>
          <a:lstStyle/>
          <a:p>
            <a:pPr marL="0" indent="0">
              <a:buNone/>
            </a:pPr>
            <a:endParaRPr lang="en-US" sz="2400" b="1" dirty="0"/>
          </a:p>
          <a:p>
            <a:pPr>
              <a:buBlip>
                <a:blip r:embed="rId3"/>
              </a:buBlip>
            </a:pPr>
            <a:endParaRPr lang="en-US" sz="2400" dirty="0"/>
          </a:p>
        </p:txBody>
      </p:sp>
      <p:sp>
        <p:nvSpPr>
          <p:cNvPr id="4" name="Title 3"/>
          <p:cNvSpPr>
            <a:spLocks noGrp="1"/>
          </p:cNvSpPr>
          <p:nvPr>
            <p:ph type="title"/>
          </p:nvPr>
        </p:nvSpPr>
        <p:spPr>
          <a:xfrm>
            <a:off x="502227" y="381000"/>
            <a:ext cx="8229600" cy="1143000"/>
          </a:xfrm>
        </p:spPr>
        <p:txBody>
          <a:bodyPr>
            <a:noAutofit/>
          </a:bodyPr>
          <a:lstStyle/>
          <a:p>
            <a:r>
              <a:rPr lang="en-US" sz="3200" dirty="0"/>
              <a:t/>
            </a:r>
            <a:br>
              <a:rPr lang="en-US" sz="3200" dirty="0"/>
            </a:br>
            <a:r>
              <a:rPr lang="en-US" sz="3200" dirty="0"/>
              <a:t>Most Frequently Identified Root Causes of Sentinel Events 2013-2015</a:t>
            </a:r>
            <a:br>
              <a:rPr lang="en-US" sz="3200" dirty="0"/>
            </a:br>
            <a:endParaRPr lang="en-US" sz="3200" dirty="0"/>
          </a:p>
        </p:txBody>
      </p:sp>
      <p:graphicFrame>
        <p:nvGraphicFramePr>
          <p:cNvPr id="5" name="Table 4"/>
          <p:cNvGraphicFramePr>
            <a:graphicFrameLocks noGrp="1"/>
          </p:cNvGraphicFramePr>
          <p:nvPr>
            <p:extLst>
              <p:ext uri="{D42A27DB-BD31-4B8C-83A1-F6EECF244321}">
                <p14:modId xmlns:p14="http://schemas.microsoft.com/office/powerpoint/2010/main" val="1131101806"/>
              </p:ext>
            </p:extLst>
          </p:nvPr>
        </p:nvGraphicFramePr>
        <p:xfrm>
          <a:off x="502227" y="2286000"/>
          <a:ext cx="8229600" cy="3002280"/>
        </p:xfrm>
        <a:graphic>
          <a:graphicData uri="http://schemas.openxmlformats.org/drawingml/2006/table">
            <a:tbl>
              <a:tblPr firstRow="1" firstCol="1" bandRow="1">
                <a:effectLst>
                  <a:outerShdw blurRad="50800" dist="38100" dir="2700000" algn="tl" rotWithShape="0">
                    <a:prstClr val="black">
                      <a:alpha val="40000"/>
                    </a:prstClr>
                  </a:outerShdw>
                </a:effectLst>
                <a:tableStyleId>{5C22544A-7EE6-4342-B048-85BDC9FD1C3A}</a:tableStyleId>
              </a:tblPr>
              <a:tblGrid>
                <a:gridCol w="1822033">
                  <a:extLst>
                    <a:ext uri="{9D8B030D-6E8A-4147-A177-3AD203B41FA5}">
                      <a16:colId xmlns:a16="http://schemas.microsoft.com/office/drawing/2014/main" xmlns="" val="20000"/>
                    </a:ext>
                  </a:extLst>
                </a:gridCol>
                <a:gridCol w="1068202">
                  <a:extLst>
                    <a:ext uri="{9D8B030D-6E8A-4147-A177-3AD203B41FA5}">
                      <a16:colId xmlns:a16="http://schemas.microsoft.com/office/drawing/2014/main" xmlns="" val="20001"/>
                    </a:ext>
                  </a:extLst>
                </a:gridCol>
                <a:gridCol w="1068202">
                  <a:extLst>
                    <a:ext uri="{9D8B030D-6E8A-4147-A177-3AD203B41FA5}">
                      <a16:colId xmlns:a16="http://schemas.microsoft.com/office/drawing/2014/main" xmlns="" val="20002"/>
                    </a:ext>
                  </a:extLst>
                </a:gridCol>
                <a:gridCol w="808147">
                  <a:extLst>
                    <a:ext uri="{9D8B030D-6E8A-4147-A177-3AD203B41FA5}">
                      <a16:colId xmlns:a16="http://schemas.microsoft.com/office/drawing/2014/main" xmlns="" val="20003"/>
                    </a:ext>
                  </a:extLst>
                </a:gridCol>
                <a:gridCol w="1326612">
                  <a:extLst>
                    <a:ext uri="{9D8B030D-6E8A-4147-A177-3AD203B41FA5}">
                      <a16:colId xmlns:a16="http://schemas.microsoft.com/office/drawing/2014/main" xmlns="" val="20004"/>
                    </a:ext>
                  </a:extLst>
                </a:gridCol>
                <a:gridCol w="1068202">
                  <a:extLst>
                    <a:ext uri="{9D8B030D-6E8A-4147-A177-3AD203B41FA5}">
                      <a16:colId xmlns:a16="http://schemas.microsoft.com/office/drawing/2014/main" xmlns="" val="20005"/>
                    </a:ext>
                  </a:extLst>
                </a:gridCol>
                <a:gridCol w="1068202">
                  <a:extLst>
                    <a:ext uri="{9D8B030D-6E8A-4147-A177-3AD203B41FA5}">
                      <a16:colId xmlns:a16="http://schemas.microsoft.com/office/drawing/2014/main" xmlns="" val="20006"/>
                    </a:ext>
                  </a:extLst>
                </a:gridCol>
              </a:tblGrid>
              <a:tr h="624840">
                <a:tc>
                  <a:txBody>
                    <a:bodyPr/>
                    <a:lstStyle/>
                    <a:p>
                      <a:endParaRPr lang="en-US" sz="1800" dirty="0">
                        <a:effectLst/>
                        <a:latin typeface="Calibri"/>
                      </a:endParaRPr>
                    </a:p>
                  </a:txBody>
                  <a:tcPr marL="68580" marR="68580" marT="0" marB="0"/>
                </a:tc>
                <a:tc>
                  <a:txBody>
                    <a:bodyPr/>
                    <a:lstStyle/>
                    <a:p>
                      <a:endParaRPr lang="en-US" sz="1800" dirty="0">
                        <a:effectLst/>
                        <a:latin typeface="Calibri"/>
                      </a:endParaRPr>
                    </a:p>
                  </a:txBody>
                  <a:tcPr marL="68580" marR="68580" marT="0" marB="0"/>
                </a:tc>
                <a:tc>
                  <a:txBody>
                    <a:bodyPr/>
                    <a:lstStyle/>
                    <a:p>
                      <a:endParaRPr lang="en-US" sz="1800" dirty="0">
                        <a:effectLst/>
                        <a:latin typeface="Calibri"/>
                      </a:endParaRPr>
                    </a:p>
                  </a:txBody>
                  <a:tcPr marL="68580" marR="68580" marT="0" marB="0"/>
                </a:tc>
                <a:tc gridSpan="2">
                  <a:txBody>
                    <a:bodyPr/>
                    <a:lstStyle/>
                    <a:p>
                      <a:pPr marL="0" marR="0">
                        <a:lnSpc>
                          <a:spcPct val="107000"/>
                        </a:lnSpc>
                        <a:spcBef>
                          <a:spcPts val="0"/>
                        </a:spcBef>
                        <a:spcAft>
                          <a:spcPts val="0"/>
                        </a:spcAft>
                      </a:pPr>
                      <a:r>
                        <a:rPr lang="en-US" sz="1800" dirty="0">
                          <a:effectLst/>
                        </a:rPr>
                        <a:t>Rank by Year</a:t>
                      </a:r>
                      <a:endParaRPr lang="en-US" sz="1800" dirty="0">
                        <a:effectLst/>
                        <a:latin typeface="Calibri"/>
                        <a:ea typeface="Calibri"/>
                        <a:cs typeface="Times New Roman"/>
                      </a:endParaRPr>
                    </a:p>
                  </a:txBody>
                  <a:tcPr marL="68580" marR="68580" marT="0" marB="0"/>
                </a:tc>
                <a:tc hMerge="1">
                  <a:txBody>
                    <a:bodyPr/>
                    <a:lstStyle/>
                    <a:p>
                      <a:endParaRPr lang="en-US"/>
                    </a:p>
                  </a:txBody>
                  <a:tcPr/>
                </a:tc>
                <a:tc>
                  <a:txBody>
                    <a:bodyPr/>
                    <a:lstStyle/>
                    <a:p>
                      <a:endParaRPr lang="en-US" sz="1800">
                        <a:effectLst/>
                        <a:latin typeface="Calibri"/>
                      </a:endParaRPr>
                    </a:p>
                  </a:txBody>
                  <a:tcPr marL="68580" marR="68580" marT="0" marB="0"/>
                </a:tc>
                <a:tc>
                  <a:txBody>
                    <a:bodyPr/>
                    <a:lstStyle/>
                    <a:p>
                      <a:endParaRPr lang="en-US" sz="1800" dirty="0">
                        <a:effectLst/>
                        <a:latin typeface="Calibri"/>
                      </a:endParaRPr>
                    </a:p>
                  </a:txBody>
                  <a:tcPr marL="68580" marR="68580" marT="0" marB="0"/>
                </a:tc>
                <a:extLst>
                  <a:ext uri="{0D108BD9-81ED-4DB2-BD59-A6C34878D82A}">
                    <a16:rowId xmlns:a16="http://schemas.microsoft.com/office/drawing/2014/main" xmlns="" val="10000"/>
                  </a:ext>
                </a:extLst>
              </a:tr>
              <a:tr h="624840">
                <a:tc>
                  <a:txBody>
                    <a:bodyPr/>
                    <a:lstStyle/>
                    <a:p>
                      <a:pPr marL="0" marR="0" algn="ctr">
                        <a:lnSpc>
                          <a:spcPct val="107000"/>
                        </a:lnSpc>
                        <a:spcBef>
                          <a:spcPts val="0"/>
                        </a:spcBef>
                        <a:spcAft>
                          <a:spcPts val="0"/>
                        </a:spcAft>
                      </a:pPr>
                      <a:r>
                        <a:rPr lang="en-US" sz="1800" dirty="0">
                          <a:effectLst/>
                        </a:rPr>
                        <a:t>Event Type</a:t>
                      </a:r>
                      <a:endParaRPr lang="en-US" sz="1800" dirty="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800">
                          <a:effectLst/>
                        </a:rPr>
                        <a:t>2013</a:t>
                      </a:r>
                      <a:endParaRPr lang="en-US" sz="18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800">
                          <a:effectLst/>
                        </a:rPr>
                        <a:t># events</a:t>
                      </a:r>
                      <a:endParaRPr lang="en-US" sz="18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800" dirty="0">
                          <a:effectLst/>
                        </a:rPr>
                        <a:t>2014</a:t>
                      </a:r>
                      <a:endParaRPr lang="en-US" sz="1800" dirty="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800" dirty="0">
                          <a:effectLst/>
                        </a:rPr>
                        <a:t># events</a:t>
                      </a:r>
                      <a:endParaRPr lang="en-US" sz="1800" dirty="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800">
                          <a:effectLst/>
                        </a:rPr>
                        <a:t>2015</a:t>
                      </a:r>
                      <a:endParaRPr lang="en-US" sz="18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800">
                          <a:effectLst/>
                        </a:rPr>
                        <a:t># events</a:t>
                      </a:r>
                      <a:endParaRPr lang="en-US" sz="180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502920">
                <a:tc>
                  <a:txBody>
                    <a:bodyPr/>
                    <a:lstStyle/>
                    <a:p>
                      <a:pPr marL="0" marR="0">
                        <a:lnSpc>
                          <a:spcPct val="107000"/>
                        </a:lnSpc>
                        <a:spcBef>
                          <a:spcPts val="0"/>
                        </a:spcBef>
                        <a:spcAft>
                          <a:spcPts val="0"/>
                        </a:spcAft>
                      </a:pPr>
                      <a:r>
                        <a:rPr lang="en-US" sz="1800">
                          <a:effectLst/>
                        </a:rPr>
                        <a:t>Communication</a:t>
                      </a:r>
                      <a:endParaRPr lang="en-US" sz="18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800">
                          <a:effectLst/>
                        </a:rPr>
                        <a:t>2</a:t>
                      </a:r>
                      <a:endParaRPr lang="en-US" sz="18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800">
                          <a:effectLst/>
                        </a:rPr>
                        <a:t>563</a:t>
                      </a:r>
                      <a:endParaRPr lang="en-US" sz="18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800">
                          <a:effectLst/>
                        </a:rPr>
                        <a:t>3</a:t>
                      </a:r>
                      <a:endParaRPr lang="en-US" sz="18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800" dirty="0">
                          <a:effectLst/>
                        </a:rPr>
                        <a:t>489</a:t>
                      </a:r>
                      <a:endParaRPr lang="en-US" sz="1800" dirty="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800">
                          <a:effectLst/>
                        </a:rPr>
                        <a:t>3</a:t>
                      </a:r>
                      <a:endParaRPr lang="en-US" sz="18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800">
                          <a:effectLst/>
                        </a:rPr>
                        <a:t>744</a:t>
                      </a:r>
                      <a:endParaRPr lang="en-US" sz="1800">
                        <a:effectLst/>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r h="624840">
                <a:tc>
                  <a:txBody>
                    <a:bodyPr/>
                    <a:lstStyle/>
                    <a:p>
                      <a:pPr marL="0" marR="0">
                        <a:lnSpc>
                          <a:spcPct val="107000"/>
                        </a:lnSpc>
                        <a:spcBef>
                          <a:spcPts val="0"/>
                        </a:spcBef>
                        <a:spcAft>
                          <a:spcPts val="0"/>
                        </a:spcAft>
                      </a:pPr>
                      <a:r>
                        <a:rPr lang="en-US" sz="1800">
                          <a:effectLst/>
                        </a:rPr>
                        <a:t>Human Factor</a:t>
                      </a:r>
                      <a:endParaRPr lang="en-US" sz="18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800">
                          <a:effectLst/>
                        </a:rPr>
                        <a:t>1</a:t>
                      </a:r>
                      <a:endParaRPr lang="en-US" sz="18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800">
                          <a:effectLst/>
                        </a:rPr>
                        <a:t>635</a:t>
                      </a:r>
                      <a:endParaRPr lang="en-US" sz="18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800">
                          <a:effectLst/>
                        </a:rPr>
                        <a:t>1</a:t>
                      </a:r>
                      <a:endParaRPr lang="en-US" sz="18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800" dirty="0">
                          <a:effectLst/>
                        </a:rPr>
                        <a:t>547</a:t>
                      </a:r>
                      <a:endParaRPr lang="en-US" sz="1800" dirty="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800" dirty="0">
                          <a:effectLst/>
                        </a:rPr>
                        <a:t>1</a:t>
                      </a:r>
                      <a:endParaRPr lang="en-US" sz="1800" dirty="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800">
                          <a:effectLst/>
                        </a:rPr>
                        <a:t>999</a:t>
                      </a:r>
                      <a:endParaRPr lang="en-US" sz="1800">
                        <a:effectLst/>
                        <a:latin typeface="Calibri"/>
                        <a:ea typeface="Calibri"/>
                        <a:cs typeface="Times New Roman"/>
                      </a:endParaRPr>
                    </a:p>
                  </a:txBody>
                  <a:tcPr marL="68580" marR="68580" marT="0" marB="0"/>
                </a:tc>
                <a:extLst>
                  <a:ext uri="{0D108BD9-81ED-4DB2-BD59-A6C34878D82A}">
                    <a16:rowId xmlns:a16="http://schemas.microsoft.com/office/drawing/2014/main" xmlns="" val="10003"/>
                  </a:ext>
                </a:extLst>
              </a:tr>
              <a:tr h="624840">
                <a:tc>
                  <a:txBody>
                    <a:bodyPr/>
                    <a:lstStyle/>
                    <a:p>
                      <a:pPr marL="0" marR="0">
                        <a:lnSpc>
                          <a:spcPct val="107000"/>
                        </a:lnSpc>
                        <a:spcBef>
                          <a:spcPts val="0"/>
                        </a:spcBef>
                        <a:spcAft>
                          <a:spcPts val="0"/>
                        </a:spcAft>
                      </a:pPr>
                      <a:r>
                        <a:rPr lang="en-US" sz="1800">
                          <a:effectLst/>
                        </a:rPr>
                        <a:t>Leadership</a:t>
                      </a:r>
                      <a:endParaRPr lang="en-US" sz="18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800">
                          <a:effectLst/>
                        </a:rPr>
                        <a:t>3</a:t>
                      </a:r>
                      <a:endParaRPr lang="en-US" sz="18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800">
                          <a:effectLst/>
                        </a:rPr>
                        <a:t>547</a:t>
                      </a:r>
                      <a:endParaRPr lang="en-US" sz="18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800">
                          <a:effectLst/>
                        </a:rPr>
                        <a:t>2</a:t>
                      </a:r>
                      <a:endParaRPr lang="en-US" sz="18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800">
                          <a:effectLst/>
                        </a:rPr>
                        <a:t>517</a:t>
                      </a:r>
                      <a:endParaRPr lang="en-US" sz="18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800" dirty="0">
                          <a:effectLst/>
                        </a:rPr>
                        <a:t>2</a:t>
                      </a:r>
                      <a:endParaRPr lang="en-US" sz="1800" dirty="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800" dirty="0">
                          <a:effectLst/>
                        </a:rPr>
                        <a:t>849</a:t>
                      </a:r>
                      <a:endParaRPr lang="en-US" sz="18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612831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419100"/>
            <a:ext cx="8229600" cy="1143000"/>
          </a:xfrm>
        </p:spPr>
        <p:txBody>
          <a:bodyPr>
            <a:normAutofit/>
          </a:bodyPr>
          <a:lstStyle/>
          <a:p>
            <a:r>
              <a:rPr lang="en-US" sz="3200" dirty="0">
                <a:latin typeface="Comic Sans MS" pitchFamily="66" charset="0"/>
              </a:rPr>
              <a:t>What’s YOUR Definition?</a:t>
            </a:r>
            <a:br>
              <a:rPr lang="en-US" sz="3200" dirty="0">
                <a:latin typeface="Comic Sans MS" pitchFamily="66" charset="0"/>
              </a:rPr>
            </a:br>
            <a:endParaRPr lang="en-US" sz="3200" dirty="0">
              <a:latin typeface="Comic Sans MS" pitchFamily="66" charset="0"/>
            </a:endParaRPr>
          </a:p>
        </p:txBody>
      </p:sp>
      <p:sp>
        <p:nvSpPr>
          <p:cNvPr id="20483" name="Rectangle 3"/>
          <p:cNvSpPr>
            <a:spLocks noGrp="1" noChangeArrowheads="1"/>
          </p:cNvSpPr>
          <p:nvPr>
            <p:ph type="body" sz="half" idx="1"/>
          </p:nvPr>
        </p:nvSpPr>
        <p:spPr>
          <a:xfrm>
            <a:off x="457200" y="1534391"/>
            <a:ext cx="4038600" cy="4530725"/>
          </a:xfrm>
        </p:spPr>
        <p:txBody>
          <a:bodyPr/>
          <a:lstStyle/>
          <a:p>
            <a:pPr>
              <a:buBlip>
                <a:blip r:embed="rId3"/>
              </a:buBlip>
            </a:pPr>
            <a:endParaRPr lang="en-US" sz="2800" dirty="0"/>
          </a:p>
          <a:p>
            <a:pPr>
              <a:buBlip>
                <a:blip r:embed="rId3"/>
              </a:buBlip>
            </a:pPr>
            <a:r>
              <a:rPr lang="en-US" sz="2800" dirty="0"/>
              <a:t>Let’s take a few minutes to share our favorite definition(s) of leadership.</a:t>
            </a:r>
          </a:p>
          <a:p>
            <a:pPr>
              <a:buBlip>
                <a:blip r:embed="rId3"/>
              </a:buBlip>
            </a:pPr>
            <a:endParaRPr lang="en-US" sz="2800" dirty="0"/>
          </a:p>
        </p:txBody>
      </p:sp>
      <p:pic>
        <p:nvPicPr>
          <p:cNvPr id="20484" name="Picture 4" descr="j0078795"/>
          <p:cNvPicPr>
            <a:picLocks noGrp="1" noChangeAspect="1" noChangeArrowheads="1"/>
          </p:cNvPicPr>
          <p:nvPr>
            <p:ph sz="quarter" idx="2"/>
          </p:nvPr>
        </p:nvPicPr>
        <p:blipFill>
          <a:blip r:embed="rId4" cstate="print">
            <a:extLst>
              <a:ext uri="{28A0092B-C50C-407E-A947-70E740481C1C}">
                <a14:useLocalDpi xmlns:a14="http://schemas.microsoft.com/office/drawing/2010/main" val="0"/>
              </a:ext>
            </a:extLst>
          </a:blip>
          <a:srcRect/>
          <a:stretch>
            <a:fillRect/>
          </a:stretch>
        </p:blipFill>
        <p:spPr>
          <a:xfrm>
            <a:off x="5715000" y="3200400"/>
            <a:ext cx="1524000" cy="26463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Content Placeholder 3"/>
          <p:cNvSpPr>
            <a:spLocks noGrp="1"/>
          </p:cNvSpPr>
          <p:nvPr>
            <p:ph sz="quarter" idx="3"/>
          </p:nvPr>
        </p:nvSpPr>
        <p:spPr/>
        <p:txBody>
          <a:bodyPr/>
          <a:lstStyle/>
          <a:p>
            <a:endParaRPr lang="en-US" dirty="0"/>
          </a:p>
        </p:txBody>
      </p:sp>
    </p:spTree>
    <p:extLst>
      <p:ext uri="{BB962C8B-B14F-4D97-AF65-F5344CB8AC3E}">
        <p14:creationId xmlns:p14="http://schemas.microsoft.com/office/powerpoint/2010/main" val="908237559"/>
      </p:ext>
    </p:extLst>
  </p:cSld>
  <p:clrMapOvr>
    <a:masterClrMapping/>
  </p:clrMapOvr>
  <p:transition spd="slow">
    <p:blind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1143000"/>
          </a:xfrm>
        </p:spPr>
        <p:txBody>
          <a:bodyPr/>
          <a:lstStyle/>
          <a:p>
            <a:r>
              <a:rPr lang="en-US" sz="3200" dirty="0"/>
              <a:t>Musical Paper Bags Activity</a:t>
            </a:r>
          </a:p>
        </p:txBody>
      </p:sp>
      <p:sp>
        <p:nvSpPr>
          <p:cNvPr id="3" name="Content Placeholder 2"/>
          <p:cNvSpPr>
            <a:spLocks noGrp="1"/>
          </p:cNvSpPr>
          <p:nvPr>
            <p:ph idx="1"/>
          </p:nvPr>
        </p:nvSpPr>
        <p:spPr>
          <a:xfrm>
            <a:off x="304800" y="1524000"/>
            <a:ext cx="8205354" cy="4953000"/>
          </a:xfrm>
        </p:spPr>
        <p:txBody>
          <a:bodyPr>
            <a:normAutofit/>
          </a:bodyPr>
          <a:lstStyle/>
          <a:p>
            <a:r>
              <a:rPr lang="en-US" sz="2800" dirty="0"/>
              <a:t>Goal – To get ALL participants balanced on both feet on a paper bags.</a:t>
            </a:r>
          </a:p>
          <a:p>
            <a:r>
              <a:rPr lang="en-US" sz="2800" dirty="0"/>
              <a:t>Please stand and look around the room and notice the paper bags.</a:t>
            </a:r>
          </a:p>
          <a:p>
            <a:r>
              <a:rPr lang="en-US" sz="2800" dirty="0"/>
              <a:t>When the music starts, mingle around the room. When it stops, everyone must have both feet on a paper bag.</a:t>
            </a:r>
          </a:p>
          <a:p>
            <a:r>
              <a:rPr lang="en-US" sz="2800" dirty="0"/>
              <a:t>Remember, the goal is for ALL to have a foot on the bag!  (This is not Survivor!)</a:t>
            </a:r>
            <a:endParaRPr lang="en-US" sz="2800" b="1" dirty="0"/>
          </a:p>
        </p:txBody>
      </p:sp>
    </p:spTree>
    <p:extLst>
      <p:ext uri="{BB962C8B-B14F-4D97-AF65-F5344CB8AC3E}">
        <p14:creationId xmlns:p14="http://schemas.microsoft.com/office/powerpoint/2010/main" val="1759389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1143000"/>
          </a:xfrm>
        </p:spPr>
        <p:txBody>
          <a:bodyPr/>
          <a:lstStyle/>
          <a:p>
            <a:r>
              <a:rPr lang="en-US" sz="3200" dirty="0"/>
              <a:t>Reflection</a:t>
            </a:r>
          </a:p>
        </p:txBody>
      </p:sp>
      <p:sp>
        <p:nvSpPr>
          <p:cNvPr id="3" name="Content Placeholder 2"/>
          <p:cNvSpPr>
            <a:spLocks noGrp="1"/>
          </p:cNvSpPr>
          <p:nvPr>
            <p:ph idx="1"/>
          </p:nvPr>
        </p:nvSpPr>
        <p:spPr>
          <a:xfrm>
            <a:off x="484909" y="1752600"/>
            <a:ext cx="8229600" cy="4525963"/>
          </a:xfrm>
        </p:spPr>
        <p:txBody>
          <a:bodyPr>
            <a:normAutofit/>
          </a:bodyPr>
          <a:lstStyle/>
          <a:p>
            <a:r>
              <a:rPr lang="en-US" sz="2800" dirty="0"/>
              <a:t>What was easy and/or hard about this challenge?</a:t>
            </a:r>
          </a:p>
          <a:p>
            <a:r>
              <a:rPr lang="en-US" sz="2800" dirty="0"/>
              <a:t>How did people help or encourage each other?</a:t>
            </a:r>
          </a:p>
          <a:p>
            <a:r>
              <a:rPr lang="en-US" sz="2800" dirty="0"/>
              <a:t>How did you work as a team?</a:t>
            </a:r>
          </a:p>
          <a:p>
            <a:r>
              <a:rPr lang="en-US" sz="2800" dirty="0"/>
              <a:t>Did someone take on a leadership role or was there shared leadership?</a:t>
            </a:r>
          </a:p>
          <a:p>
            <a:endParaRPr lang="en-US" sz="2800" dirty="0"/>
          </a:p>
        </p:txBody>
      </p:sp>
    </p:spTree>
    <p:extLst>
      <p:ext uri="{BB962C8B-B14F-4D97-AF65-F5344CB8AC3E}">
        <p14:creationId xmlns:p14="http://schemas.microsoft.com/office/powerpoint/2010/main" val="1022268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1143000"/>
          </a:xfrm>
        </p:spPr>
        <p:txBody>
          <a:bodyPr>
            <a:noAutofit/>
          </a:bodyPr>
          <a:lstStyle/>
          <a:p>
            <a:r>
              <a:rPr lang="en-US" sz="3200" dirty="0"/>
              <a:t> Manager vs. Leader</a:t>
            </a:r>
          </a:p>
        </p:txBody>
      </p:sp>
      <p:graphicFrame>
        <p:nvGraphicFramePr>
          <p:cNvPr id="6" name="Content Placeholder 3"/>
          <p:cNvGraphicFramePr>
            <a:graphicFrameLocks/>
          </p:cNvGraphicFramePr>
          <p:nvPr>
            <p:extLst>
              <p:ext uri="{D42A27DB-BD31-4B8C-83A1-F6EECF244321}">
                <p14:modId xmlns:p14="http://schemas.microsoft.com/office/powerpoint/2010/main" val="1113209976"/>
              </p:ext>
            </p:extLst>
          </p:nvPr>
        </p:nvGraphicFramePr>
        <p:xfrm>
          <a:off x="457200" y="1752600"/>
          <a:ext cx="8229600" cy="3733800"/>
        </p:xfrm>
        <a:graphic>
          <a:graphicData uri="http://schemas.openxmlformats.org/drawingml/2006/table">
            <a:tbl>
              <a:tblPr firstRow="1" bandRow="1">
                <a:effectLst>
                  <a:outerShdw blurRad="50800" dist="38100" dir="2700000" algn="tl" rotWithShape="0">
                    <a:prstClr val="black">
                      <a:alpha val="40000"/>
                    </a:prstClr>
                  </a:outerShdw>
                </a:effectLst>
                <a:tableStyleId>{B301B821-A1FF-4177-AEE7-76D212191A09}</a:tableStyleId>
              </a:tblPr>
              <a:tblGrid>
                <a:gridCol w="4114800">
                  <a:extLst>
                    <a:ext uri="{9D8B030D-6E8A-4147-A177-3AD203B41FA5}">
                      <a16:colId xmlns:a16="http://schemas.microsoft.com/office/drawing/2014/main" xmlns="" val="20000"/>
                    </a:ext>
                  </a:extLst>
                </a:gridCol>
                <a:gridCol w="4114800">
                  <a:extLst>
                    <a:ext uri="{9D8B030D-6E8A-4147-A177-3AD203B41FA5}">
                      <a16:colId xmlns:a16="http://schemas.microsoft.com/office/drawing/2014/main" xmlns="" val="20001"/>
                    </a:ext>
                  </a:extLst>
                </a:gridCol>
              </a:tblGrid>
              <a:tr h="746760">
                <a:tc>
                  <a:txBody>
                    <a:bodyPr/>
                    <a:lstStyle/>
                    <a:p>
                      <a:r>
                        <a:rPr lang="en-US" sz="2800" dirty="0"/>
                        <a:t>Managers</a:t>
                      </a:r>
                    </a:p>
                  </a:txBody>
                  <a:tcPr/>
                </a:tc>
                <a:tc>
                  <a:txBody>
                    <a:bodyPr/>
                    <a:lstStyle/>
                    <a:p>
                      <a:r>
                        <a:rPr lang="en-US" sz="2800" dirty="0"/>
                        <a:t>Leaders</a:t>
                      </a:r>
                    </a:p>
                  </a:txBody>
                  <a:tcPr/>
                </a:tc>
                <a:extLst>
                  <a:ext uri="{0D108BD9-81ED-4DB2-BD59-A6C34878D82A}">
                    <a16:rowId xmlns:a16="http://schemas.microsoft.com/office/drawing/2014/main" xmlns="" val="10000"/>
                  </a:ext>
                </a:extLst>
              </a:tr>
              <a:tr h="746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t>Administers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t>Innovates</a:t>
                      </a:r>
                    </a:p>
                  </a:txBody>
                  <a:tcPr/>
                </a:tc>
                <a:extLst>
                  <a:ext uri="{0D108BD9-81ED-4DB2-BD59-A6C34878D82A}">
                    <a16:rowId xmlns:a16="http://schemas.microsoft.com/office/drawing/2014/main" xmlns="" val="10001"/>
                  </a:ext>
                </a:extLst>
              </a:tr>
              <a:tr h="746760">
                <a:tc>
                  <a:txBody>
                    <a:bodyPr/>
                    <a:lstStyle/>
                    <a:p>
                      <a:r>
                        <a:rPr lang="en-US" sz="2800" dirty="0"/>
                        <a:t>Relies</a:t>
                      </a:r>
                      <a:r>
                        <a:rPr lang="en-US" sz="2800" baseline="0" dirty="0"/>
                        <a:t> on control</a:t>
                      </a:r>
                      <a:endParaRPr lang="en-US" sz="2800" dirty="0"/>
                    </a:p>
                  </a:txBody>
                  <a:tcPr/>
                </a:tc>
                <a:tc>
                  <a:txBody>
                    <a:bodyPr/>
                    <a:lstStyle/>
                    <a:p>
                      <a:r>
                        <a:rPr lang="en-US" sz="2800" dirty="0"/>
                        <a:t>Inspires</a:t>
                      </a:r>
                    </a:p>
                  </a:txBody>
                  <a:tcPr/>
                </a:tc>
                <a:extLst>
                  <a:ext uri="{0D108BD9-81ED-4DB2-BD59-A6C34878D82A}">
                    <a16:rowId xmlns:a16="http://schemas.microsoft.com/office/drawing/2014/main" xmlns="" val="10002"/>
                  </a:ext>
                </a:extLst>
              </a:tr>
              <a:tr h="746760">
                <a:tc>
                  <a:txBody>
                    <a:bodyPr/>
                    <a:lstStyle/>
                    <a:p>
                      <a:r>
                        <a:rPr lang="en-US" sz="2800" dirty="0"/>
                        <a:t>Short</a:t>
                      </a:r>
                      <a:r>
                        <a:rPr lang="en-US" sz="2800" baseline="0" dirty="0"/>
                        <a:t> range view</a:t>
                      </a:r>
                      <a:endParaRPr lang="en-US" sz="2800" dirty="0"/>
                    </a:p>
                  </a:txBody>
                  <a:tcPr/>
                </a:tc>
                <a:tc>
                  <a:txBody>
                    <a:bodyPr/>
                    <a:lstStyle/>
                    <a:p>
                      <a:r>
                        <a:rPr lang="en-US" sz="2800" dirty="0"/>
                        <a:t>Long range perspective</a:t>
                      </a:r>
                    </a:p>
                  </a:txBody>
                  <a:tcPr/>
                </a:tc>
                <a:extLst>
                  <a:ext uri="{0D108BD9-81ED-4DB2-BD59-A6C34878D82A}">
                    <a16:rowId xmlns:a16="http://schemas.microsoft.com/office/drawing/2014/main" xmlns="" val="10003"/>
                  </a:ext>
                </a:extLst>
              </a:tr>
              <a:tr h="746760">
                <a:tc>
                  <a:txBody>
                    <a:bodyPr/>
                    <a:lstStyle/>
                    <a:p>
                      <a:r>
                        <a:rPr lang="en-US" sz="2800" dirty="0"/>
                        <a:t>Does</a:t>
                      </a:r>
                      <a:r>
                        <a:rPr lang="en-US" sz="2800" baseline="0" dirty="0"/>
                        <a:t> things right</a:t>
                      </a:r>
                      <a:endParaRPr lang="en-US" sz="2800" dirty="0"/>
                    </a:p>
                  </a:txBody>
                  <a:tcPr/>
                </a:tc>
                <a:tc>
                  <a:txBody>
                    <a:bodyPr/>
                    <a:lstStyle/>
                    <a:p>
                      <a:r>
                        <a:rPr lang="en-US" sz="2800" dirty="0"/>
                        <a:t>Does</a:t>
                      </a:r>
                      <a:r>
                        <a:rPr lang="en-US" sz="2800" baseline="0" dirty="0"/>
                        <a:t> the right thing</a:t>
                      </a:r>
                      <a:endParaRPr lang="en-US" sz="2800" dirty="0"/>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588648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rebuchet MS">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11915</TotalTime>
  <Words>2133</Words>
  <Application>Microsoft Office PowerPoint</Application>
  <PresentationFormat>On-screen Show (4:3)</PresentationFormat>
  <Paragraphs>317</Paragraphs>
  <Slides>22</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Calibri</vt:lpstr>
      <vt:lpstr>Century Schoolbook</vt:lpstr>
      <vt:lpstr>Comic Sans MS</vt:lpstr>
      <vt:lpstr>Times New Roman</vt:lpstr>
      <vt:lpstr>Trebuchet MS</vt:lpstr>
      <vt:lpstr>Wingdings</vt:lpstr>
      <vt:lpstr>Office Theme</vt:lpstr>
      <vt:lpstr>PowerPoint Presentation</vt:lpstr>
      <vt:lpstr>LEADERSHIP MANAGEMENT SKILLS (DELEGATION VS. DUMPING)</vt:lpstr>
      <vt:lpstr>What to Expect in this Presentation</vt:lpstr>
      <vt:lpstr>Importance of Communication and Soft Skills </vt:lpstr>
      <vt:lpstr> Most Frequently Identified Root Causes of Sentinel Events 2013-2015 </vt:lpstr>
      <vt:lpstr>What’s YOUR Definition? </vt:lpstr>
      <vt:lpstr>Musical Paper Bags Activity</vt:lpstr>
      <vt:lpstr>Reflection</vt:lpstr>
      <vt:lpstr> Manager vs. Leader</vt:lpstr>
      <vt:lpstr>An Effective Leader is . . .</vt:lpstr>
      <vt:lpstr>An Effective Leader is . . .</vt:lpstr>
      <vt:lpstr>An Effective Leader is . . .</vt:lpstr>
      <vt:lpstr>Pretzel Picture Activity</vt:lpstr>
      <vt:lpstr>Pretzel Picture Reflection</vt:lpstr>
      <vt:lpstr>Dumping Vs. Delegating</vt:lpstr>
      <vt:lpstr>What causes dumping?</vt:lpstr>
      <vt:lpstr>5 Steps to Delegation</vt:lpstr>
      <vt:lpstr>An Exceptional Leader</vt:lpstr>
      <vt:lpstr>Delegation Tips</vt:lpstr>
      <vt:lpstr>Identifying Leadership Activity </vt:lpstr>
      <vt:lpstr>PowerPoint Presentation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collaboration, and delegation are frequently thought to be 'soft skills'—despite that the majority of unintended medical errors involve a breakdown in communication among caregivers" (Joel &amp; Overman, 2014, p. 64).</dc:title>
  <dc:creator>Bartlett, Stacey</dc:creator>
  <cp:lastModifiedBy>Presnell, Shelly</cp:lastModifiedBy>
  <cp:revision>365</cp:revision>
  <cp:lastPrinted>2016-01-15T04:11:14Z</cp:lastPrinted>
  <dcterms:created xsi:type="dcterms:W3CDTF">2015-05-10T22:13:31Z</dcterms:created>
  <dcterms:modified xsi:type="dcterms:W3CDTF">2017-02-24T21:57:44Z</dcterms:modified>
</cp:coreProperties>
</file>