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412" r:id="rId2"/>
    <p:sldId id="337" r:id="rId3"/>
    <p:sldId id="383" r:id="rId4"/>
    <p:sldId id="382" r:id="rId5"/>
    <p:sldId id="384" r:id="rId6"/>
    <p:sldId id="387" r:id="rId7"/>
    <p:sldId id="385" r:id="rId8"/>
    <p:sldId id="411" r:id="rId9"/>
    <p:sldId id="408" r:id="rId10"/>
    <p:sldId id="388" r:id="rId11"/>
    <p:sldId id="389" r:id="rId12"/>
    <p:sldId id="405" r:id="rId13"/>
    <p:sldId id="390" r:id="rId14"/>
    <p:sldId id="410" r:id="rId15"/>
    <p:sldId id="391" r:id="rId16"/>
    <p:sldId id="406" r:id="rId17"/>
    <p:sldId id="392" r:id="rId18"/>
    <p:sldId id="393" r:id="rId19"/>
    <p:sldId id="394" r:id="rId20"/>
    <p:sldId id="395" r:id="rId21"/>
    <p:sldId id="396" r:id="rId22"/>
    <p:sldId id="407" r:id="rId23"/>
    <p:sldId id="398" r:id="rId24"/>
    <p:sldId id="400" r:id="rId25"/>
    <p:sldId id="401" r:id="rId26"/>
    <p:sldId id="403" r:id="rId27"/>
    <p:sldId id="404" r:id="rId28"/>
    <p:sldId id="299" r:id="rId2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Craig" initials="SC"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7D33"/>
    <a:srgbClr val="678034"/>
    <a:srgbClr val="95B850"/>
    <a:srgbClr val="7093D2"/>
    <a:srgbClr val="B5CD85"/>
    <a:srgbClr val="93B64E"/>
    <a:srgbClr val="77943C"/>
    <a:srgbClr val="AD5207"/>
    <a:srgbClr val="F58427"/>
    <a:srgbClr val="EF72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83949" autoAdjust="0"/>
  </p:normalViewPr>
  <p:slideViewPr>
    <p:cSldViewPr>
      <p:cViewPr varScale="1">
        <p:scale>
          <a:sx n="62" d="100"/>
          <a:sy n="62" d="100"/>
        </p:scale>
        <p:origin x="1500" y="78"/>
      </p:cViewPr>
      <p:guideLst>
        <p:guide orient="horz" pos="2160"/>
        <p:guide pos="2880"/>
      </p:guideLst>
    </p:cSldViewPr>
  </p:slideViewPr>
  <p:outlineViewPr>
    <p:cViewPr>
      <p:scale>
        <a:sx n="33" d="100"/>
        <a:sy n="33" d="100"/>
      </p:scale>
      <p:origin x="0" y="-55714"/>
    </p:cViewPr>
  </p:outlineViewPr>
  <p:notesTextViewPr>
    <p:cViewPr>
      <p:scale>
        <a:sx n="1" d="1"/>
        <a:sy n="1" d="1"/>
      </p:scale>
      <p:origin x="0" y="-258"/>
    </p:cViewPr>
  </p:notesTextViewPr>
  <p:sorterViewPr>
    <p:cViewPr>
      <p:scale>
        <a:sx n="100" d="100"/>
        <a:sy n="100" d="100"/>
      </p:scale>
      <p:origin x="0" y="-19675"/>
    </p:cViewPr>
  </p:sorterViewPr>
  <p:notesViewPr>
    <p:cSldViewPr>
      <p:cViewPr>
        <p:scale>
          <a:sx n="100" d="100"/>
          <a:sy n="100" d="100"/>
        </p:scale>
        <p:origin x="1578"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bg2"/>
                </a:solidFill>
                <a:latin typeface="+mn-lt"/>
                <a:ea typeface="+mn-ea"/>
                <a:cs typeface="+mn-cs"/>
              </a:defRPr>
            </a:pPr>
            <a:r>
              <a:rPr lang="en-US" dirty="0">
                <a:solidFill>
                  <a:schemeClr val="bg2"/>
                </a:solidFill>
              </a:rPr>
              <a:t>Others have suggested</a:t>
            </a:r>
            <a:r>
              <a:rPr lang="en-US" baseline="0" dirty="0">
                <a:solidFill>
                  <a:schemeClr val="bg2"/>
                </a:solidFill>
              </a:rPr>
              <a:t> the m</a:t>
            </a:r>
            <a:r>
              <a:rPr lang="en-US" dirty="0">
                <a:solidFill>
                  <a:schemeClr val="bg2"/>
                </a:solidFill>
              </a:rPr>
              <a:t>essage impact % below when messages</a:t>
            </a:r>
            <a:r>
              <a:rPr lang="en-US" baseline="0" dirty="0">
                <a:solidFill>
                  <a:schemeClr val="bg2"/>
                </a:solidFill>
              </a:rPr>
              <a:t> are related to feelings and attitudes</a:t>
            </a:r>
            <a:r>
              <a:rPr lang="en-US" dirty="0">
                <a:solidFill>
                  <a:schemeClr val="bg2"/>
                </a:solidFill>
              </a:rPr>
              <a:t>:</a:t>
            </a:r>
          </a:p>
        </c:rich>
      </c:tx>
      <c:layout/>
      <c:overlay val="0"/>
      <c:spPr>
        <a:noFill/>
        <a:ln>
          <a:noFill/>
        </a:ln>
        <a:effectLst/>
      </c:spPr>
    </c:title>
    <c:autoTitleDeleted val="0"/>
    <c:plotArea>
      <c:layout/>
      <c:pieChart>
        <c:varyColors val="1"/>
        <c:ser>
          <c:idx val="0"/>
          <c:order val="0"/>
          <c:tx>
            <c:strRef>
              <c:f>Sheet1!$G$6</c:f>
              <c:strCache>
                <c:ptCount val="1"/>
                <c:pt idx="0">
                  <c:v>Message impact %</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057C-4F0D-A227-025228D75B1D}"/>
              </c:ext>
            </c:extLst>
          </c:dPt>
          <c:dPt>
            <c:idx val="1"/>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057C-4F0D-A227-025228D75B1D}"/>
              </c:ext>
            </c:extLst>
          </c:dPt>
          <c:dPt>
            <c:idx val="2"/>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5-057C-4F0D-A227-025228D75B1D}"/>
              </c:ext>
            </c:extLst>
          </c:dPt>
          <c:dLbls>
            <c:dLbl>
              <c:idx val="0"/>
              <c:layout>
                <c:manualLayout>
                  <c:x val="-3.818206317960255E-2"/>
                  <c:y val="0.14564372343556042"/>
                </c:manualLayout>
              </c:layout>
              <c:tx>
                <c:rich>
                  <a:bodyPr/>
                  <a:lstStyle/>
                  <a:p>
                    <a:r>
                      <a:rPr lang="en-US">
                        <a:solidFill>
                          <a:schemeClr val="bg1"/>
                        </a:solidFill>
                      </a:rPr>
                      <a:t>WORDS </a:t>
                    </a:r>
                  </a:p>
                  <a:p>
                    <a:r>
                      <a:rPr lang="en-US">
                        <a:solidFill>
                          <a:schemeClr val="bg1"/>
                        </a:solidFill>
                      </a:rPr>
                      <a:t>7%</a:t>
                    </a:r>
                    <a:endParaRPr lang="en-US" dirty="0">
                      <a:solidFill>
                        <a:schemeClr val="bg1"/>
                      </a:solidFill>
                    </a:endParaRP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057C-4F0D-A227-025228D75B1D}"/>
                </c:ext>
                <c:ext xmlns:c15="http://schemas.microsoft.com/office/drawing/2012/chart" uri="{CE6537A1-D6FC-4f65-9D91-7224C49458BB}">
                  <c15:layout/>
                </c:ext>
              </c:extLst>
            </c:dLbl>
            <c:dLbl>
              <c:idx val="1"/>
              <c:layout>
                <c:manualLayout>
                  <c:x val="-0.1808165776152981"/>
                  <c:y val="-3.0688937143468608E-3"/>
                </c:manualLayout>
              </c:layout>
              <c:tx>
                <c:rich>
                  <a:bodyPr/>
                  <a:lstStyle/>
                  <a:p>
                    <a:r>
                      <a:rPr lang="en-US" dirty="0">
                        <a:solidFill>
                          <a:schemeClr val="bg1"/>
                        </a:solidFill>
                      </a:rPr>
                      <a:t>Tone of Voice </a:t>
                    </a:r>
                  </a:p>
                  <a:p>
                    <a:r>
                      <a:rPr lang="en-US" sz="1600" b="1" i="0" u="none" strike="noStrike" baseline="0" dirty="0">
                        <a:solidFill>
                          <a:schemeClr val="bg1"/>
                        </a:solidFill>
                        <a:effectLst/>
                      </a:rPr>
                      <a:t>38%</a:t>
                    </a:r>
                    <a:r>
                      <a:rPr lang="en-US" sz="1600" b="1" i="0" u="none" strike="noStrike" baseline="0" dirty="0">
                        <a:effectLst/>
                      </a:rPr>
                      <a:t> </a:t>
                    </a:r>
                    <a:endParaRPr lang="en-US" dirty="0">
                      <a:solidFill>
                        <a:schemeClr val="bg1"/>
                      </a:solidFill>
                    </a:endParaRP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057C-4F0D-A227-025228D75B1D}"/>
                </c:ext>
                <c:ext xmlns:c15="http://schemas.microsoft.com/office/drawing/2012/chart" uri="{CE6537A1-D6FC-4f65-9D91-7224C49458BB}">
                  <c15:layout/>
                </c:ext>
              </c:extLst>
            </c:dLbl>
            <c:dLbl>
              <c:idx val="2"/>
              <c:layout>
                <c:manualLayout>
                  <c:x val="0.13980959411323585"/>
                  <c:y val="-4.3013442358095677E-2"/>
                </c:manualLayout>
              </c:layout>
              <c:tx>
                <c:rich>
                  <a:bodyPr/>
                  <a:lstStyle/>
                  <a:p>
                    <a:r>
                      <a:rPr lang="en-US" dirty="0">
                        <a:solidFill>
                          <a:schemeClr val="bg1"/>
                        </a:solidFill>
                      </a:rPr>
                      <a:t>Body </a:t>
                    </a:r>
                  </a:p>
                  <a:p>
                    <a:r>
                      <a:rPr lang="en-US" dirty="0">
                        <a:solidFill>
                          <a:schemeClr val="bg1"/>
                        </a:solidFill>
                      </a:rPr>
                      <a:t>Language </a:t>
                    </a:r>
                  </a:p>
                  <a:p>
                    <a:r>
                      <a:rPr lang="en-US" dirty="0">
                        <a:solidFill>
                          <a:schemeClr val="bg1"/>
                        </a:solidFill>
                      </a:rPr>
                      <a:t>55%</a:t>
                    </a:r>
                  </a:p>
                </c:rich>
              </c:tx>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057C-4F0D-A227-025228D75B1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xmlns:c16r2="http://schemas.microsoft.com/office/drawing/2015/06/chart">
              <c:ext xmlns:c15="http://schemas.microsoft.com/office/drawing/2012/chart" uri="{CE6537A1-D6FC-4f65-9D91-7224C49458BB}"/>
            </c:extLst>
          </c:dLbls>
          <c:cat>
            <c:strRef>
              <c:f>Sheet1!$H$5:$J$5</c:f>
              <c:strCache>
                <c:ptCount val="3"/>
                <c:pt idx="0">
                  <c:v>words</c:v>
                </c:pt>
                <c:pt idx="1">
                  <c:v>non-verbal</c:v>
                </c:pt>
                <c:pt idx="2">
                  <c:v>body language</c:v>
                </c:pt>
              </c:strCache>
            </c:strRef>
          </c:cat>
          <c:val>
            <c:numRef>
              <c:f>Sheet1!$H$6:$J$6</c:f>
              <c:numCache>
                <c:formatCode>0%</c:formatCode>
                <c:ptCount val="3"/>
                <c:pt idx="0">
                  <c:v>7.0000000000000007E-2</c:v>
                </c:pt>
                <c:pt idx="1">
                  <c:v>0.38</c:v>
                </c:pt>
                <c:pt idx="2">
                  <c:v>0.55000000000000004</c:v>
                </c:pt>
              </c:numCache>
            </c:numRef>
          </c:val>
          <c:extLst xmlns:c16r2="http://schemas.microsoft.com/office/drawing/2015/06/chart">
            <c:ext xmlns:c16="http://schemas.microsoft.com/office/drawing/2014/chart" uri="{C3380CC4-5D6E-409C-BE32-E72D297353CC}">
              <c16:uniqueId val="{00000000-C627-4277-A4F6-B3650943E8F9}"/>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B6F08-3910-4E67-86DB-958F69A196B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CEEEBF8-C807-4EA0-84A2-2619C6CB6540}">
      <dgm:prSet phldrT="[Text]" custT="1"/>
      <dgm:spPr/>
      <dgm:t>
        <a:bodyPr/>
        <a:lstStyle/>
        <a:p>
          <a:r>
            <a:rPr lang="en-US" sz="1800" b="1" dirty="0">
              <a:solidFill>
                <a:schemeClr val="tx2"/>
              </a:solidFill>
            </a:rPr>
            <a:t>Appearance &amp; Adornment</a:t>
          </a:r>
        </a:p>
      </dgm:t>
    </dgm:pt>
    <dgm:pt modelId="{73BBEAE8-917B-4388-943F-C7F6E610B14C}" type="parTrans" cxnId="{022FFDB5-9C3A-4AA5-9168-2C343824E2EC}">
      <dgm:prSet/>
      <dgm:spPr/>
      <dgm:t>
        <a:bodyPr/>
        <a:lstStyle/>
        <a:p>
          <a:endParaRPr lang="en-US"/>
        </a:p>
      </dgm:t>
    </dgm:pt>
    <dgm:pt modelId="{B2240CD3-C5B3-49BA-B5E0-779B791A1D22}" type="sibTrans" cxnId="{022FFDB5-9C3A-4AA5-9168-2C343824E2EC}">
      <dgm:prSet/>
      <dgm:spPr/>
      <dgm:t>
        <a:bodyPr/>
        <a:lstStyle/>
        <a:p>
          <a:endParaRPr lang="en-US"/>
        </a:p>
      </dgm:t>
    </dgm:pt>
    <dgm:pt modelId="{4DB2D530-33CA-49BA-BFEE-F6D83F5E6FA9}">
      <dgm:prSet phldrT="[Text]" custT="1"/>
      <dgm:spPr/>
      <dgm:t>
        <a:bodyPr/>
        <a:lstStyle/>
        <a:p>
          <a:r>
            <a:rPr lang="en-US" sz="1800" b="1" dirty="0">
              <a:solidFill>
                <a:schemeClr val="tx2"/>
              </a:solidFill>
            </a:rPr>
            <a:t>Use of Space (Proxemics)</a:t>
          </a:r>
        </a:p>
      </dgm:t>
    </dgm:pt>
    <dgm:pt modelId="{DDF7A72C-64F8-477A-9AA3-6505F32F4F11}" type="parTrans" cxnId="{789352AF-F1D5-447F-BA5B-9FA2476F1ACB}">
      <dgm:prSet/>
      <dgm:spPr/>
      <dgm:t>
        <a:bodyPr/>
        <a:lstStyle/>
        <a:p>
          <a:endParaRPr lang="en-US"/>
        </a:p>
      </dgm:t>
    </dgm:pt>
    <dgm:pt modelId="{126B1C06-0C0B-432B-9F77-8BDE2E6826F7}" type="sibTrans" cxnId="{789352AF-F1D5-447F-BA5B-9FA2476F1ACB}">
      <dgm:prSet/>
      <dgm:spPr/>
      <dgm:t>
        <a:bodyPr/>
        <a:lstStyle/>
        <a:p>
          <a:endParaRPr lang="en-US"/>
        </a:p>
      </dgm:t>
    </dgm:pt>
    <dgm:pt modelId="{27E388C1-E69B-4002-8F13-E0C019D64A0B}">
      <dgm:prSet phldrT="[Text]" custT="1"/>
      <dgm:spPr/>
      <dgm:t>
        <a:bodyPr/>
        <a:lstStyle/>
        <a:p>
          <a:r>
            <a:rPr lang="en-US" sz="1800" b="1" dirty="0">
              <a:solidFill>
                <a:schemeClr val="tx2"/>
              </a:solidFill>
            </a:rPr>
            <a:t>Touch (</a:t>
          </a:r>
          <a:r>
            <a:rPr lang="en-US" sz="1800" b="1" dirty="0" err="1">
              <a:solidFill>
                <a:schemeClr val="tx2"/>
              </a:solidFill>
            </a:rPr>
            <a:t>Haptics</a:t>
          </a:r>
          <a:r>
            <a:rPr lang="en-US" sz="1800" b="1" dirty="0">
              <a:solidFill>
                <a:schemeClr val="tx2"/>
              </a:solidFill>
            </a:rPr>
            <a:t>)</a:t>
          </a:r>
        </a:p>
      </dgm:t>
    </dgm:pt>
    <dgm:pt modelId="{781073D1-3003-4CBE-A00E-6742AC63D9E1}" type="parTrans" cxnId="{FC5702CF-5D77-4455-A805-43654EAF5E26}">
      <dgm:prSet/>
      <dgm:spPr/>
      <dgm:t>
        <a:bodyPr/>
        <a:lstStyle/>
        <a:p>
          <a:endParaRPr lang="en-US"/>
        </a:p>
      </dgm:t>
    </dgm:pt>
    <dgm:pt modelId="{9403A9C4-943E-4B99-916A-B0637F12BF74}" type="sibTrans" cxnId="{FC5702CF-5D77-4455-A805-43654EAF5E26}">
      <dgm:prSet/>
      <dgm:spPr/>
      <dgm:t>
        <a:bodyPr/>
        <a:lstStyle/>
        <a:p>
          <a:endParaRPr lang="en-US"/>
        </a:p>
      </dgm:t>
    </dgm:pt>
    <dgm:pt modelId="{66FD0875-0FBA-403D-949E-65CE797C78C1}">
      <dgm:prSet phldrT="[Text]" custT="1"/>
      <dgm:spPr/>
      <dgm:t>
        <a:bodyPr/>
        <a:lstStyle/>
        <a:p>
          <a:r>
            <a:rPr lang="en-US" sz="1800" b="1" dirty="0">
              <a:solidFill>
                <a:schemeClr val="tx2"/>
              </a:solidFill>
            </a:rPr>
            <a:t>Eye Contact &amp; Facial Expressions</a:t>
          </a:r>
        </a:p>
      </dgm:t>
    </dgm:pt>
    <dgm:pt modelId="{A20F370F-E3DC-44E9-8225-6DF4D61B38F9}" type="parTrans" cxnId="{BC2106F6-EB56-42AD-84CE-D2FC8B877945}">
      <dgm:prSet/>
      <dgm:spPr/>
      <dgm:t>
        <a:bodyPr/>
        <a:lstStyle/>
        <a:p>
          <a:endParaRPr lang="en-US"/>
        </a:p>
      </dgm:t>
    </dgm:pt>
    <dgm:pt modelId="{CC1E4766-7AF0-42AD-85E0-46C8A3C4403B}" type="sibTrans" cxnId="{BC2106F6-EB56-42AD-84CE-D2FC8B877945}">
      <dgm:prSet/>
      <dgm:spPr/>
      <dgm:t>
        <a:bodyPr/>
        <a:lstStyle/>
        <a:p>
          <a:endParaRPr lang="en-US"/>
        </a:p>
      </dgm:t>
    </dgm:pt>
    <dgm:pt modelId="{3D0CFA34-1DC3-4C54-A6F0-22084951E178}">
      <dgm:prSet phldrT="[Text]" custT="1"/>
      <dgm:spPr/>
      <dgm:t>
        <a:bodyPr/>
        <a:lstStyle/>
        <a:p>
          <a:r>
            <a:rPr lang="en-US" sz="1600" b="1" dirty="0">
              <a:solidFill>
                <a:schemeClr val="tx2"/>
              </a:solidFill>
            </a:rPr>
            <a:t>Paralanguage</a:t>
          </a:r>
        </a:p>
      </dgm:t>
    </dgm:pt>
    <dgm:pt modelId="{3C916847-797F-43B5-9DDB-B03EC9A19613}" type="parTrans" cxnId="{75707A60-3AF0-4CFC-BA7F-B4B8E3B5A6F0}">
      <dgm:prSet/>
      <dgm:spPr/>
      <dgm:t>
        <a:bodyPr/>
        <a:lstStyle/>
        <a:p>
          <a:endParaRPr lang="en-US"/>
        </a:p>
      </dgm:t>
    </dgm:pt>
    <dgm:pt modelId="{8FFBF5F0-562A-4FD8-AE73-B6C411B908F1}" type="sibTrans" cxnId="{75707A60-3AF0-4CFC-BA7F-B4B8E3B5A6F0}">
      <dgm:prSet/>
      <dgm:spPr/>
      <dgm:t>
        <a:bodyPr/>
        <a:lstStyle/>
        <a:p>
          <a:endParaRPr lang="en-US"/>
        </a:p>
      </dgm:t>
    </dgm:pt>
    <dgm:pt modelId="{F800CF59-9D31-4EE6-8732-7A40BBD29C1E}">
      <dgm:prSet phldrT="[Text]" custT="1"/>
      <dgm:spPr/>
      <dgm:t>
        <a:bodyPr/>
        <a:lstStyle/>
        <a:p>
          <a:r>
            <a:rPr lang="en-US" sz="1800" b="1" dirty="0">
              <a:solidFill>
                <a:schemeClr val="tx2"/>
              </a:solidFill>
            </a:rPr>
            <a:t>Body Language (Kinesics)</a:t>
          </a:r>
        </a:p>
      </dgm:t>
    </dgm:pt>
    <dgm:pt modelId="{04FEA691-6F5E-40B5-B726-94D615950BC0}" type="parTrans" cxnId="{84798DD4-4D23-4ED6-8A10-9A9DFF62F137}">
      <dgm:prSet/>
      <dgm:spPr/>
      <dgm:t>
        <a:bodyPr/>
        <a:lstStyle/>
        <a:p>
          <a:endParaRPr lang="en-US"/>
        </a:p>
      </dgm:t>
    </dgm:pt>
    <dgm:pt modelId="{C5A41D1A-CF63-488F-B234-6CF09B1474D2}" type="sibTrans" cxnId="{84798DD4-4D23-4ED6-8A10-9A9DFF62F137}">
      <dgm:prSet/>
      <dgm:spPr/>
      <dgm:t>
        <a:bodyPr/>
        <a:lstStyle/>
        <a:p>
          <a:endParaRPr lang="en-US"/>
        </a:p>
      </dgm:t>
    </dgm:pt>
    <dgm:pt modelId="{2D0E4184-2D3C-47F3-8668-89E6FA869EF5}">
      <dgm:prSet phldrT="[Text]" custT="1"/>
      <dgm:spPr/>
      <dgm:t>
        <a:bodyPr/>
        <a:lstStyle/>
        <a:p>
          <a:r>
            <a:rPr lang="en-US" sz="1600" b="1" dirty="0">
              <a:solidFill>
                <a:schemeClr val="tx2"/>
              </a:solidFill>
            </a:rPr>
            <a:t>Environment &amp; Artifacts</a:t>
          </a:r>
        </a:p>
      </dgm:t>
    </dgm:pt>
    <dgm:pt modelId="{E463966B-B499-4DCA-8191-5E0AF50BE657}" type="parTrans" cxnId="{47C54E40-A8CB-425F-B707-54904D664E7A}">
      <dgm:prSet/>
      <dgm:spPr/>
      <dgm:t>
        <a:bodyPr/>
        <a:lstStyle/>
        <a:p>
          <a:endParaRPr lang="en-US"/>
        </a:p>
      </dgm:t>
    </dgm:pt>
    <dgm:pt modelId="{F6271633-ADC5-4A86-8C30-03BABC4A139D}" type="sibTrans" cxnId="{47C54E40-A8CB-425F-B707-54904D664E7A}">
      <dgm:prSet/>
      <dgm:spPr/>
      <dgm:t>
        <a:bodyPr/>
        <a:lstStyle/>
        <a:p>
          <a:endParaRPr lang="en-US"/>
        </a:p>
      </dgm:t>
    </dgm:pt>
    <dgm:pt modelId="{9A4A546A-D5D9-42D0-9FD0-5798A13F39E5}">
      <dgm:prSet phldrT="[Text]"/>
      <dgm:spPr/>
      <dgm:t>
        <a:bodyPr/>
        <a:lstStyle/>
        <a:p>
          <a:r>
            <a:rPr lang="en-US" b="1" dirty="0">
              <a:solidFill>
                <a:schemeClr val="tx2"/>
              </a:solidFill>
            </a:rPr>
            <a:t>Use of Time (Chronemics)</a:t>
          </a:r>
        </a:p>
      </dgm:t>
    </dgm:pt>
    <dgm:pt modelId="{08D23538-0F3B-4F0D-95F1-EA8E70589DEF}" type="parTrans" cxnId="{1B830873-947D-42B7-BAF3-5B371F304A1A}">
      <dgm:prSet/>
      <dgm:spPr/>
      <dgm:t>
        <a:bodyPr/>
        <a:lstStyle/>
        <a:p>
          <a:endParaRPr lang="en-US"/>
        </a:p>
      </dgm:t>
    </dgm:pt>
    <dgm:pt modelId="{474C7177-0927-411C-B5E1-D4F128A90E36}" type="sibTrans" cxnId="{1B830873-947D-42B7-BAF3-5B371F304A1A}">
      <dgm:prSet/>
      <dgm:spPr/>
      <dgm:t>
        <a:bodyPr/>
        <a:lstStyle/>
        <a:p>
          <a:endParaRPr lang="en-US"/>
        </a:p>
      </dgm:t>
    </dgm:pt>
    <dgm:pt modelId="{ED1344ED-1B60-4C03-B3FC-D6E939B8D74D}">
      <dgm:prSet phldrT="[Text]" custT="1"/>
      <dgm:spPr>
        <a:solidFill>
          <a:schemeClr val="accent6"/>
        </a:solidFill>
      </dgm:spPr>
      <dgm:t>
        <a:bodyPr/>
        <a:lstStyle/>
        <a:p>
          <a:r>
            <a:rPr lang="en-US" sz="1700" b="1" dirty="0">
              <a:solidFill>
                <a:schemeClr val="tx1"/>
              </a:solidFill>
            </a:rPr>
            <a:t>Nonverbal Communication</a:t>
          </a:r>
        </a:p>
      </dgm:t>
    </dgm:pt>
    <dgm:pt modelId="{3DB9A44A-D6EB-4A81-8F18-F34D68E82107}" type="sibTrans" cxnId="{8E850CCC-F6FA-418D-9E9E-D42180846912}">
      <dgm:prSet/>
      <dgm:spPr/>
      <dgm:t>
        <a:bodyPr/>
        <a:lstStyle/>
        <a:p>
          <a:endParaRPr lang="en-US"/>
        </a:p>
      </dgm:t>
    </dgm:pt>
    <dgm:pt modelId="{7B904963-481E-4956-8F36-94FD816E3CE2}" type="parTrans" cxnId="{8E850CCC-F6FA-418D-9E9E-D42180846912}">
      <dgm:prSet/>
      <dgm:spPr/>
      <dgm:t>
        <a:bodyPr/>
        <a:lstStyle/>
        <a:p>
          <a:endParaRPr lang="en-US"/>
        </a:p>
      </dgm:t>
    </dgm:pt>
    <dgm:pt modelId="{D39B1ACD-F8D3-455C-A928-22F9634CDCFC}" type="pres">
      <dgm:prSet presAssocID="{02FB6F08-3910-4E67-86DB-958F69A196BB}" presName="cycle" presStyleCnt="0">
        <dgm:presLayoutVars>
          <dgm:chMax val="1"/>
          <dgm:dir/>
          <dgm:animLvl val="ctr"/>
          <dgm:resizeHandles val="exact"/>
        </dgm:presLayoutVars>
      </dgm:prSet>
      <dgm:spPr/>
      <dgm:t>
        <a:bodyPr/>
        <a:lstStyle/>
        <a:p>
          <a:endParaRPr lang="en-US"/>
        </a:p>
      </dgm:t>
    </dgm:pt>
    <dgm:pt modelId="{0D545D43-8A5F-4903-BA50-10D816BF9BDE}" type="pres">
      <dgm:prSet presAssocID="{ED1344ED-1B60-4C03-B3FC-D6E939B8D74D}" presName="centerShape" presStyleLbl="node0" presStyleIdx="0" presStyleCnt="1" custScaleX="201287"/>
      <dgm:spPr/>
      <dgm:t>
        <a:bodyPr/>
        <a:lstStyle/>
        <a:p>
          <a:endParaRPr lang="en-US"/>
        </a:p>
      </dgm:t>
    </dgm:pt>
    <dgm:pt modelId="{EA0AFFCA-92E7-4A2C-97E5-29B78CE7499B}" type="pres">
      <dgm:prSet presAssocID="{73BBEAE8-917B-4388-943F-C7F6E610B14C}" presName="Name9" presStyleLbl="parChTrans1D2" presStyleIdx="0" presStyleCnt="8"/>
      <dgm:spPr/>
      <dgm:t>
        <a:bodyPr/>
        <a:lstStyle/>
        <a:p>
          <a:endParaRPr lang="en-US"/>
        </a:p>
      </dgm:t>
    </dgm:pt>
    <dgm:pt modelId="{87517351-707A-4176-8C2B-0168896C0002}" type="pres">
      <dgm:prSet presAssocID="{73BBEAE8-917B-4388-943F-C7F6E610B14C}" presName="connTx" presStyleLbl="parChTrans1D2" presStyleIdx="0" presStyleCnt="8"/>
      <dgm:spPr/>
      <dgm:t>
        <a:bodyPr/>
        <a:lstStyle/>
        <a:p>
          <a:endParaRPr lang="en-US"/>
        </a:p>
      </dgm:t>
    </dgm:pt>
    <dgm:pt modelId="{A20B6874-EDF1-4FB7-ADC3-4E2E56608A74}" type="pres">
      <dgm:prSet presAssocID="{4CEEEBF8-C807-4EA0-84A2-2619C6CB6540}" presName="node" presStyleLbl="node1" presStyleIdx="0" presStyleCnt="8" custScaleX="155069" custScaleY="79907">
        <dgm:presLayoutVars>
          <dgm:bulletEnabled val="1"/>
        </dgm:presLayoutVars>
      </dgm:prSet>
      <dgm:spPr/>
      <dgm:t>
        <a:bodyPr/>
        <a:lstStyle/>
        <a:p>
          <a:endParaRPr lang="en-US"/>
        </a:p>
      </dgm:t>
    </dgm:pt>
    <dgm:pt modelId="{C18CB42D-0234-464F-BDD9-5822B200DA53}" type="pres">
      <dgm:prSet presAssocID="{DDF7A72C-64F8-477A-9AA3-6505F32F4F11}" presName="Name9" presStyleLbl="parChTrans1D2" presStyleIdx="1" presStyleCnt="8"/>
      <dgm:spPr/>
      <dgm:t>
        <a:bodyPr/>
        <a:lstStyle/>
        <a:p>
          <a:endParaRPr lang="en-US"/>
        </a:p>
      </dgm:t>
    </dgm:pt>
    <dgm:pt modelId="{5BFD79A4-3F1D-4C22-AA24-4E617F50FB65}" type="pres">
      <dgm:prSet presAssocID="{DDF7A72C-64F8-477A-9AA3-6505F32F4F11}" presName="connTx" presStyleLbl="parChTrans1D2" presStyleIdx="1" presStyleCnt="8"/>
      <dgm:spPr/>
      <dgm:t>
        <a:bodyPr/>
        <a:lstStyle/>
        <a:p>
          <a:endParaRPr lang="en-US"/>
        </a:p>
      </dgm:t>
    </dgm:pt>
    <dgm:pt modelId="{7100B3A7-6C1F-46D8-AD94-9BD52B02C007}" type="pres">
      <dgm:prSet presAssocID="{4DB2D530-33CA-49BA-BFEE-F6D83F5E6FA9}" presName="node" presStyleLbl="node1" presStyleIdx="1" presStyleCnt="8" custScaleX="155069" custScaleY="79907" custRadScaleRad="122024" custRadScaleInc="46986">
        <dgm:presLayoutVars>
          <dgm:bulletEnabled val="1"/>
        </dgm:presLayoutVars>
      </dgm:prSet>
      <dgm:spPr/>
      <dgm:t>
        <a:bodyPr/>
        <a:lstStyle/>
        <a:p>
          <a:endParaRPr lang="en-US"/>
        </a:p>
      </dgm:t>
    </dgm:pt>
    <dgm:pt modelId="{D1FB3A1D-E7CB-4F2B-AC3B-0338BA78115E}" type="pres">
      <dgm:prSet presAssocID="{781073D1-3003-4CBE-A00E-6742AC63D9E1}" presName="Name9" presStyleLbl="parChTrans1D2" presStyleIdx="2" presStyleCnt="8"/>
      <dgm:spPr/>
      <dgm:t>
        <a:bodyPr/>
        <a:lstStyle/>
        <a:p>
          <a:endParaRPr lang="en-US"/>
        </a:p>
      </dgm:t>
    </dgm:pt>
    <dgm:pt modelId="{CAEA0433-4193-42E3-B4A5-C7B56BF613FC}" type="pres">
      <dgm:prSet presAssocID="{781073D1-3003-4CBE-A00E-6742AC63D9E1}" presName="connTx" presStyleLbl="parChTrans1D2" presStyleIdx="2" presStyleCnt="8"/>
      <dgm:spPr/>
      <dgm:t>
        <a:bodyPr/>
        <a:lstStyle/>
        <a:p>
          <a:endParaRPr lang="en-US"/>
        </a:p>
      </dgm:t>
    </dgm:pt>
    <dgm:pt modelId="{9A9A8A70-E205-4B14-A417-4AE6AABF9F8F}" type="pres">
      <dgm:prSet presAssocID="{27E388C1-E69B-4002-8F13-E0C019D64A0B}" presName="node" presStyleLbl="node1" presStyleIdx="2" presStyleCnt="8" custScaleX="155069" custScaleY="79907" custRadScaleRad="127544" custRadScaleInc="2759">
        <dgm:presLayoutVars>
          <dgm:bulletEnabled val="1"/>
        </dgm:presLayoutVars>
      </dgm:prSet>
      <dgm:spPr/>
      <dgm:t>
        <a:bodyPr/>
        <a:lstStyle/>
        <a:p>
          <a:endParaRPr lang="en-US"/>
        </a:p>
      </dgm:t>
    </dgm:pt>
    <dgm:pt modelId="{06397BC0-2B6E-4AA0-99BD-CF88BEDC4AEA}" type="pres">
      <dgm:prSet presAssocID="{A20F370F-E3DC-44E9-8225-6DF4D61B38F9}" presName="Name9" presStyleLbl="parChTrans1D2" presStyleIdx="3" presStyleCnt="8"/>
      <dgm:spPr/>
      <dgm:t>
        <a:bodyPr/>
        <a:lstStyle/>
        <a:p>
          <a:endParaRPr lang="en-US"/>
        </a:p>
      </dgm:t>
    </dgm:pt>
    <dgm:pt modelId="{C8E47C14-F638-4395-B782-797454765DBC}" type="pres">
      <dgm:prSet presAssocID="{A20F370F-E3DC-44E9-8225-6DF4D61B38F9}" presName="connTx" presStyleLbl="parChTrans1D2" presStyleIdx="3" presStyleCnt="8"/>
      <dgm:spPr/>
      <dgm:t>
        <a:bodyPr/>
        <a:lstStyle/>
        <a:p>
          <a:endParaRPr lang="en-US"/>
        </a:p>
      </dgm:t>
    </dgm:pt>
    <dgm:pt modelId="{C4EC4B1F-27BC-4B3E-B1E1-6DBE784C2D11}" type="pres">
      <dgm:prSet presAssocID="{66FD0875-0FBA-403D-949E-65CE797C78C1}" presName="node" presStyleLbl="node1" presStyleIdx="3" presStyleCnt="8" custScaleX="155069" custScaleY="79907" custRadScaleRad="125688" custRadScaleInc="-51726">
        <dgm:presLayoutVars>
          <dgm:bulletEnabled val="1"/>
        </dgm:presLayoutVars>
      </dgm:prSet>
      <dgm:spPr/>
      <dgm:t>
        <a:bodyPr/>
        <a:lstStyle/>
        <a:p>
          <a:endParaRPr lang="en-US"/>
        </a:p>
      </dgm:t>
    </dgm:pt>
    <dgm:pt modelId="{7C4EA208-A2B8-4C53-80E5-8B9E5A72FED1}" type="pres">
      <dgm:prSet presAssocID="{3C916847-797F-43B5-9DDB-B03EC9A19613}" presName="Name9" presStyleLbl="parChTrans1D2" presStyleIdx="4" presStyleCnt="8"/>
      <dgm:spPr/>
      <dgm:t>
        <a:bodyPr/>
        <a:lstStyle/>
        <a:p>
          <a:endParaRPr lang="en-US"/>
        </a:p>
      </dgm:t>
    </dgm:pt>
    <dgm:pt modelId="{03DC1188-32C6-4DC3-9DD3-B12C753769FE}" type="pres">
      <dgm:prSet presAssocID="{3C916847-797F-43B5-9DDB-B03EC9A19613}" presName="connTx" presStyleLbl="parChTrans1D2" presStyleIdx="4" presStyleCnt="8"/>
      <dgm:spPr/>
      <dgm:t>
        <a:bodyPr/>
        <a:lstStyle/>
        <a:p>
          <a:endParaRPr lang="en-US"/>
        </a:p>
      </dgm:t>
    </dgm:pt>
    <dgm:pt modelId="{5AB935BA-5658-4BDF-B200-58CB6E669C3F}" type="pres">
      <dgm:prSet presAssocID="{3D0CFA34-1DC3-4C54-A6F0-22084951E178}" presName="node" presStyleLbl="node1" presStyleIdx="4" presStyleCnt="8" custScaleX="155069" custScaleY="79907" custRadScaleRad="99036" custRadScaleInc="-4089">
        <dgm:presLayoutVars>
          <dgm:bulletEnabled val="1"/>
        </dgm:presLayoutVars>
      </dgm:prSet>
      <dgm:spPr/>
      <dgm:t>
        <a:bodyPr/>
        <a:lstStyle/>
        <a:p>
          <a:endParaRPr lang="en-US"/>
        </a:p>
      </dgm:t>
    </dgm:pt>
    <dgm:pt modelId="{2997B377-2DAF-4CCA-B674-078265F86925}" type="pres">
      <dgm:prSet presAssocID="{04FEA691-6F5E-40B5-B726-94D615950BC0}" presName="Name9" presStyleLbl="parChTrans1D2" presStyleIdx="5" presStyleCnt="8"/>
      <dgm:spPr/>
      <dgm:t>
        <a:bodyPr/>
        <a:lstStyle/>
        <a:p>
          <a:endParaRPr lang="en-US"/>
        </a:p>
      </dgm:t>
    </dgm:pt>
    <dgm:pt modelId="{F504E270-1B38-4FE3-9D11-57ABC3D1BAAE}" type="pres">
      <dgm:prSet presAssocID="{04FEA691-6F5E-40B5-B726-94D615950BC0}" presName="connTx" presStyleLbl="parChTrans1D2" presStyleIdx="5" presStyleCnt="8"/>
      <dgm:spPr/>
      <dgm:t>
        <a:bodyPr/>
        <a:lstStyle/>
        <a:p>
          <a:endParaRPr lang="en-US"/>
        </a:p>
      </dgm:t>
    </dgm:pt>
    <dgm:pt modelId="{C95564A6-4E5C-4095-AC5F-A001BB098093}" type="pres">
      <dgm:prSet presAssocID="{F800CF59-9D31-4EE6-8732-7A40BBD29C1E}" presName="node" presStyleLbl="node1" presStyleIdx="5" presStyleCnt="8" custScaleX="155069" custScaleY="79907" custRadScaleRad="125549" custRadScaleInc="36987">
        <dgm:presLayoutVars>
          <dgm:bulletEnabled val="1"/>
        </dgm:presLayoutVars>
      </dgm:prSet>
      <dgm:spPr/>
      <dgm:t>
        <a:bodyPr/>
        <a:lstStyle/>
        <a:p>
          <a:endParaRPr lang="en-US"/>
        </a:p>
      </dgm:t>
    </dgm:pt>
    <dgm:pt modelId="{5370CC20-1FAB-4F93-A00D-641CDEE24502}" type="pres">
      <dgm:prSet presAssocID="{E463966B-B499-4DCA-8191-5E0AF50BE657}" presName="Name9" presStyleLbl="parChTrans1D2" presStyleIdx="6" presStyleCnt="8"/>
      <dgm:spPr/>
      <dgm:t>
        <a:bodyPr/>
        <a:lstStyle/>
        <a:p>
          <a:endParaRPr lang="en-US"/>
        </a:p>
      </dgm:t>
    </dgm:pt>
    <dgm:pt modelId="{2EF40BCF-410D-4804-8950-E84125107B65}" type="pres">
      <dgm:prSet presAssocID="{E463966B-B499-4DCA-8191-5E0AF50BE657}" presName="connTx" presStyleLbl="parChTrans1D2" presStyleIdx="6" presStyleCnt="8"/>
      <dgm:spPr/>
      <dgm:t>
        <a:bodyPr/>
        <a:lstStyle/>
        <a:p>
          <a:endParaRPr lang="en-US"/>
        </a:p>
      </dgm:t>
    </dgm:pt>
    <dgm:pt modelId="{645D770C-6EA1-4074-9E12-F463208F80A6}" type="pres">
      <dgm:prSet presAssocID="{2D0E4184-2D3C-47F3-8668-89E6FA869EF5}" presName="node" presStyleLbl="node1" presStyleIdx="6" presStyleCnt="8" custScaleX="155069" custScaleY="79907" custRadScaleRad="130339" custRadScaleInc="3076">
        <dgm:presLayoutVars>
          <dgm:bulletEnabled val="1"/>
        </dgm:presLayoutVars>
      </dgm:prSet>
      <dgm:spPr/>
      <dgm:t>
        <a:bodyPr/>
        <a:lstStyle/>
        <a:p>
          <a:endParaRPr lang="en-US"/>
        </a:p>
      </dgm:t>
    </dgm:pt>
    <dgm:pt modelId="{0D1107E8-A7A5-4830-AF9A-F65EA98B96DF}" type="pres">
      <dgm:prSet presAssocID="{08D23538-0F3B-4F0D-95F1-EA8E70589DEF}" presName="Name9" presStyleLbl="parChTrans1D2" presStyleIdx="7" presStyleCnt="8"/>
      <dgm:spPr/>
      <dgm:t>
        <a:bodyPr/>
        <a:lstStyle/>
        <a:p>
          <a:endParaRPr lang="en-US"/>
        </a:p>
      </dgm:t>
    </dgm:pt>
    <dgm:pt modelId="{7FDA7340-C9D6-44DC-8585-89EAAA903A3F}" type="pres">
      <dgm:prSet presAssocID="{08D23538-0F3B-4F0D-95F1-EA8E70589DEF}" presName="connTx" presStyleLbl="parChTrans1D2" presStyleIdx="7" presStyleCnt="8"/>
      <dgm:spPr/>
      <dgm:t>
        <a:bodyPr/>
        <a:lstStyle/>
        <a:p>
          <a:endParaRPr lang="en-US"/>
        </a:p>
      </dgm:t>
    </dgm:pt>
    <dgm:pt modelId="{C1773777-307F-4547-B57F-E2EA770DC799}" type="pres">
      <dgm:prSet presAssocID="{9A4A546A-D5D9-42D0-9FD0-5798A13F39E5}" presName="node" presStyleLbl="node1" presStyleIdx="7" presStyleCnt="8" custScaleX="155069" custScaleY="79907" custRadScaleRad="129158" custRadScaleInc="-46380">
        <dgm:presLayoutVars>
          <dgm:bulletEnabled val="1"/>
        </dgm:presLayoutVars>
      </dgm:prSet>
      <dgm:spPr/>
      <dgm:t>
        <a:bodyPr/>
        <a:lstStyle/>
        <a:p>
          <a:endParaRPr lang="en-US"/>
        </a:p>
      </dgm:t>
    </dgm:pt>
  </dgm:ptLst>
  <dgm:cxnLst>
    <dgm:cxn modelId="{FC5702CF-5D77-4455-A805-43654EAF5E26}" srcId="{ED1344ED-1B60-4C03-B3FC-D6E939B8D74D}" destId="{27E388C1-E69B-4002-8F13-E0C019D64A0B}" srcOrd="2" destOrd="0" parTransId="{781073D1-3003-4CBE-A00E-6742AC63D9E1}" sibTransId="{9403A9C4-943E-4B99-916A-B0637F12BF74}"/>
    <dgm:cxn modelId="{28BE0672-9B9C-4FCE-8DB0-C064EECC4367}" type="presOf" srcId="{781073D1-3003-4CBE-A00E-6742AC63D9E1}" destId="{D1FB3A1D-E7CB-4F2B-AC3B-0338BA78115E}" srcOrd="0" destOrd="0" presId="urn:microsoft.com/office/officeart/2005/8/layout/radial1"/>
    <dgm:cxn modelId="{C84FB860-C8AE-4616-A1C3-5F6A0099E416}" type="presOf" srcId="{3C916847-797F-43B5-9DDB-B03EC9A19613}" destId="{7C4EA208-A2B8-4C53-80E5-8B9E5A72FED1}" srcOrd="0" destOrd="0" presId="urn:microsoft.com/office/officeart/2005/8/layout/radial1"/>
    <dgm:cxn modelId="{BC2106F6-EB56-42AD-84CE-D2FC8B877945}" srcId="{ED1344ED-1B60-4C03-B3FC-D6E939B8D74D}" destId="{66FD0875-0FBA-403D-949E-65CE797C78C1}" srcOrd="3" destOrd="0" parTransId="{A20F370F-E3DC-44E9-8225-6DF4D61B38F9}" sibTransId="{CC1E4766-7AF0-42AD-85E0-46C8A3C4403B}"/>
    <dgm:cxn modelId="{8E850CCC-F6FA-418D-9E9E-D42180846912}" srcId="{02FB6F08-3910-4E67-86DB-958F69A196BB}" destId="{ED1344ED-1B60-4C03-B3FC-D6E939B8D74D}" srcOrd="0" destOrd="0" parTransId="{7B904963-481E-4956-8F36-94FD816E3CE2}" sibTransId="{3DB9A44A-D6EB-4A81-8F18-F34D68E82107}"/>
    <dgm:cxn modelId="{3965A59B-BCF5-46B1-8A08-76D92C44BF6E}" type="presOf" srcId="{781073D1-3003-4CBE-A00E-6742AC63D9E1}" destId="{CAEA0433-4193-42E3-B4A5-C7B56BF613FC}" srcOrd="1" destOrd="0" presId="urn:microsoft.com/office/officeart/2005/8/layout/radial1"/>
    <dgm:cxn modelId="{84798DD4-4D23-4ED6-8A10-9A9DFF62F137}" srcId="{ED1344ED-1B60-4C03-B3FC-D6E939B8D74D}" destId="{F800CF59-9D31-4EE6-8732-7A40BBD29C1E}" srcOrd="5" destOrd="0" parTransId="{04FEA691-6F5E-40B5-B726-94D615950BC0}" sibTransId="{C5A41D1A-CF63-488F-B234-6CF09B1474D2}"/>
    <dgm:cxn modelId="{90ED8E29-118D-4D98-9E5C-4DEEBD55B175}" type="presOf" srcId="{9A4A546A-D5D9-42D0-9FD0-5798A13F39E5}" destId="{C1773777-307F-4547-B57F-E2EA770DC799}" srcOrd="0" destOrd="0" presId="urn:microsoft.com/office/officeart/2005/8/layout/radial1"/>
    <dgm:cxn modelId="{A54B27B5-24B5-4205-BDAC-D6F5A742222D}" type="presOf" srcId="{4DB2D530-33CA-49BA-BFEE-F6D83F5E6FA9}" destId="{7100B3A7-6C1F-46D8-AD94-9BD52B02C007}" srcOrd="0" destOrd="0" presId="urn:microsoft.com/office/officeart/2005/8/layout/radial1"/>
    <dgm:cxn modelId="{7E46ED30-F303-4684-B5E8-095F35546864}" type="presOf" srcId="{02FB6F08-3910-4E67-86DB-958F69A196BB}" destId="{D39B1ACD-F8D3-455C-A928-22F9634CDCFC}" srcOrd="0" destOrd="0" presId="urn:microsoft.com/office/officeart/2005/8/layout/radial1"/>
    <dgm:cxn modelId="{C552BA81-B8F8-4364-A75C-E3512102ED37}" type="presOf" srcId="{E463966B-B499-4DCA-8191-5E0AF50BE657}" destId="{2EF40BCF-410D-4804-8950-E84125107B65}" srcOrd="1" destOrd="0" presId="urn:microsoft.com/office/officeart/2005/8/layout/radial1"/>
    <dgm:cxn modelId="{A67F1336-F2C6-43C7-8E36-F24436DF2E21}" type="presOf" srcId="{27E388C1-E69B-4002-8F13-E0C019D64A0B}" destId="{9A9A8A70-E205-4B14-A417-4AE6AABF9F8F}" srcOrd="0" destOrd="0" presId="urn:microsoft.com/office/officeart/2005/8/layout/radial1"/>
    <dgm:cxn modelId="{B1AB6FC1-2CBF-47F9-B434-1CEDD60C4EB5}" type="presOf" srcId="{3C916847-797F-43B5-9DDB-B03EC9A19613}" destId="{03DC1188-32C6-4DC3-9DD3-B12C753769FE}" srcOrd="1" destOrd="0" presId="urn:microsoft.com/office/officeart/2005/8/layout/radial1"/>
    <dgm:cxn modelId="{47C54E40-A8CB-425F-B707-54904D664E7A}" srcId="{ED1344ED-1B60-4C03-B3FC-D6E939B8D74D}" destId="{2D0E4184-2D3C-47F3-8668-89E6FA869EF5}" srcOrd="6" destOrd="0" parTransId="{E463966B-B499-4DCA-8191-5E0AF50BE657}" sibTransId="{F6271633-ADC5-4A86-8C30-03BABC4A139D}"/>
    <dgm:cxn modelId="{1B830873-947D-42B7-BAF3-5B371F304A1A}" srcId="{ED1344ED-1B60-4C03-B3FC-D6E939B8D74D}" destId="{9A4A546A-D5D9-42D0-9FD0-5798A13F39E5}" srcOrd="7" destOrd="0" parTransId="{08D23538-0F3B-4F0D-95F1-EA8E70589DEF}" sibTransId="{474C7177-0927-411C-B5E1-D4F128A90E36}"/>
    <dgm:cxn modelId="{946C09DD-EA11-45D5-8C63-C7CF9B28DAB2}" type="presOf" srcId="{A20F370F-E3DC-44E9-8225-6DF4D61B38F9}" destId="{C8E47C14-F638-4395-B782-797454765DBC}" srcOrd="1" destOrd="0" presId="urn:microsoft.com/office/officeart/2005/8/layout/radial1"/>
    <dgm:cxn modelId="{33FDBA73-2FE1-4020-8434-95A110D32F76}" type="presOf" srcId="{04FEA691-6F5E-40B5-B726-94D615950BC0}" destId="{F504E270-1B38-4FE3-9D11-57ABC3D1BAAE}" srcOrd="1" destOrd="0" presId="urn:microsoft.com/office/officeart/2005/8/layout/radial1"/>
    <dgm:cxn modelId="{4D84BEA8-4A29-491D-9572-F451357696C6}" type="presOf" srcId="{E463966B-B499-4DCA-8191-5E0AF50BE657}" destId="{5370CC20-1FAB-4F93-A00D-641CDEE24502}" srcOrd="0" destOrd="0" presId="urn:microsoft.com/office/officeart/2005/8/layout/radial1"/>
    <dgm:cxn modelId="{3255E1D8-79B2-41A7-B6DD-3B73A24C5395}" type="presOf" srcId="{73BBEAE8-917B-4388-943F-C7F6E610B14C}" destId="{87517351-707A-4176-8C2B-0168896C0002}" srcOrd="1" destOrd="0" presId="urn:microsoft.com/office/officeart/2005/8/layout/radial1"/>
    <dgm:cxn modelId="{789352AF-F1D5-447F-BA5B-9FA2476F1ACB}" srcId="{ED1344ED-1B60-4C03-B3FC-D6E939B8D74D}" destId="{4DB2D530-33CA-49BA-BFEE-F6D83F5E6FA9}" srcOrd="1" destOrd="0" parTransId="{DDF7A72C-64F8-477A-9AA3-6505F32F4F11}" sibTransId="{126B1C06-0C0B-432B-9F77-8BDE2E6826F7}"/>
    <dgm:cxn modelId="{35F829D4-134B-4BB8-8817-7D33D7569E35}" type="presOf" srcId="{DDF7A72C-64F8-477A-9AA3-6505F32F4F11}" destId="{C18CB42D-0234-464F-BDD9-5822B200DA53}" srcOrd="0" destOrd="0" presId="urn:microsoft.com/office/officeart/2005/8/layout/radial1"/>
    <dgm:cxn modelId="{599DB2EB-599F-4EE7-8A64-4270D0C1F3B9}" type="presOf" srcId="{73BBEAE8-917B-4388-943F-C7F6E610B14C}" destId="{EA0AFFCA-92E7-4A2C-97E5-29B78CE7499B}" srcOrd="0" destOrd="0" presId="urn:microsoft.com/office/officeart/2005/8/layout/radial1"/>
    <dgm:cxn modelId="{81FFF647-0F99-4623-A6A9-1471B0E6BCB3}" type="presOf" srcId="{A20F370F-E3DC-44E9-8225-6DF4D61B38F9}" destId="{06397BC0-2B6E-4AA0-99BD-CF88BEDC4AEA}" srcOrd="0" destOrd="0" presId="urn:microsoft.com/office/officeart/2005/8/layout/radial1"/>
    <dgm:cxn modelId="{80F14253-FE10-4004-8DC6-345EF52EB072}" type="presOf" srcId="{2D0E4184-2D3C-47F3-8668-89E6FA869EF5}" destId="{645D770C-6EA1-4074-9E12-F463208F80A6}" srcOrd="0" destOrd="0" presId="urn:microsoft.com/office/officeart/2005/8/layout/radial1"/>
    <dgm:cxn modelId="{C96CFBB5-C9E1-434C-A9DC-733769CC21C3}" type="presOf" srcId="{4CEEEBF8-C807-4EA0-84A2-2619C6CB6540}" destId="{A20B6874-EDF1-4FB7-ADC3-4E2E56608A74}" srcOrd="0" destOrd="0" presId="urn:microsoft.com/office/officeart/2005/8/layout/radial1"/>
    <dgm:cxn modelId="{022FFDB5-9C3A-4AA5-9168-2C343824E2EC}" srcId="{ED1344ED-1B60-4C03-B3FC-D6E939B8D74D}" destId="{4CEEEBF8-C807-4EA0-84A2-2619C6CB6540}" srcOrd="0" destOrd="0" parTransId="{73BBEAE8-917B-4388-943F-C7F6E610B14C}" sibTransId="{B2240CD3-C5B3-49BA-B5E0-779B791A1D22}"/>
    <dgm:cxn modelId="{A8A8D16C-F849-4688-B560-0B93897D8D9B}" type="presOf" srcId="{3D0CFA34-1DC3-4C54-A6F0-22084951E178}" destId="{5AB935BA-5658-4BDF-B200-58CB6E669C3F}" srcOrd="0" destOrd="0" presId="urn:microsoft.com/office/officeart/2005/8/layout/radial1"/>
    <dgm:cxn modelId="{75707A60-3AF0-4CFC-BA7F-B4B8E3B5A6F0}" srcId="{ED1344ED-1B60-4C03-B3FC-D6E939B8D74D}" destId="{3D0CFA34-1DC3-4C54-A6F0-22084951E178}" srcOrd="4" destOrd="0" parTransId="{3C916847-797F-43B5-9DDB-B03EC9A19613}" sibTransId="{8FFBF5F0-562A-4FD8-AE73-B6C411B908F1}"/>
    <dgm:cxn modelId="{87243FE5-8D5D-4681-B660-8B589C0B9888}" type="presOf" srcId="{ED1344ED-1B60-4C03-B3FC-D6E939B8D74D}" destId="{0D545D43-8A5F-4903-BA50-10D816BF9BDE}" srcOrd="0" destOrd="0" presId="urn:microsoft.com/office/officeart/2005/8/layout/radial1"/>
    <dgm:cxn modelId="{9BBE0A7A-EC13-4A47-9867-2B6722D1E0D6}" type="presOf" srcId="{66FD0875-0FBA-403D-949E-65CE797C78C1}" destId="{C4EC4B1F-27BC-4B3E-B1E1-6DBE784C2D11}" srcOrd="0" destOrd="0" presId="urn:microsoft.com/office/officeart/2005/8/layout/radial1"/>
    <dgm:cxn modelId="{C446A36C-636E-4A3B-B8E5-D4A4C9FAA716}" type="presOf" srcId="{DDF7A72C-64F8-477A-9AA3-6505F32F4F11}" destId="{5BFD79A4-3F1D-4C22-AA24-4E617F50FB65}" srcOrd="1" destOrd="0" presId="urn:microsoft.com/office/officeart/2005/8/layout/radial1"/>
    <dgm:cxn modelId="{D65E1A96-62C9-4725-B0A6-3604E98034F6}" type="presOf" srcId="{08D23538-0F3B-4F0D-95F1-EA8E70589DEF}" destId="{7FDA7340-C9D6-44DC-8585-89EAAA903A3F}" srcOrd="1" destOrd="0" presId="urn:microsoft.com/office/officeart/2005/8/layout/radial1"/>
    <dgm:cxn modelId="{D55AB5D8-1703-44AA-8A32-56034B0B3038}" type="presOf" srcId="{F800CF59-9D31-4EE6-8732-7A40BBD29C1E}" destId="{C95564A6-4E5C-4095-AC5F-A001BB098093}" srcOrd="0" destOrd="0" presId="urn:microsoft.com/office/officeart/2005/8/layout/radial1"/>
    <dgm:cxn modelId="{1F71AAF4-EC8E-4735-A424-824843E5FEEF}" type="presOf" srcId="{08D23538-0F3B-4F0D-95F1-EA8E70589DEF}" destId="{0D1107E8-A7A5-4830-AF9A-F65EA98B96DF}" srcOrd="0" destOrd="0" presId="urn:microsoft.com/office/officeart/2005/8/layout/radial1"/>
    <dgm:cxn modelId="{651981C6-F708-426E-91B1-816FF88C60C4}" type="presOf" srcId="{04FEA691-6F5E-40B5-B726-94D615950BC0}" destId="{2997B377-2DAF-4CCA-B674-078265F86925}" srcOrd="0" destOrd="0" presId="urn:microsoft.com/office/officeart/2005/8/layout/radial1"/>
    <dgm:cxn modelId="{33E97D8B-1606-4A70-A473-AAF7AFEB0D25}" type="presParOf" srcId="{D39B1ACD-F8D3-455C-A928-22F9634CDCFC}" destId="{0D545D43-8A5F-4903-BA50-10D816BF9BDE}" srcOrd="0" destOrd="0" presId="urn:microsoft.com/office/officeart/2005/8/layout/radial1"/>
    <dgm:cxn modelId="{8FB76777-672A-4F02-9C7A-F654D1CB51BE}" type="presParOf" srcId="{D39B1ACD-F8D3-455C-A928-22F9634CDCFC}" destId="{EA0AFFCA-92E7-4A2C-97E5-29B78CE7499B}" srcOrd="1" destOrd="0" presId="urn:microsoft.com/office/officeart/2005/8/layout/radial1"/>
    <dgm:cxn modelId="{4724F89B-C5A5-43B7-AB49-3ECF4EBEF262}" type="presParOf" srcId="{EA0AFFCA-92E7-4A2C-97E5-29B78CE7499B}" destId="{87517351-707A-4176-8C2B-0168896C0002}" srcOrd="0" destOrd="0" presId="urn:microsoft.com/office/officeart/2005/8/layout/radial1"/>
    <dgm:cxn modelId="{1E858B56-D472-4DCA-AD97-AD29EF22BD95}" type="presParOf" srcId="{D39B1ACD-F8D3-455C-A928-22F9634CDCFC}" destId="{A20B6874-EDF1-4FB7-ADC3-4E2E56608A74}" srcOrd="2" destOrd="0" presId="urn:microsoft.com/office/officeart/2005/8/layout/radial1"/>
    <dgm:cxn modelId="{198D0095-1563-484A-9EBE-1EC471419A64}" type="presParOf" srcId="{D39B1ACD-F8D3-455C-A928-22F9634CDCFC}" destId="{C18CB42D-0234-464F-BDD9-5822B200DA53}" srcOrd="3" destOrd="0" presId="urn:microsoft.com/office/officeart/2005/8/layout/radial1"/>
    <dgm:cxn modelId="{FC9F2560-6287-4DF8-A664-B15315C1A42B}" type="presParOf" srcId="{C18CB42D-0234-464F-BDD9-5822B200DA53}" destId="{5BFD79A4-3F1D-4C22-AA24-4E617F50FB65}" srcOrd="0" destOrd="0" presId="urn:microsoft.com/office/officeart/2005/8/layout/radial1"/>
    <dgm:cxn modelId="{076219DC-B191-4CF3-8991-A7B7192F4206}" type="presParOf" srcId="{D39B1ACD-F8D3-455C-A928-22F9634CDCFC}" destId="{7100B3A7-6C1F-46D8-AD94-9BD52B02C007}" srcOrd="4" destOrd="0" presId="urn:microsoft.com/office/officeart/2005/8/layout/radial1"/>
    <dgm:cxn modelId="{5E2ACF7A-93C8-41D8-ADEF-05B5A74D7495}" type="presParOf" srcId="{D39B1ACD-F8D3-455C-A928-22F9634CDCFC}" destId="{D1FB3A1D-E7CB-4F2B-AC3B-0338BA78115E}" srcOrd="5" destOrd="0" presId="urn:microsoft.com/office/officeart/2005/8/layout/radial1"/>
    <dgm:cxn modelId="{3111A992-C2D7-4219-A808-28B10D178489}" type="presParOf" srcId="{D1FB3A1D-E7CB-4F2B-AC3B-0338BA78115E}" destId="{CAEA0433-4193-42E3-B4A5-C7B56BF613FC}" srcOrd="0" destOrd="0" presId="urn:microsoft.com/office/officeart/2005/8/layout/radial1"/>
    <dgm:cxn modelId="{27FCB7CD-7B6C-4CCF-B00C-E014832CED7B}" type="presParOf" srcId="{D39B1ACD-F8D3-455C-A928-22F9634CDCFC}" destId="{9A9A8A70-E205-4B14-A417-4AE6AABF9F8F}" srcOrd="6" destOrd="0" presId="urn:microsoft.com/office/officeart/2005/8/layout/radial1"/>
    <dgm:cxn modelId="{00944773-A348-4CDD-8266-83751F18489F}" type="presParOf" srcId="{D39B1ACD-F8D3-455C-A928-22F9634CDCFC}" destId="{06397BC0-2B6E-4AA0-99BD-CF88BEDC4AEA}" srcOrd="7" destOrd="0" presId="urn:microsoft.com/office/officeart/2005/8/layout/radial1"/>
    <dgm:cxn modelId="{F2E31D37-D427-484E-9828-B5F44CC3BD8B}" type="presParOf" srcId="{06397BC0-2B6E-4AA0-99BD-CF88BEDC4AEA}" destId="{C8E47C14-F638-4395-B782-797454765DBC}" srcOrd="0" destOrd="0" presId="urn:microsoft.com/office/officeart/2005/8/layout/radial1"/>
    <dgm:cxn modelId="{4932745D-FDE4-4F43-B055-55616A31E955}" type="presParOf" srcId="{D39B1ACD-F8D3-455C-A928-22F9634CDCFC}" destId="{C4EC4B1F-27BC-4B3E-B1E1-6DBE784C2D11}" srcOrd="8" destOrd="0" presId="urn:microsoft.com/office/officeart/2005/8/layout/radial1"/>
    <dgm:cxn modelId="{93C3655A-2613-4FC3-AED2-0674BBA3B969}" type="presParOf" srcId="{D39B1ACD-F8D3-455C-A928-22F9634CDCFC}" destId="{7C4EA208-A2B8-4C53-80E5-8B9E5A72FED1}" srcOrd="9" destOrd="0" presId="urn:microsoft.com/office/officeart/2005/8/layout/radial1"/>
    <dgm:cxn modelId="{61770A2F-F838-48A2-BEB7-B826B556CFF6}" type="presParOf" srcId="{7C4EA208-A2B8-4C53-80E5-8B9E5A72FED1}" destId="{03DC1188-32C6-4DC3-9DD3-B12C753769FE}" srcOrd="0" destOrd="0" presId="urn:microsoft.com/office/officeart/2005/8/layout/radial1"/>
    <dgm:cxn modelId="{F1FA2C0D-6AA9-4371-88B8-A8F950FE099F}" type="presParOf" srcId="{D39B1ACD-F8D3-455C-A928-22F9634CDCFC}" destId="{5AB935BA-5658-4BDF-B200-58CB6E669C3F}" srcOrd="10" destOrd="0" presId="urn:microsoft.com/office/officeart/2005/8/layout/radial1"/>
    <dgm:cxn modelId="{0ABC4D5F-39F2-416D-94E5-68103BD4D2F2}" type="presParOf" srcId="{D39B1ACD-F8D3-455C-A928-22F9634CDCFC}" destId="{2997B377-2DAF-4CCA-B674-078265F86925}" srcOrd="11" destOrd="0" presId="urn:microsoft.com/office/officeart/2005/8/layout/radial1"/>
    <dgm:cxn modelId="{B294A2A2-9EAC-46AC-B26E-139AD33EC85D}" type="presParOf" srcId="{2997B377-2DAF-4CCA-B674-078265F86925}" destId="{F504E270-1B38-4FE3-9D11-57ABC3D1BAAE}" srcOrd="0" destOrd="0" presId="urn:microsoft.com/office/officeart/2005/8/layout/radial1"/>
    <dgm:cxn modelId="{CD295E1A-2441-4B6D-A687-4CDC7BBFFA1C}" type="presParOf" srcId="{D39B1ACD-F8D3-455C-A928-22F9634CDCFC}" destId="{C95564A6-4E5C-4095-AC5F-A001BB098093}" srcOrd="12" destOrd="0" presId="urn:microsoft.com/office/officeart/2005/8/layout/radial1"/>
    <dgm:cxn modelId="{FE00D51A-EA74-46F4-9F0D-D303C2A453C4}" type="presParOf" srcId="{D39B1ACD-F8D3-455C-A928-22F9634CDCFC}" destId="{5370CC20-1FAB-4F93-A00D-641CDEE24502}" srcOrd="13" destOrd="0" presId="urn:microsoft.com/office/officeart/2005/8/layout/radial1"/>
    <dgm:cxn modelId="{8D2B91F6-D954-4A4B-A241-809551D3AC1C}" type="presParOf" srcId="{5370CC20-1FAB-4F93-A00D-641CDEE24502}" destId="{2EF40BCF-410D-4804-8950-E84125107B65}" srcOrd="0" destOrd="0" presId="urn:microsoft.com/office/officeart/2005/8/layout/radial1"/>
    <dgm:cxn modelId="{B1ECB9B2-7CFD-43C8-BE75-C785BAC8ABA6}" type="presParOf" srcId="{D39B1ACD-F8D3-455C-A928-22F9634CDCFC}" destId="{645D770C-6EA1-4074-9E12-F463208F80A6}" srcOrd="14" destOrd="0" presId="urn:microsoft.com/office/officeart/2005/8/layout/radial1"/>
    <dgm:cxn modelId="{1C035262-A241-4626-96CF-9AF09F5559D7}" type="presParOf" srcId="{D39B1ACD-F8D3-455C-A928-22F9634CDCFC}" destId="{0D1107E8-A7A5-4830-AF9A-F65EA98B96DF}" srcOrd="15" destOrd="0" presId="urn:microsoft.com/office/officeart/2005/8/layout/radial1"/>
    <dgm:cxn modelId="{F7C47F3D-14DE-42AD-9AE7-10FB7E0C41F7}" type="presParOf" srcId="{0D1107E8-A7A5-4830-AF9A-F65EA98B96DF}" destId="{7FDA7340-C9D6-44DC-8585-89EAAA903A3F}" srcOrd="0" destOrd="0" presId="urn:microsoft.com/office/officeart/2005/8/layout/radial1"/>
    <dgm:cxn modelId="{A4E1A124-8192-43FB-9ED7-56146ECD98A7}" type="presParOf" srcId="{D39B1ACD-F8D3-455C-A928-22F9634CDCFC}" destId="{C1773777-307F-4547-B57F-E2EA770DC799}"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45D43-8A5F-4903-BA50-10D816BF9BDE}">
      <dsp:nvSpPr>
        <dsp:cNvPr id="0" name=""/>
        <dsp:cNvSpPr/>
      </dsp:nvSpPr>
      <dsp:spPr>
        <a:xfrm>
          <a:off x="3277003" y="2082520"/>
          <a:ext cx="2437593" cy="1211003"/>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Nonverbal Communication</a:t>
          </a:r>
        </a:p>
      </dsp:txBody>
      <dsp:txXfrm>
        <a:off x="3633980" y="2259867"/>
        <a:ext cx="1723639" cy="856309"/>
      </dsp:txXfrm>
    </dsp:sp>
    <dsp:sp modelId="{EA0AFFCA-92E7-4A2C-97E5-29B78CE7499B}">
      <dsp:nvSpPr>
        <dsp:cNvPr id="0" name=""/>
        <dsp:cNvSpPr/>
      </dsp:nvSpPr>
      <dsp:spPr>
        <a:xfrm rot="16200000">
          <a:off x="4010457" y="1585056"/>
          <a:ext cx="970685" cy="24242"/>
        </a:xfrm>
        <a:custGeom>
          <a:avLst/>
          <a:gdLst/>
          <a:ahLst/>
          <a:cxnLst/>
          <a:rect l="0" t="0" r="0" b="0"/>
          <a:pathLst>
            <a:path>
              <a:moveTo>
                <a:pt x="0" y="12121"/>
              </a:moveTo>
              <a:lnTo>
                <a:pt x="970685" y="121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71532" y="1572910"/>
        <a:ext cx="48534" cy="48534"/>
      </dsp:txXfrm>
    </dsp:sp>
    <dsp:sp modelId="{A20B6874-EDF1-4FB7-ADC3-4E2E56608A74}">
      <dsp:nvSpPr>
        <dsp:cNvPr id="0" name=""/>
        <dsp:cNvSpPr/>
      </dsp:nvSpPr>
      <dsp:spPr>
        <a:xfrm>
          <a:off x="3556854" y="144158"/>
          <a:ext cx="1877891" cy="9676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chemeClr val="tx2"/>
              </a:solidFill>
            </a:rPr>
            <a:t>Appearance &amp; Adornment</a:t>
          </a:r>
        </a:p>
      </dsp:txBody>
      <dsp:txXfrm>
        <a:off x="3831865" y="285871"/>
        <a:ext cx="1327869" cy="684250"/>
      </dsp:txXfrm>
    </dsp:sp>
    <dsp:sp modelId="{C18CB42D-0234-464F-BDD9-5822B200DA53}">
      <dsp:nvSpPr>
        <dsp:cNvPr id="0" name=""/>
        <dsp:cNvSpPr/>
      </dsp:nvSpPr>
      <dsp:spPr>
        <a:xfrm rot="19534311">
          <a:off x="5126764" y="1913541"/>
          <a:ext cx="962522" cy="24242"/>
        </a:xfrm>
        <a:custGeom>
          <a:avLst/>
          <a:gdLst/>
          <a:ahLst/>
          <a:cxnLst/>
          <a:rect l="0" t="0" r="0" b="0"/>
          <a:pathLst>
            <a:path>
              <a:moveTo>
                <a:pt x="0" y="12121"/>
              </a:moveTo>
              <a:lnTo>
                <a:pt x="962522" y="121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83962" y="1901599"/>
        <a:ext cx="48126" cy="48126"/>
      </dsp:txXfrm>
    </dsp:sp>
    <dsp:sp modelId="{7100B3A7-6C1F-46D8-AD94-9BD52B02C007}">
      <dsp:nvSpPr>
        <dsp:cNvPr id="0" name=""/>
        <dsp:cNvSpPr/>
      </dsp:nvSpPr>
      <dsp:spPr>
        <a:xfrm>
          <a:off x="5630265" y="782993"/>
          <a:ext cx="1877891" cy="9676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chemeClr val="tx2"/>
              </a:solidFill>
            </a:rPr>
            <a:t>Use of Space (Proxemics)</a:t>
          </a:r>
        </a:p>
      </dsp:txBody>
      <dsp:txXfrm>
        <a:off x="5905276" y="924706"/>
        <a:ext cx="1327869" cy="684250"/>
      </dsp:txXfrm>
    </dsp:sp>
    <dsp:sp modelId="{D1FB3A1D-E7CB-4F2B-AC3B-0338BA78115E}">
      <dsp:nvSpPr>
        <dsp:cNvPr id="0" name=""/>
        <dsp:cNvSpPr/>
      </dsp:nvSpPr>
      <dsp:spPr>
        <a:xfrm rot="37246">
          <a:off x="5714293" y="2691650"/>
          <a:ext cx="470067" cy="24242"/>
        </a:xfrm>
        <a:custGeom>
          <a:avLst/>
          <a:gdLst/>
          <a:ahLst/>
          <a:cxnLst/>
          <a:rect l="0" t="0" r="0" b="0"/>
          <a:pathLst>
            <a:path>
              <a:moveTo>
                <a:pt x="0" y="12121"/>
              </a:moveTo>
              <a:lnTo>
                <a:pt x="470067" y="121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37575" y="2692019"/>
        <a:ext cx="23503" cy="23503"/>
      </dsp:txXfrm>
    </dsp:sp>
    <dsp:sp modelId="{9A9A8A70-E205-4B14-A417-4AE6AABF9F8F}">
      <dsp:nvSpPr>
        <dsp:cNvPr id="0" name=""/>
        <dsp:cNvSpPr/>
      </dsp:nvSpPr>
      <dsp:spPr>
        <a:xfrm>
          <a:off x="6184138" y="2232650"/>
          <a:ext cx="1877891" cy="9676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chemeClr val="tx2"/>
              </a:solidFill>
            </a:rPr>
            <a:t>Touch (</a:t>
          </a:r>
          <a:r>
            <a:rPr lang="en-US" sz="1800" b="1" kern="1200" dirty="0" err="1">
              <a:solidFill>
                <a:schemeClr val="tx2"/>
              </a:solidFill>
            </a:rPr>
            <a:t>Haptics</a:t>
          </a:r>
          <a:r>
            <a:rPr lang="en-US" sz="1800" b="1" kern="1200" dirty="0">
              <a:solidFill>
                <a:schemeClr val="tx2"/>
              </a:solidFill>
            </a:rPr>
            <a:t>)</a:t>
          </a:r>
        </a:p>
      </dsp:txBody>
      <dsp:txXfrm>
        <a:off x="6459149" y="2374363"/>
        <a:ext cx="1327869" cy="684250"/>
      </dsp:txXfrm>
    </dsp:sp>
    <dsp:sp modelId="{06397BC0-2B6E-4AA0-99BD-CF88BEDC4AEA}">
      <dsp:nvSpPr>
        <dsp:cNvPr id="0" name=""/>
        <dsp:cNvSpPr/>
      </dsp:nvSpPr>
      <dsp:spPr>
        <a:xfrm rot="2001699">
          <a:off x="5146075" y="3438994"/>
          <a:ext cx="1017404" cy="24242"/>
        </a:xfrm>
        <a:custGeom>
          <a:avLst/>
          <a:gdLst/>
          <a:ahLst/>
          <a:cxnLst/>
          <a:rect l="0" t="0" r="0" b="0"/>
          <a:pathLst>
            <a:path>
              <a:moveTo>
                <a:pt x="0" y="12121"/>
              </a:moveTo>
              <a:lnTo>
                <a:pt x="1017404" y="121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29343" y="3425680"/>
        <a:ext cx="50870" cy="50870"/>
      </dsp:txXfrm>
    </dsp:sp>
    <dsp:sp modelId="{C4EC4B1F-27BC-4B3E-B1E1-6DBE784C2D11}">
      <dsp:nvSpPr>
        <dsp:cNvPr id="0" name=""/>
        <dsp:cNvSpPr/>
      </dsp:nvSpPr>
      <dsp:spPr>
        <a:xfrm>
          <a:off x="5719399" y="3628044"/>
          <a:ext cx="1877891" cy="9676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chemeClr val="tx2"/>
              </a:solidFill>
            </a:rPr>
            <a:t>Eye Contact &amp; Facial Expressions</a:t>
          </a:r>
        </a:p>
      </dsp:txBody>
      <dsp:txXfrm>
        <a:off x="5994410" y="3769757"/>
        <a:ext cx="1327869" cy="684250"/>
      </dsp:txXfrm>
    </dsp:sp>
    <dsp:sp modelId="{7C4EA208-A2B8-4C53-80E5-8B9E5A72FED1}">
      <dsp:nvSpPr>
        <dsp:cNvPr id="0" name=""/>
        <dsp:cNvSpPr/>
      </dsp:nvSpPr>
      <dsp:spPr>
        <a:xfrm rot="5344799">
          <a:off x="4037795" y="3756683"/>
          <a:ext cx="950721" cy="24242"/>
        </a:xfrm>
        <a:custGeom>
          <a:avLst/>
          <a:gdLst/>
          <a:ahLst/>
          <a:cxnLst/>
          <a:rect l="0" t="0" r="0" b="0"/>
          <a:pathLst>
            <a:path>
              <a:moveTo>
                <a:pt x="0" y="12121"/>
              </a:moveTo>
              <a:lnTo>
                <a:pt x="950721" y="121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89388" y="3745036"/>
        <a:ext cx="47536" cy="47536"/>
      </dsp:txXfrm>
    </dsp:sp>
    <dsp:sp modelId="{5AB935BA-5658-4BDF-B200-58CB6E669C3F}">
      <dsp:nvSpPr>
        <dsp:cNvPr id="0" name=""/>
        <dsp:cNvSpPr/>
      </dsp:nvSpPr>
      <dsp:spPr>
        <a:xfrm>
          <a:off x="3589612" y="4244087"/>
          <a:ext cx="1877891" cy="9676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tx2"/>
              </a:solidFill>
            </a:rPr>
            <a:t>Paralanguage</a:t>
          </a:r>
        </a:p>
      </dsp:txBody>
      <dsp:txXfrm>
        <a:off x="3864623" y="4385800"/>
        <a:ext cx="1327869" cy="684250"/>
      </dsp:txXfrm>
    </dsp:sp>
    <dsp:sp modelId="{2997B377-2DAF-4CCA-B674-078265F86925}">
      <dsp:nvSpPr>
        <dsp:cNvPr id="0" name=""/>
        <dsp:cNvSpPr/>
      </dsp:nvSpPr>
      <dsp:spPr>
        <a:xfrm rot="8599324">
          <a:off x="2849163" y="3501249"/>
          <a:ext cx="1076912" cy="24242"/>
        </a:xfrm>
        <a:custGeom>
          <a:avLst/>
          <a:gdLst/>
          <a:ahLst/>
          <a:cxnLst/>
          <a:rect l="0" t="0" r="0" b="0"/>
          <a:pathLst>
            <a:path>
              <a:moveTo>
                <a:pt x="0" y="12121"/>
              </a:moveTo>
              <a:lnTo>
                <a:pt x="1076912" y="121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60697" y="3486447"/>
        <a:ext cx="53845" cy="53845"/>
      </dsp:txXfrm>
    </dsp:sp>
    <dsp:sp modelId="{C95564A6-4E5C-4095-AC5F-A001BB098093}">
      <dsp:nvSpPr>
        <dsp:cNvPr id="0" name=""/>
        <dsp:cNvSpPr/>
      </dsp:nvSpPr>
      <dsp:spPr>
        <a:xfrm>
          <a:off x="1482593" y="3749047"/>
          <a:ext cx="1877891" cy="9676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solidFill>
                <a:schemeClr val="tx2"/>
              </a:solidFill>
            </a:rPr>
            <a:t>Body Language (Kinesics)</a:t>
          </a:r>
        </a:p>
      </dsp:txBody>
      <dsp:txXfrm>
        <a:off x="1757604" y="3890760"/>
        <a:ext cx="1327869" cy="684250"/>
      </dsp:txXfrm>
    </dsp:sp>
    <dsp:sp modelId="{5370CC20-1FAB-4F93-A00D-641CDEE24502}">
      <dsp:nvSpPr>
        <dsp:cNvPr id="0" name=""/>
        <dsp:cNvSpPr/>
      </dsp:nvSpPr>
      <dsp:spPr>
        <a:xfrm rot="10841526">
          <a:off x="2749647" y="2657995"/>
          <a:ext cx="527734" cy="24242"/>
        </a:xfrm>
        <a:custGeom>
          <a:avLst/>
          <a:gdLst/>
          <a:ahLst/>
          <a:cxnLst/>
          <a:rect l="0" t="0" r="0" b="0"/>
          <a:pathLst>
            <a:path>
              <a:moveTo>
                <a:pt x="0" y="12121"/>
              </a:moveTo>
              <a:lnTo>
                <a:pt x="527734" y="121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000321" y="2656923"/>
        <a:ext cx="26386" cy="26386"/>
      </dsp:txXfrm>
    </dsp:sp>
    <dsp:sp modelId="{645D770C-6EA1-4074-9E12-F463208F80A6}">
      <dsp:nvSpPr>
        <dsp:cNvPr id="0" name=""/>
        <dsp:cNvSpPr/>
      </dsp:nvSpPr>
      <dsp:spPr>
        <a:xfrm>
          <a:off x="872033" y="2171751"/>
          <a:ext cx="1877891" cy="9676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solidFill>
                <a:schemeClr val="tx2"/>
              </a:solidFill>
            </a:rPr>
            <a:t>Environment &amp; Artifacts</a:t>
          </a:r>
        </a:p>
      </dsp:txBody>
      <dsp:txXfrm>
        <a:off x="1147044" y="2313464"/>
        <a:ext cx="1327869" cy="684250"/>
      </dsp:txXfrm>
    </dsp:sp>
    <dsp:sp modelId="{0D1107E8-A7A5-4830-AF9A-F65EA98B96DF}">
      <dsp:nvSpPr>
        <dsp:cNvPr id="0" name=""/>
        <dsp:cNvSpPr/>
      </dsp:nvSpPr>
      <dsp:spPr>
        <a:xfrm rot="12873870">
          <a:off x="2768993" y="1869313"/>
          <a:ext cx="1112081" cy="24242"/>
        </a:xfrm>
        <a:custGeom>
          <a:avLst/>
          <a:gdLst/>
          <a:ahLst/>
          <a:cxnLst/>
          <a:rect l="0" t="0" r="0" b="0"/>
          <a:pathLst>
            <a:path>
              <a:moveTo>
                <a:pt x="0" y="12121"/>
              </a:moveTo>
              <a:lnTo>
                <a:pt x="1112081" y="121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97231" y="1853633"/>
        <a:ext cx="55604" cy="55604"/>
      </dsp:txXfrm>
    </dsp:sp>
    <dsp:sp modelId="{C1773777-307F-4547-B57F-E2EA770DC799}">
      <dsp:nvSpPr>
        <dsp:cNvPr id="0" name=""/>
        <dsp:cNvSpPr/>
      </dsp:nvSpPr>
      <dsp:spPr>
        <a:xfrm>
          <a:off x="1365809" y="694686"/>
          <a:ext cx="1877891" cy="9676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solidFill>
                <a:schemeClr val="tx2"/>
              </a:solidFill>
            </a:rPr>
            <a:t>Use of Time (Chronemics)</a:t>
          </a:r>
        </a:p>
      </dsp:txBody>
      <dsp:txXfrm>
        <a:off x="1640820" y="836399"/>
        <a:ext cx="1327869" cy="68425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0.01786</cdr:x>
      <cdr:y>0.40073</cdr:y>
    </cdr:from>
    <cdr:to>
      <cdr:x>0.23412</cdr:x>
      <cdr:y>0.97568</cdr:y>
    </cdr:to>
    <cdr:sp macro="" textlink="">
      <cdr:nvSpPr>
        <cdr:cNvPr id="2" name="TextBox 1"/>
        <cdr:cNvSpPr txBox="1"/>
      </cdr:nvSpPr>
      <cdr:spPr>
        <a:xfrm xmlns:a="http://schemas.openxmlformats.org/drawingml/2006/main">
          <a:off x="152400" y="1752600"/>
          <a:ext cx="1845686" cy="2514600"/>
        </a:xfrm>
        <a:prstGeom xmlns:a="http://schemas.openxmlformats.org/drawingml/2006/main" prst="rect">
          <a:avLst/>
        </a:prstGeom>
      </cdr:spPr>
      <cdr:style>
        <a:lnRef xmlns:a="http://schemas.openxmlformats.org/drawingml/2006/main" idx="3">
          <a:schemeClr val="lt1"/>
        </a:lnRef>
        <a:fillRef xmlns:a="http://schemas.openxmlformats.org/drawingml/2006/main" idx="1">
          <a:schemeClr val="accent6"/>
        </a:fillRef>
        <a:effectRef xmlns:a="http://schemas.openxmlformats.org/drawingml/2006/main" idx="1">
          <a:schemeClr val="accent6"/>
        </a:effectRef>
        <a:fontRef xmlns:a="http://schemas.openxmlformats.org/drawingml/2006/main" idx="minor">
          <a:schemeClr val="lt1"/>
        </a:fontRef>
      </cdr:style>
      <cdr:txBody>
        <a:bodyPr xmlns:a="http://schemas.openxmlformats.org/drawingml/2006/main" vertOverflow="clip" wrap="square" rtlCol="0"/>
        <a:lstStyle xmlns:a="http://schemas.openxmlformats.org/drawingml/2006/main"/>
        <a:p xmlns:a="http://schemas.openxmlformats.org/drawingml/2006/main">
          <a:pPr algn="ctr"/>
          <a:endParaRPr lang="en-US" sz="1600" b="0" dirty="0"/>
        </a:p>
        <a:p xmlns:a="http://schemas.openxmlformats.org/drawingml/2006/main">
          <a:pPr algn="ctr"/>
          <a:r>
            <a:rPr lang="en-US" sz="1600" b="0" dirty="0"/>
            <a:t>What we do know for sure is that when words and body language don’t align, we believe the body language and </a:t>
          </a:r>
          <a:r>
            <a:rPr lang="en-US" sz="1600" dirty="0"/>
            <a:t>paralanguage</a:t>
          </a:r>
          <a:r>
            <a:rPr lang="en-US" sz="1600" b="0" dirty="0"/>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7857A787-2278-4B8A-9734-3B6E8847E014}" type="datetimeFigureOut">
              <a:rPr lang="en-US" smtClean="0"/>
              <a:t>2/11/2017</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9A4C0338-6A30-40E8-9829-FED809AE1984}" type="slidenum">
              <a:rPr lang="en-US" smtClean="0"/>
              <a:t>‹#›</a:t>
            </a:fld>
            <a:endParaRPr lang="en-US"/>
          </a:p>
        </p:txBody>
      </p:sp>
    </p:spTree>
    <p:extLst>
      <p:ext uri="{BB962C8B-B14F-4D97-AF65-F5344CB8AC3E}">
        <p14:creationId xmlns:p14="http://schemas.microsoft.com/office/powerpoint/2010/main" val="15928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F320A22-2902-4C52-A241-44FE3DE6ABE5}" type="datetimeFigureOut">
              <a:rPr lang="en-US" smtClean="0"/>
              <a:t>2/11/2017</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1420495" y="4518204"/>
            <a:ext cx="4261485"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050265C-EA89-49EE-B665-36001A0176DF}" type="slidenum">
              <a:rPr lang="en-US" smtClean="0"/>
              <a:t>‹#›</a:t>
            </a:fld>
            <a:endParaRPr lang="en-US"/>
          </a:p>
        </p:txBody>
      </p:sp>
    </p:spTree>
    <p:extLst>
      <p:ext uri="{BB962C8B-B14F-4D97-AF65-F5344CB8AC3E}">
        <p14:creationId xmlns:p14="http://schemas.microsoft.com/office/powerpoint/2010/main" val="63037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Display</a:t>
            </a:r>
            <a:r>
              <a:rPr lang="en-US" baseline="0" dirty="0"/>
              <a:t> as participants enter and explain that this training was developed and created based on industry and educator input in conjunction with the </a:t>
            </a:r>
            <a:r>
              <a:rPr lang="en-US" sz="1200" kern="1200" dirty="0">
                <a:solidFill>
                  <a:schemeClr val="tx1"/>
                </a:solidFill>
                <a:effectLst/>
                <a:latin typeface="+mn-lt"/>
                <a:ea typeface="+mn-ea"/>
                <a:cs typeface="+mn-cs"/>
              </a:rPr>
              <a:t>Health Workforce Initiative Statewide Advisory Committee, California Community Colleges Chancellor’s Office, and Workforce and Economic Development Program. </a:t>
            </a:r>
            <a:r>
              <a:rPr lang="en-US" baseline="0" dirty="0"/>
              <a:t>This is just one soft skills module of the comprehensive training package: “Hi-Touch Healthcare: The Critical 6 Soft Skills.”</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a:t>
            </a:fld>
            <a:endParaRPr lang="en-US"/>
          </a:p>
        </p:txBody>
      </p:sp>
    </p:spTree>
    <p:extLst>
      <p:ext uri="{BB962C8B-B14F-4D97-AF65-F5344CB8AC3E}">
        <p14:creationId xmlns:p14="http://schemas.microsoft.com/office/powerpoint/2010/main" val="679599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p>
          <a:p>
            <a:endParaRPr lang="en-US" dirty="0"/>
          </a:p>
          <a:p>
            <a:r>
              <a:rPr lang="en-US" dirty="0"/>
              <a:t>Explain</a:t>
            </a:r>
            <a:r>
              <a:rPr lang="en-US" baseline="0" dirty="0"/>
              <a:t> that we just learned how pervasive nonverbal communication is so despite the double negative, “You can never not communicate” this sentence makes sense! We communicate nonverbally when we convey a message without using words. Silence sometimes speaks volumes and so does a burp after a delicious meal! We also communicate nonverbally when we use behaviors in addition to words such as our tone of voice and volume. How is it that when babies can’t use words, they can still communicate? Parents know the difference between “just a fussy” cry and “something’s wrong!” cry. And, we communicate nonverbally when we use body language such as during active listening when we sit forward, engage in eye contact, and provide positive feedback with an affirmative head nod.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603EF0A-5766-6D4C-A2FB-E7D445138FB0}" type="slidenum">
              <a:rPr lang="en-US" smtClean="0"/>
              <a:t>10</a:t>
            </a:fld>
            <a:endParaRPr lang="en-US"/>
          </a:p>
        </p:txBody>
      </p:sp>
    </p:spTree>
    <p:extLst>
      <p:ext uri="{BB962C8B-B14F-4D97-AF65-F5344CB8AC3E}">
        <p14:creationId xmlns:p14="http://schemas.microsoft.com/office/powerpoint/2010/main" val="707577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This slide sets up the next activity. Read it aloud without emphasis on any particular word or phrase)</a:t>
            </a:r>
            <a:endParaRPr lang="en-US" dirty="0"/>
          </a:p>
        </p:txBody>
      </p:sp>
      <p:sp>
        <p:nvSpPr>
          <p:cNvPr id="4" name="Slide Number Placeholder 3"/>
          <p:cNvSpPr>
            <a:spLocks noGrp="1"/>
          </p:cNvSpPr>
          <p:nvPr>
            <p:ph type="sldNum" sz="quarter" idx="10"/>
          </p:nvPr>
        </p:nvSpPr>
        <p:spPr/>
        <p:txBody>
          <a:bodyPr/>
          <a:lstStyle/>
          <a:p>
            <a:fld id="{3603EF0A-5766-6D4C-A2FB-E7D445138FB0}" type="slidenum">
              <a:rPr lang="en-US" smtClean="0"/>
              <a:t>11</a:t>
            </a:fld>
            <a:endParaRPr lang="en-US"/>
          </a:p>
        </p:txBody>
      </p:sp>
    </p:spTree>
    <p:extLst>
      <p:ext uri="{BB962C8B-B14F-4D97-AF65-F5344CB8AC3E}">
        <p14:creationId xmlns:p14="http://schemas.microsoft.com/office/powerpoint/2010/main" val="676973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t>
            </a:r>
            <a:r>
              <a:rPr lang="en-US" i="1" dirty="0"/>
              <a:t>S</a:t>
            </a:r>
            <a:r>
              <a:rPr lang="en-US" dirty="0"/>
              <a:t>ee </a:t>
            </a:r>
            <a:r>
              <a:rPr lang="en-US" i="0" baseline="0" dirty="0"/>
              <a:t>detailed procedures on page 9 of the Trainer Manual.)</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b="0" kern="1200" dirty="0">
                <a:solidFill>
                  <a:schemeClr val="tx1"/>
                </a:solidFill>
                <a:effectLst/>
                <a:latin typeface="+mn-lt"/>
                <a:ea typeface="+mn-ea"/>
                <a:cs typeface="+mn-cs"/>
              </a:rPr>
              <a:t> To demonstrate that words alone are not enough to convey messages effectively.</a:t>
            </a:r>
            <a:endParaRPr lang="en-US" sz="1200" b="1" kern="1200" dirty="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Procedures</a:t>
            </a:r>
            <a:r>
              <a:rPr lang="en-US" sz="1200" kern="1200" dirty="0">
                <a:solidFill>
                  <a:schemeClr val="tx1"/>
                </a:solidFill>
                <a:effectLst/>
                <a:latin typeface="+mn-lt"/>
                <a:ea typeface="+mn-ea"/>
                <a:cs typeface="+mn-cs"/>
              </a:rPr>
              <a:t>: Announce that this is a quick partner activity and then provide the following instructions: </a:t>
            </a:r>
          </a:p>
          <a:p>
            <a:pPr marL="228600" lvl="0" indent="-228600">
              <a:buFont typeface="+mj-lt"/>
              <a:buAutoNum type="arabicPeriod"/>
            </a:pPr>
            <a:r>
              <a:rPr lang="en-US" sz="1200" kern="1200" dirty="0">
                <a:solidFill>
                  <a:schemeClr val="tx1"/>
                </a:solidFill>
                <a:effectLst/>
                <a:latin typeface="+mn-lt"/>
                <a:ea typeface="+mn-ea"/>
                <a:cs typeface="+mn-cs"/>
              </a:rPr>
              <a:t>Ask participants to find a partner and pair up. Explain that each person will be provided with instructions describing his or her role and will be alternating between asking the question and responding. </a:t>
            </a:r>
          </a:p>
          <a:p>
            <a:pPr marL="685800" lvl="1" indent="-228600">
              <a:buFont typeface="+mj-lt"/>
              <a:buAutoNum type="alphaLcPeriod"/>
            </a:pPr>
            <a:r>
              <a:rPr lang="en-US" kern="1200" dirty="0">
                <a:solidFill>
                  <a:schemeClr val="tx1"/>
                </a:solidFill>
                <a:effectLst/>
                <a:latin typeface="+mn-lt"/>
                <a:ea typeface="+mn-ea"/>
                <a:cs typeface="+mn-cs"/>
              </a:rPr>
              <a:t>Partner one: Ask the other “How are you?”</a:t>
            </a:r>
          </a:p>
          <a:p>
            <a:pPr marL="685800" lvl="1" indent="-228600">
              <a:buFont typeface="+mj-lt"/>
              <a:buAutoNum type="alphaLcPeriod"/>
            </a:pPr>
            <a:r>
              <a:rPr lang="en-US" kern="1200" dirty="0">
                <a:solidFill>
                  <a:schemeClr val="tx1"/>
                </a:solidFill>
                <a:effectLst/>
                <a:latin typeface="+mn-lt"/>
                <a:ea typeface="+mn-ea"/>
                <a:cs typeface="+mn-cs"/>
              </a:rPr>
              <a:t>Partner two: Answers with just the word “fine” to indicate that s/he is NOT really ‘fine.’ </a:t>
            </a:r>
          </a:p>
          <a:p>
            <a:pPr marL="685800" lvl="1" indent="-228600">
              <a:buFont typeface="+mj-lt"/>
              <a:buAutoNum type="alphaLcPeriod"/>
            </a:pPr>
            <a:r>
              <a:rPr lang="en-US" kern="1200" dirty="0">
                <a:solidFill>
                  <a:schemeClr val="tx1"/>
                </a:solidFill>
                <a:effectLst/>
                <a:latin typeface="+mn-lt"/>
                <a:ea typeface="+mn-ea"/>
                <a:cs typeface="+mn-cs"/>
              </a:rPr>
              <a:t>Alternate partner roles between asking “how are you?” and responding according to the below situations: </a:t>
            </a:r>
          </a:p>
          <a:p>
            <a:pPr marL="1200150" lvl="2" indent="-285750">
              <a:buFont typeface="+mj-lt"/>
              <a:buAutoNum type="romanLcPeriod"/>
            </a:pPr>
            <a:r>
              <a:rPr lang="en-US" kern="1200" dirty="0">
                <a:solidFill>
                  <a:schemeClr val="tx1"/>
                </a:solidFill>
                <a:effectLst/>
                <a:latin typeface="+mn-lt"/>
                <a:ea typeface="+mn-ea"/>
                <a:cs typeface="+mn-cs"/>
              </a:rPr>
              <a:t>As if they are good</a:t>
            </a:r>
          </a:p>
          <a:p>
            <a:pPr marL="1200150" lvl="2" indent="-285750">
              <a:buFont typeface="+mj-lt"/>
              <a:buAutoNum type="romanLcPeriod"/>
            </a:pPr>
            <a:r>
              <a:rPr lang="en-US" kern="1200" dirty="0">
                <a:solidFill>
                  <a:schemeClr val="tx1"/>
                </a:solidFill>
                <a:effectLst/>
                <a:latin typeface="+mn-lt"/>
                <a:ea typeface="+mn-ea"/>
                <a:cs typeface="+mn-cs"/>
              </a:rPr>
              <a:t>As if they are angry</a:t>
            </a:r>
          </a:p>
          <a:p>
            <a:pPr marL="1200150" lvl="2" indent="-285750">
              <a:buFont typeface="+mj-lt"/>
              <a:buAutoNum type="romanLcPeriod"/>
            </a:pPr>
            <a:r>
              <a:rPr lang="en-US" kern="1200" dirty="0">
                <a:solidFill>
                  <a:schemeClr val="tx1"/>
                </a:solidFill>
                <a:effectLst/>
                <a:latin typeface="+mn-lt"/>
                <a:ea typeface="+mn-ea"/>
                <a:cs typeface="+mn-cs"/>
              </a:rPr>
              <a:t>As if they are having the best day ever </a:t>
            </a:r>
          </a:p>
          <a:p>
            <a:pPr marL="228600" lvl="0" indent="-228600">
              <a:buFont typeface="+mj-lt"/>
              <a:buAutoNum type="arabicPeriod"/>
            </a:pPr>
            <a:r>
              <a:rPr lang="en-US" sz="1200" kern="1200" dirty="0">
                <a:solidFill>
                  <a:schemeClr val="tx1"/>
                </a:solidFill>
                <a:effectLst/>
                <a:latin typeface="+mn-lt"/>
                <a:ea typeface="+mn-ea"/>
                <a:cs typeface="+mn-cs"/>
              </a:rPr>
              <a:t>Ask the partners to share with one another their observations and experience of the activity.</a:t>
            </a:r>
          </a:p>
          <a:p>
            <a:pPr marL="685800" lvl="1" indent="-228600">
              <a:buFont typeface="+mj-lt"/>
              <a:buAutoNum type="alphaLcPeriod"/>
            </a:pPr>
            <a:r>
              <a:rPr lang="en-US" sz="1200" kern="1200" dirty="0">
                <a:solidFill>
                  <a:schemeClr val="tx1"/>
                </a:solidFill>
                <a:effectLst/>
                <a:latin typeface="+mn-lt"/>
                <a:ea typeface="+mn-ea"/>
                <a:cs typeface="+mn-cs"/>
              </a:rPr>
              <a:t> Ask partners to share how this communication situation occurs in their personal experiences. </a:t>
            </a:r>
          </a:p>
          <a:p>
            <a:pPr marL="685800" lvl="1" indent="-228600">
              <a:buFont typeface="+mj-lt"/>
              <a:buAutoNum type="alphaLcPeriod"/>
            </a:pPr>
            <a:r>
              <a:rPr lang="en-US" sz="1200" kern="1200" dirty="0">
                <a:solidFill>
                  <a:schemeClr val="tx1"/>
                </a:solidFill>
                <a:effectLst/>
                <a:latin typeface="+mn-lt"/>
                <a:ea typeface="+mn-ea"/>
                <a:cs typeface="+mn-cs"/>
              </a:rPr>
              <a:t> Ask partners to share what other body language behaviors they observed.</a:t>
            </a:r>
          </a:p>
          <a:p>
            <a:pPr marL="228600" lvl="0" indent="-228600">
              <a:buFont typeface="+mj-lt"/>
              <a:buAutoNum type="arabicPeriod"/>
            </a:pPr>
            <a:r>
              <a:rPr lang="en-US" sz="1200" kern="1200" dirty="0">
                <a:solidFill>
                  <a:schemeClr val="tx1"/>
                </a:solidFill>
                <a:effectLst/>
                <a:latin typeface="+mn-lt"/>
                <a:ea typeface="+mn-ea"/>
                <a:cs typeface="+mn-cs"/>
              </a:rPr>
              <a:t>After the participants have shared their experiences with one another, bring the group together and ask questions such as: </a:t>
            </a:r>
          </a:p>
          <a:p>
            <a:pPr marL="685800" lvl="1" indent="-228600">
              <a:buFont typeface="+mj-lt"/>
              <a:buAutoNum type="alphaLcPeriod"/>
            </a:pPr>
            <a:r>
              <a:rPr lang="en-US" sz="1200" kern="1200" dirty="0">
                <a:solidFill>
                  <a:schemeClr val="tx1"/>
                </a:solidFill>
                <a:effectLst/>
                <a:latin typeface="+mn-lt"/>
                <a:ea typeface="+mn-ea"/>
                <a:cs typeface="+mn-cs"/>
              </a:rPr>
              <a:t>How well did your partner communicate their message? How do you know?</a:t>
            </a:r>
          </a:p>
          <a:p>
            <a:pPr marL="685800" lvl="1" indent="-228600">
              <a:buFont typeface="+mj-lt"/>
              <a:buAutoNum type="alphaLcPeriod"/>
            </a:pPr>
            <a:r>
              <a:rPr lang="en-US" sz="1200" kern="1200" dirty="0">
                <a:solidFill>
                  <a:schemeClr val="tx1"/>
                </a:solidFill>
                <a:effectLst/>
                <a:latin typeface="+mn-lt"/>
                <a:ea typeface="+mn-ea"/>
                <a:cs typeface="+mn-cs"/>
              </a:rPr>
              <a:t>What behaviors did you observe that made you feel as though your partner understood your intended message?</a:t>
            </a:r>
          </a:p>
          <a:p>
            <a:pPr marL="685800" lvl="1" indent="-228600">
              <a:buFont typeface="+mj-lt"/>
              <a:buAutoNum type="alphaLcPeriod"/>
            </a:pPr>
            <a:r>
              <a:rPr lang="en-US" sz="1200" kern="1200" dirty="0">
                <a:solidFill>
                  <a:schemeClr val="tx1"/>
                </a:solidFill>
                <a:effectLst/>
                <a:latin typeface="+mn-lt"/>
                <a:ea typeface="+mn-ea"/>
                <a:cs typeface="+mn-cs"/>
              </a:rPr>
              <a:t>What might this mean in a healthcare setting?</a:t>
            </a:r>
          </a:p>
          <a:p>
            <a:pPr marL="685800" lvl="1" indent="-228600">
              <a:buFont typeface="+mj-lt"/>
              <a:buAutoNum type="alphaLcPeriod"/>
            </a:pPr>
            <a:r>
              <a:rPr lang="en-US" sz="1200" kern="1200" dirty="0">
                <a:solidFill>
                  <a:schemeClr val="tx1"/>
                </a:solidFill>
                <a:effectLst/>
                <a:latin typeface="+mn-lt"/>
                <a:ea typeface="+mn-ea"/>
                <a:cs typeface="+mn-cs"/>
              </a:rPr>
              <a:t>What implications might this have for communicating with non-native English speakers?</a:t>
            </a:r>
          </a:p>
          <a:p>
            <a:pPr marL="228600" lvl="0" indent="-228600">
              <a:buFont typeface="+mj-lt"/>
              <a:buAutoNum type="arabicPeriod"/>
            </a:pPr>
            <a:r>
              <a:rPr lang="en-US" sz="1200" kern="1200" dirty="0">
                <a:solidFill>
                  <a:schemeClr val="tx1"/>
                </a:solidFill>
                <a:effectLst/>
                <a:latin typeface="+mn-lt"/>
                <a:ea typeface="+mn-ea"/>
                <a:cs typeface="+mn-cs"/>
              </a:rPr>
              <a:t>Conclude by re-explaining how the word doesn’t change, the meaning does. You will most likely notice some other body language messages emerged such as smiling or perhaps frowning or even arm crossing.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12</a:t>
            </a:fld>
            <a:endParaRPr lang="en-US"/>
          </a:p>
        </p:txBody>
      </p:sp>
    </p:spTree>
    <p:extLst>
      <p:ext uri="{BB962C8B-B14F-4D97-AF65-F5344CB8AC3E}">
        <p14:creationId xmlns:p14="http://schemas.microsoft.com/office/powerpoint/2010/main" val="1743047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4" y="4465637"/>
            <a:ext cx="4261485" cy="3696712"/>
          </a:xfrm>
        </p:spPr>
        <p:txBody>
          <a:bodyPr/>
          <a:lstStyle/>
          <a:p>
            <a:r>
              <a:rPr lang="en-US" dirty="0" smtClean="0"/>
              <a:t>(Animated Slide)</a:t>
            </a:r>
          </a:p>
          <a:p>
            <a:endParaRPr lang="en-US" dirty="0"/>
          </a:p>
          <a:p>
            <a:r>
              <a:rPr lang="en-US" dirty="0"/>
              <a:t>Explain: Effectively observing body language, even if the meaning</a:t>
            </a:r>
            <a:r>
              <a:rPr lang="en-US" baseline="0" dirty="0"/>
              <a:t> is unclear, provides communication clues and helps in active listening. Observing body language also helps manage and convey our intended message. Think back to the “fine” activity. The word didn’t change, but its meaning did based on nonverbal communication such as the tone, volume, and various body language elements. In the following role play (next slide), you will have a chance to observe how powerful body language and nonverbal communication, in general, can be in a hospital setting.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603EF0A-5766-6D4C-A2FB-E7D445138FB0}" type="slidenum">
              <a:rPr lang="en-US" smtClean="0"/>
              <a:t>13</a:t>
            </a:fld>
            <a:endParaRPr lang="en-US"/>
          </a:p>
        </p:txBody>
      </p:sp>
    </p:spTree>
    <p:extLst>
      <p:ext uri="{BB962C8B-B14F-4D97-AF65-F5344CB8AC3E}">
        <p14:creationId xmlns:p14="http://schemas.microsoft.com/office/powerpoint/2010/main" val="524798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baseline="0" dirty="0"/>
              <a:t>detailed procedures on pages 10-13 in the Trainer Manual.)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400" kern="1200" dirty="0">
                <a:solidFill>
                  <a:schemeClr val="tx1"/>
                </a:solidFill>
                <a:effectLst/>
                <a:latin typeface="+mn-lt"/>
                <a:ea typeface="+mn-ea"/>
                <a:cs typeface="+mn-cs"/>
              </a:rPr>
              <a:t>:</a:t>
            </a:r>
            <a:r>
              <a:rPr lang="en-US" sz="14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demonstrate the many ways nonverbal communication, specifically body position, posture and smiling, can positively or negatively impact effective communication outcomes in healthcare settings.</a:t>
            </a:r>
            <a:r>
              <a:rPr lang="en-US" sz="14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a:t>
            </a:r>
            <a:r>
              <a:rPr lang="en-US" sz="1200" kern="1200" dirty="0">
                <a:solidFill>
                  <a:schemeClr val="tx1"/>
                </a:solidFill>
                <a:effectLst/>
                <a:latin typeface="+mn-lt"/>
                <a:ea typeface="+mn-ea"/>
                <a:cs typeface="+mn-cs"/>
              </a:rPr>
              <a:t>copy of the Dietician, Doctor, and Patient role playing instructions. </a:t>
            </a:r>
          </a:p>
          <a:p>
            <a:r>
              <a:rPr lang="en-US" sz="1200" b="1" kern="1200" dirty="0">
                <a:solidFill>
                  <a:schemeClr val="tx1"/>
                </a:solidFill>
                <a:effectLst/>
                <a:latin typeface="+mn-lt"/>
                <a:ea typeface="+mn-ea"/>
                <a:cs typeface="+mn-cs"/>
              </a:rPr>
              <a:t>Planning Note:</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Print the participant instructions on the following page (p.12-13) of the Trainer Manual.  Print one page for every three people and cut each page in thirds, making three sets of instructions.  Separate the pages into three sets so that each set has one copy per three-person partner scenario: Partner 1 (Dietician), Partner 2 (Patient), Partner 3 (Doctor).</a:t>
            </a:r>
          </a:p>
          <a:p>
            <a:r>
              <a:rPr lang="en-US" sz="1200" b="1" kern="1200" dirty="0">
                <a:solidFill>
                  <a:schemeClr val="tx1"/>
                </a:solidFill>
                <a:effectLst/>
                <a:latin typeface="+mn-lt"/>
                <a:ea typeface="+mn-ea"/>
                <a:cs typeface="+mn-cs"/>
              </a:rPr>
              <a:t>Procedures:</a:t>
            </a:r>
            <a:r>
              <a:rPr lang="en-US" sz="1200" kern="1200" dirty="0">
                <a:solidFill>
                  <a:schemeClr val="tx1"/>
                </a:solidFill>
                <a:effectLst/>
                <a:latin typeface="+mn-lt"/>
                <a:ea typeface="+mn-ea"/>
                <a:cs typeface="+mn-cs"/>
              </a:rPr>
              <a:t>  </a:t>
            </a:r>
          </a:p>
          <a:p>
            <a:pPr marL="228600" indent="-228600">
              <a:buFont typeface="+mj-lt"/>
              <a:buAutoNum type="arabicPeriod"/>
            </a:pPr>
            <a:r>
              <a:rPr lang="en-US" sz="1200" kern="1200" dirty="0">
                <a:solidFill>
                  <a:schemeClr val="tx1"/>
                </a:solidFill>
                <a:effectLst/>
                <a:latin typeface="+mn-lt"/>
                <a:ea typeface="+mn-ea"/>
                <a:cs typeface="+mn-cs"/>
              </a:rPr>
              <a:t>Announce that this is a role playing activity and then provide the following instructions: </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Ask participants to form triads. Explain that each person will be provided with instructions describing his or her role. </a:t>
            </a:r>
          </a:p>
          <a:p>
            <a:pPr marL="685800" lvl="1" indent="-228600">
              <a:buFont typeface="+mj-lt"/>
              <a:buAutoNum type="alphaLcPeriod"/>
            </a:pPr>
            <a:r>
              <a:rPr lang="en-US" sz="1200" kern="1200" dirty="0">
                <a:solidFill>
                  <a:schemeClr val="tx1"/>
                </a:solidFill>
                <a:effectLst/>
                <a:latin typeface="+mn-lt"/>
                <a:ea typeface="+mn-ea"/>
                <a:cs typeface="+mn-cs"/>
              </a:rPr>
              <a:t>Distribute the instructions you have printed to the participants, making sure that one person has instructions for Partner 1(Dietician), another person has instructions for Partner 2 (Patient), and another for Partner 3 (Doctor).  </a:t>
            </a:r>
            <a:r>
              <a:rPr lang="en-US" sz="1200" i="1" kern="1200" dirty="0">
                <a:solidFill>
                  <a:schemeClr val="tx1"/>
                </a:solidFill>
                <a:effectLst/>
                <a:latin typeface="+mn-lt"/>
                <a:ea typeface="+mn-ea"/>
                <a:cs typeface="+mn-cs"/>
              </a:rPr>
              <a:t>Instruct the participants to announce the role they will be playing (dietician, patient, or doctor)</a:t>
            </a:r>
            <a:r>
              <a:rPr lang="en-US" sz="1200" kern="1200" dirty="0">
                <a:solidFill>
                  <a:schemeClr val="tx1"/>
                </a:solidFill>
                <a:effectLst/>
                <a:latin typeface="+mn-lt"/>
                <a:ea typeface="+mn-ea"/>
                <a:cs typeface="+mn-cs"/>
              </a:rPr>
              <a:t> but that they are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to show their instructions to their partners. </a:t>
            </a:r>
          </a:p>
          <a:p>
            <a:pPr marL="685800" lvl="1" indent="-228600">
              <a:buFont typeface="+mj-lt"/>
              <a:buAutoNum type="alphaLcPeriod"/>
            </a:pPr>
            <a:r>
              <a:rPr lang="en-US" sz="1200" kern="1200" dirty="0">
                <a:solidFill>
                  <a:schemeClr val="tx1"/>
                </a:solidFill>
                <a:effectLst/>
                <a:latin typeface="+mn-lt"/>
                <a:ea typeface="+mn-ea"/>
                <a:cs typeface="+mn-cs"/>
              </a:rPr>
              <a:t>Ask the triads to begin with Partner 2 (Patient). The other two partners will start as directed in their Partner scenarios. Explain that you will stop them after 3-4 minutes. </a:t>
            </a:r>
          </a:p>
          <a:p>
            <a:pPr marL="685800" lvl="1" indent="-228600">
              <a:buFont typeface="+mj-lt"/>
              <a:buAutoNum type="alphaLcPeriod"/>
            </a:pPr>
            <a:r>
              <a:rPr lang="en-US" sz="1200" kern="1200" dirty="0">
                <a:solidFill>
                  <a:schemeClr val="tx1"/>
                </a:solidFill>
                <a:effectLst/>
                <a:latin typeface="+mn-lt"/>
                <a:ea typeface="+mn-ea"/>
                <a:cs typeface="+mn-cs"/>
              </a:rPr>
              <a:t>When time, ask the partners to share with one another their observations and experiences of the role playing activity.</a:t>
            </a:r>
          </a:p>
          <a:p>
            <a:pPr marL="685800" lvl="1" indent="-228600">
              <a:buFont typeface="+mj-lt"/>
              <a:buAutoNum type="alphaLcPeriod"/>
            </a:pPr>
            <a:r>
              <a:rPr lang="en-US" sz="1200" kern="1200" dirty="0">
                <a:solidFill>
                  <a:schemeClr val="tx1"/>
                </a:solidFill>
                <a:effectLst/>
                <a:latin typeface="+mn-lt"/>
                <a:ea typeface="+mn-ea"/>
                <a:cs typeface="+mn-cs"/>
              </a:rPr>
              <a:t>After the participants have shared their experiences with one another, bring the group together and ask questions such as: </a:t>
            </a:r>
          </a:p>
          <a:p>
            <a:pPr marL="1200150" lvl="2" indent="-285750">
              <a:buFont typeface="+mj-lt"/>
              <a:buAutoNum type="romanLcPeriod"/>
            </a:pPr>
            <a:r>
              <a:rPr lang="en-US" sz="1200" kern="1200" dirty="0">
                <a:solidFill>
                  <a:schemeClr val="tx1"/>
                </a:solidFill>
                <a:effectLst/>
                <a:latin typeface="+mn-lt"/>
                <a:ea typeface="+mn-ea"/>
                <a:cs typeface="+mn-cs"/>
              </a:rPr>
              <a:t>What behaviors did you observe that made you feel as though your partner was or was not listening?</a:t>
            </a:r>
          </a:p>
          <a:p>
            <a:pPr marL="1200150" lvl="2" indent="-285750">
              <a:buFont typeface="+mj-lt"/>
              <a:buAutoNum type="romanLcPeriod"/>
            </a:pPr>
            <a:r>
              <a:rPr lang="en-US" sz="1200" kern="1200" dirty="0">
                <a:solidFill>
                  <a:schemeClr val="tx1"/>
                </a:solidFill>
                <a:effectLst/>
                <a:latin typeface="+mn-lt"/>
                <a:ea typeface="+mn-ea"/>
                <a:cs typeface="+mn-cs"/>
              </a:rPr>
              <a:t>Did you feel the patient was being understood? Why or why not? </a:t>
            </a:r>
          </a:p>
          <a:p>
            <a:pPr marL="1200150" lvl="2" indent="-285750">
              <a:buFont typeface="+mj-lt"/>
              <a:buAutoNum type="romanLcPeriod"/>
            </a:pPr>
            <a:r>
              <a:rPr lang="en-US" sz="1200" kern="1200" dirty="0">
                <a:solidFill>
                  <a:schemeClr val="tx1"/>
                </a:solidFill>
                <a:effectLst/>
                <a:latin typeface="+mn-lt"/>
                <a:ea typeface="+mn-ea"/>
                <a:cs typeface="+mn-cs"/>
              </a:rPr>
              <a:t>What was the most positive nonverbal element or behavior you acted out? What was the impact?</a:t>
            </a:r>
          </a:p>
          <a:p>
            <a:pPr marL="1200150" lvl="2" indent="-285750">
              <a:buFont typeface="+mj-lt"/>
              <a:buAutoNum type="romanLcPeriod"/>
            </a:pPr>
            <a:r>
              <a:rPr lang="en-US" sz="1200" kern="1200" dirty="0">
                <a:solidFill>
                  <a:schemeClr val="tx1"/>
                </a:solidFill>
                <a:effectLst/>
                <a:latin typeface="+mn-lt"/>
                <a:ea typeface="+mn-ea"/>
                <a:cs typeface="+mn-cs"/>
              </a:rPr>
              <a:t>What was the most negative nonverbal element or behavior you acted out? What was the impact?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14</a:t>
            </a:fld>
            <a:endParaRPr lang="en-US"/>
          </a:p>
        </p:txBody>
      </p:sp>
    </p:spTree>
    <p:extLst>
      <p:ext uri="{BB962C8B-B14F-4D97-AF65-F5344CB8AC3E}">
        <p14:creationId xmlns:p14="http://schemas.microsoft.com/office/powerpoint/2010/main" val="2347801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that we now know that nonverbal communication is critically important to our understanding and to being understood. But, use caution when deciphering the </a:t>
            </a:r>
            <a:r>
              <a:rPr lang="en-US" i="1" baseline="0" dirty="0"/>
              <a:t>meaning </a:t>
            </a:r>
            <a:r>
              <a:rPr lang="en-US" baseline="0" dirty="0"/>
              <a:t>of nonverbal behaviors. The same gesture might have many different meanings depending on factors such as the relationship between communicators, the context (environment, history, job role), cultural norms, and other communication “clusters” or groupings of behaviors. </a:t>
            </a:r>
          </a:p>
        </p:txBody>
      </p:sp>
      <p:sp>
        <p:nvSpPr>
          <p:cNvPr id="4" name="Slide Number Placeholder 3"/>
          <p:cNvSpPr>
            <a:spLocks noGrp="1"/>
          </p:cNvSpPr>
          <p:nvPr>
            <p:ph type="sldNum" sz="quarter" idx="10"/>
          </p:nvPr>
        </p:nvSpPr>
        <p:spPr/>
        <p:txBody>
          <a:bodyPr/>
          <a:lstStyle/>
          <a:p>
            <a:fld id="{3603EF0A-5766-6D4C-A2FB-E7D445138FB0}" type="slidenum">
              <a:rPr lang="en-US" smtClean="0"/>
              <a:t>15</a:t>
            </a:fld>
            <a:endParaRPr lang="en-US"/>
          </a:p>
        </p:txBody>
      </p:sp>
    </p:spTree>
    <p:extLst>
      <p:ext uri="{BB962C8B-B14F-4D97-AF65-F5344CB8AC3E}">
        <p14:creationId xmlns:p14="http://schemas.microsoft.com/office/powerpoint/2010/main" val="1649774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(See detailed procedures on page 14 of the Trainer Manual.)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u="none" strike="noStrike" kern="1200" dirty="0">
                <a:solidFill>
                  <a:schemeClr val="tx1"/>
                </a:solidFill>
                <a:effectLst/>
                <a:latin typeface="+mn-lt"/>
                <a:ea typeface="+mn-ea"/>
                <a:cs typeface="+mn-cs"/>
              </a:rPr>
              <a:t>Goal: </a:t>
            </a:r>
            <a:r>
              <a:rPr lang="en-US" sz="1200" b="0" u="none" strike="noStrike" kern="1200" dirty="0">
                <a:solidFill>
                  <a:schemeClr val="tx1"/>
                </a:solidFill>
                <a:effectLst/>
                <a:latin typeface="+mn-lt"/>
                <a:ea typeface="+mn-ea"/>
                <a:cs typeface="+mn-cs"/>
              </a:rPr>
              <a:t>To demonstrate the ambiguity of body language and why it’s important to avoid jumping to conclusions about the meaning of body language.  </a:t>
            </a:r>
            <a:endParaRPr lang="en-US" sz="1200" b="1" u="sng"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Materials Needed:</a:t>
            </a:r>
            <a:r>
              <a:rPr lang="en-US" sz="1200" b="0" u="none" strike="noStrike" kern="1200" dirty="0">
                <a:solidFill>
                  <a:schemeClr val="tx1"/>
                </a:solidFill>
                <a:effectLst/>
                <a:latin typeface="+mn-lt"/>
                <a:ea typeface="+mn-ea"/>
                <a:cs typeface="+mn-cs"/>
              </a:rPr>
              <a:t> </a:t>
            </a:r>
            <a:endParaRPr lang="en-US" sz="1200" b="1"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strike="noStrike" kern="1200" dirty="0">
                <a:solidFill>
                  <a:schemeClr val="tx1"/>
                </a:solidFill>
                <a:effectLst/>
                <a:latin typeface="+mn-lt"/>
                <a:ea typeface="+mn-ea"/>
                <a:cs typeface="+mn-cs"/>
              </a:rPr>
              <a:t>Paper and pen/pencil</a:t>
            </a:r>
            <a:endParaRPr lang="en-US" sz="1200" b="1" u="sng"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Procedures:</a:t>
            </a:r>
            <a:r>
              <a:rPr lang="en-US" sz="1200" kern="1200" dirty="0">
                <a:solidFill>
                  <a:schemeClr val="tx1"/>
                </a:solidFill>
                <a:effectLst/>
                <a:latin typeface="+mn-lt"/>
                <a:ea typeface="+mn-ea"/>
                <a:cs typeface="+mn-cs"/>
              </a:rPr>
              <a:t> </a:t>
            </a:r>
          </a:p>
          <a:p>
            <a:pPr marL="228600" indent="-228600">
              <a:buFont typeface="+mj-lt"/>
              <a:buAutoNum type="arabicPeriod"/>
            </a:pPr>
            <a:r>
              <a:rPr lang="en-US" sz="1200" kern="1200" dirty="0">
                <a:solidFill>
                  <a:schemeClr val="tx1"/>
                </a:solidFill>
                <a:effectLst/>
                <a:latin typeface="+mn-lt"/>
                <a:ea typeface="+mn-ea"/>
                <a:cs typeface="+mn-cs"/>
              </a:rPr>
              <a:t>Announce that this is both a quick solo and partner activity and then provide the following instructions: </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Ask participants to take out pen and paper.</a:t>
            </a:r>
          </a:p>
          <a:p>
            <a:pPr marL="228600" lvl="0" indent="-228600">
              <a:buFont typeface="+mj-lt"/>
              <a:buAutoNum type="arabicPeriod"/>
            </a:pPr>
            <a:r>
              <a:rPr lang="en-US" sz="1200" kern="1200" dirty="0">
                <a:solidFill>
                  <a:schemeClr val="tx1"/>
                </a:solidFill>
                <a:effectLst/>
                <a:latin typeface="+mn-lt"/>
                <a:ea typeface="+mn-ea"/>
                <a:cs typeface="+mn-cs"/>
              </a:rPr>
              <a:t>Next, ask them to all cross their arms over their chests. </a:t>
            </a:r>
          </a:p>
          <a:p>
            <a:pPr marL="228600" lvl="0" indent="-228600">
              <a:buFont typeface="+mj-lt"/>
              <a:buAutoNum type="arabicPeriod"/>
            </a:pPr>
            <a:r>
              <a:rPr lang="en-US" sz="1200" kern="1200" dirty="0">
                <a:solidFill>
                  <a:schemeClr val="tx1"/>
                </a:solidFill>
                <a:effectLst/>
                <a:latin typeface="+mn-lt"/>
                <a:ea typeface="+mn-ea"/>
                <a:cs typeface="+mn-cs"/>
              </a:rPr>
              <a:t>Now ask them to work independently and quietly brainstorm and list on the paper all of the meanings they can think of for the body position of arms crossed over chest. Give them 2 minutes to brainstorm.</a:t>
            </a:r>
          </a:p>
          <a:p>
            <a:pPr marL="228600" lvl="0" indent="-228600">
              <a:buFont typeface="+mj-lt"/>
              <a:buAutoNum type="arabicPeriod"/>
            </a:pPr>
            <a:r>
              <a:rPr lang="en-US" sz="1200" kern="1200" dirty="0">
                <a:solidFill>
                  <a:schemeClr val="tx1"/>
                </a:solidFill>
                <a:effectLst/>
                <a:latin typeface="+mn-lt"/>
                <a:ea typeface="+mn-ea"/>
                <a:cs typeface="+mn-cs"/>
              </a:rPr>
              <a:t>Ask participants to find a partner and pair up. </a:t>
            </a:r>
          </a:p>
          <a:p>
            <a:pPr marL="228600" lvl="0" indent="-228600">
              <a:buFont typeface="+mj-lt"/>
              <a:buAutoNum type="arabicPeriod"/>
            </a:pPr>
            <a:r>
              <a:rPr lang="en-US" sz="1200" kern="1200" dirty="0">
                <a:solidFill>
                  <a:schemeClr val="tx1"/>
                </a:solidFill>
                <a:effectLst/>
                <a:latin typeface="+mn-lt"/>
                <a:ea typeface="+mn-ea"/>
                <a:cs typeface="+mn-cs"/>
              </a:rPr>
              <a:t>Ask the partners to share with one another their lists.</a:t>
            </a:r>
          </a:p>
          <a:p>
            <a:pPr marL="685800" lvl="1" indent="-228600">
              <a:buFont typeface="+mj-lt"/>
              <a:buAutoNum type="alphaLcPeriod"/>
            </a:pPr>
            <a:r>
              <a:rPr lang="en-US" sz="1200" kern="1200" dirty="0">
                <a:solidFill>
                  <a:schemeClr val="tx1"/>
                </a:solidFill>
                <a:effectLst/>
                <a:latin typeface="+mn-lt"/>
                <a:ea typeface="+mn-ea"/>
                <a:cs typeface="+mn-cs"/>
              </a:rPr>
              <a:t> Ask partners to share how this communication situation has occurred in their personal experiences. </a:t>
            </a:r>
          </a:p>
          <a:p>
            <a:pPr marL="685800" lvl="1" indent="-228600">
              <a:buFont typeface="+mj-lt"/>
              <a:buAutoNum type="alphaLcPeriod"/>
            </a:pPr>
            <a:r>
              <a:rPr lang="en-US" sz="1200" kern="1200" dirty="0">
                <a:solidFill>
                  <a:schemeClr val="tx1"/>
                </a:solidFill>
                <a:effectLst/>
                <a:latin typeface="+mn-lt"/>
                <a:ea typeface="+mn-ea"/>
                <a:cs typeface="+mn-cs"/>
              </a:rPr>
              <a:t>Ask partners to share what other body language behaviors they have observed and may have misinterpreted.</a:t>
            </a:r>
          </a:p>
          <a:p>
            <a:pPr marL="228600" lvl="0" indent="-228600">
              <a:buFont typeface="+mj-lt"/>
              <a:buAutoNum type="arabicPeriod"/>
            </a:pPr>
            <a:r>
              <a:rPr lang="en-US" sz="1200" kern="1200" dirty="0">
                <a:solidFill>
                  <a:schemeClr val="tx1"/>
                </a:solidFill>
                <a:effectLst/>
                <a:latin typeface="+mn-lt"/>
                <a:ea typeface="+mn-ea"/>
                <a:cs typeface="+mn-cs"/>
              </a:rPr>
              <a:t>After the participants have shared their experiences with one another, bring the group together and ask questions such as: </a:t>
            </a:r>
          </a:p>
          <a:p>
            <a:pPr marL="685800" lvl="1" indent="-228600">
              <a:buFont typeface="+mj-lt"/>
              <a:buAutoNum type="alphaLcPeriod"/>
            </a:pPr>
            <a:r>
              <a:rPr lang="en-US" sz="1200" kern="1200" dirty="0">
                <a:solidFill>
                  <a:schemeClr val="tx1"/>
                </a:solidFill>
                <a:effectLst/>
                <a:latin typeface="+mn-lt"/>
                <a:ea typeface="+mn-ea"/>
                <a:cs typeface="+mn-cs"/>
              </a:rPr>
              <a:t>What might the ambiguity of body language mean in a healthcare setting?</a:t>
            </a:r>
          </a:p>
          <a:p>
            <a:pPr marL="685800" lvl="1" indent="-228600">
              <a:buFont typeface="+mj-lt"/>
              <a:buAutoNum type="alphaLcPeriod"/>
            </a:pPr>
            <a:r>
              <a:rPr lang="en-US" sz="1200" kern="1200" dirty="0">
                <a:solidFill>
                  <a:schemeClr val="tx1"/>
                </a:solidFill>
                <a:effectLst/>
                <a:latin typeface="+mn-lt"/>
                <a:ea typeface="+mn-ea"/>
                <a:cs typeface="+mn-cs"/>
              </a:rPr>
              <a:t>What implications might this type of ambiguity have with doctor-nurse communication, peer-to-peer communication, or patient and healthcare provider communication?</a:t>
            </a:r>
          </a:p>
          <a:p>
            <a:pPr marL="228600" lvl="0" indent="-228600">
              <a:buFont typeface="+mj-lt"/>
              <a:buAutoNum type="arabicPeriod"/>
            </a:pPr>
            <a:r>
              <a:rPr lang="en-US" sz="1200" kern="1200" dirty="0">
                <a:solidFill>
                  <a:schemeClr val="tx1"/>
                </a:solidFill>
                <a:effectLst/>
                <a:latin typeface="+mn-lt"/>
                <a:ea typeface="+mn-ea"/>
                <a:cs typeface="+mn-cs"/>
              </a:rPr>
              <a:t>Conclude by emphasizing the need for </a:t>
            </a:r>
            <a:r>
              <a:rPr lang="en-US" sz="1200" b="1" kern="1200" dirty="0">
                <a:solidFill>
                  <a:schemeClr val="tx1"/>
                </a:solidFill>
                <a:effectLst/>
                <a:latin typeface="+mn-lt"/>
                <a:ea typeface="+mn-ea"/>
                <a:cs typeface="+mn-cs"/>
              </a:rPr>
              <a:t>perception checking</a:t>
            </a:r>
            <a:r>
              <a:rPr lang="en-US" sz="1200" kern="1200" dirty="0">
                <a:solidFill>
                  <a:schemeClr val="tx1"/>
                </a:solidFill>
                <a:effectLst/>
                <a:latin typeface="+mn-lt"/>
                <a:ea typeface="+mn-ea"/>
                <a:cs typeface="+mn-cs"/>
              </a:rPr>
              <a:t> rather than immediately assigning meaning to body language. Remind them that body language is ambiguous and we often misread signals. </a:t>
            </a:r>
          </a:p>
          <a:p>
            <a:pPr marL="685800" lvl="1" indent="-228600">
              <a:buFont typeface="+mj-lt"/>
              <a:buAutoNum type="alphaLcPeriod"/>
            </a:pPr>
            <a:r>
              <a:rPr lang="en-US" sz="1200" kern="1200" dirty="0">
                <a:solidFill>
                  <a:schemeClr val="tx1"/>
                </a:solidFill>
                <a:effectLst/>
                <a:latin typeface="+mn-lt"/>
                <a:ea typeface="+mn-ea"/>
                <a:cs typeface="+mn-cs"/>
              </a:rPr>
              <a:t>Demonstrate the following </a:t>
            </a:r>
            <a:r>
              <a:rPr lang="en-US" sz="1200" b="1" kern="1200" dirty="0">
                <a:solidFill>
                  <a:schemeClr val="tx1"/>
                </a:solidFill>
                <a:effectLst/>
                <a:latin typeface="+mn-lt"/>
                <a:ea typeface="+mn-ea"/>
                <a:cs typeface="+mn-cs"/>
              </a:rPr>
              <a:t>perception checking technique</a:t>
            </a:r>
            <a:r>
              <a:rPr lang="en-US" sz="1200" kern="1200" dirty="0">
                <a:solidFill>
                  <a:schemeClr val="tx1"/>
                </a:solidFill>
                <a:effectLst/>
                <a:latin typeface="+mn-lt"/>
                <a:ea typeface="+mn-ea"/>
                <a:cs typeface="+mn-cs"/>
              </a:rPr>
              <a:t> as a way to help improve communication effectiveness:</a:t>
            </a:r>
            <a:endParaRPr lang="en-US" dirty="0"/>
          </a:p>
          <a:p>
            <a:pPr marL="1143000" lvl="2" indent="-228600">
              <a:buFont typeface="+mj-lt"/>
              <a:buAutoNum type="romanLcPeriod"/>
            </a:pPr>
            <a:r>
              <a:rPr lang="en-US" u="sng" kern="1200" dirty="0">
                <a:solidFill>
                  <a:schemeClr val="tx1"/>
                </a:solidFill>
                <a:effectLst/>
                <a:latin typeface="+mn-lt"/>
                <a:ea typeface="+mn-ea"/>
                <a:cs typeface="+mn-cs"/>
              </a:rPr>
              <a:t>State the behavior: </a:t>
            </a:r>
            <a:r>
              <a:rPr lang="en-US" kern="1200" dirty="0">
                <a:solidFill>
                  <a:schemeClr val="tx1"/>
                </a:solidFill>
                <a:effectLst/>
                <a:latin typeface="+mn-lt"/>
                <a:ea typeface="+mn-ea"/>
                <a:cs typeface="+mn-cs"/>
              </a:rPr>
              <a:t>“I noticed your arms were crossed during our meeting today.”</a:t>
            </a:r>
          </a:p>
          <a:p>
            <a:pPr marL="1143000" lvl="2" indent="-228600">
              <a:buFont typeface="+mj-lt"/>
              <a:buAutoNum type="romanLcPeriod"/>
            </a:pPr>
            <a:r>
              <a:rPr lang="en-US" sz="1200" u="sng" kern="1200" dirty="0">
                <a:solidFill>
                  <a:schemeClr val="tx1"/>
                </a:solidFill>
                <a:effectLst/>
                <a:latin typeface="+mn-lt"/>
                <a:ea typeface="+mn-ea"/>
                <a:cs typeface="+mn-cs"/>
              </a:rPr>
              <a:t>First Interpretation: </a:t>
            </a:r>
            <a:r>
              <a:rPr lang="en-US" sz="1200" kern="1200" dirty="0">
                <a:solidFill>
                  <a:schemeClr val="tx1"/>
                </a:solidFill>
                <a:effectLst/>
                <a:latin typeface="+mn-lt"/>
                <a:ea typeface="+mn-ea"/>
                <a:cs typeface="+mn-cs"/>
              </a:rPr>
              <a:t>“I wonder if you were angry with what was being presented…”</a:t>
            </a:r>
          </a:p>
          <a:p>
            <a:pPr marL="1143000" lvl="2" indent="-228600">
              <a:buFont typeface="+mj-lt"/>
              <a:buAutoNum type="romanLcPeriod"/>
            </a:pPr>
            <a:r>
              <a:rPr lang="en-US" sz="1200" u="sng" kern="1200" dirty="0">
                <a:solidFill>
                  <a:schemeClr val="tx1"/>
                </a:solidFill>
                <a:effectLst/>
                <a:latin typeface="+mn-lt"/>
                <a:ea typeface="+mn-ea"/>
                <a:cs typeface="+mn-cs"/>
              </a:rPr>
              <a:t>Second Interpretation: </a:t>
            </a:r>
            <a:r>
              <a:rPr lang="en-US" sz="1200" kern="1200" dirty="0">
                <a:solidFill>
                  <a:schemeClr val="tx1"/>
                </a:solidFill>
                <a:effectLst/>
                <a:latin typeface="+mn-lt"/>
                <a:ea typeface="+mn-ea"/>
                <a:cs typeface="+mn-cs"/>
              </a:rPr>
              <a:t>“…or if you were just cold.”</a:t>
            </a:r>
          </a:p>
          <a:p>
            <a:pPr marL="1143000" lvl="2" indent="-228600">
              <a:buFont typeface="+mj-lt"/>
              <a:buAutoNum type="romanLcPeriod"/>
            </a:pPr>
            <a:r>
              <a:rPr lang="en-US" sz="1200" u="sng" kern="1200" dirty="0">
                <a:solidFill>
                  <a:schemeClr val="tx1"/>
                </a:solidFill>
                <a:effectLst/>
                <a:latin typeface="+mn-lt"/>
                <a:ea typeface="+mn-ea"/>
                <a:cs typeface="+mn-cs"/>
              </a:rPr>
              <a:t>Request for Clarification: </a:t>
            </a:r>
            <a:r>
              <a:rPr lang="en-US" sz="1200" kern="1200" dirty="0">
                <a:solidFill>
                  <a:schemeClr val="tx1"/>
                </a:solidFill>
                <a:effectLst/>
                <a:latin typeface="+mn-lt"/>
                <a:ea typeface="+mn-ea"/>
                <a:cs typeface="+mn-cs"/>
              </a:rPr>
              <a:t>“What was going on?”</a:t>
            </a:r>
          </a:p>
          <a:p>
            <a:pPr marL="228600" lvl="0" indent="-228600">
              <a:buFont typeface="+mj-lt"/>
              <a:buAutoNum type="arabicPeriod"/>
            </a:pPr>
            <a:r>
              <a:rPr lang="en-US" sz="1200" kern="1200" dirty="0">
                <a:solidFill>
                  <a:schemeClr val="tx1"/>
                </a:solidFill>
                <a:effectLst/>
                <a:latin typeface="+mn-lt"/>
                <a:ea typeface="+mn-ea"/>
                <a:cs typeface="+mn-cs"/>
              </a:rPr>
              <a:t>If time allows, you can have participants pair up and try perception checking.</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16</a:t>
            </a:fld>
            <a:endParaRPr lang="en-US"/>
          </a:p>
        </p:txBody>
      </p:sp>
    </p:spTree>
    <p:extLst>
      <p:ext uri="{BB962C8B-B14F-4D97-AF65-F5344CB8AC3E}">
        <p14:creationId xmlns:p14="http://schemas.microsoft.com/office/powerpoint/2010/main" val="3580770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that t</a:t>
            </a:r>
            <a:r>
              <a:rPr lang="en-US" dirty="0"/>
              <a:t>he eyes</a:t>
            </a:r>
            <a:r>
              <a:rPr lang="en-US" baseline="0" dirty="0"/>
              <a:t> hold many fascinations for how they convey meaning. In general, eye contact signals that we are listening and demonstrates our level of interest. Eye contact also reveals emotions. Some suggest that eye contact is the most influential form of nonverbal communication in aiding and conveying our message. In the United States, when giving a speech, interviewing, or engaging in one-on-one interpersonal conversations, eye contact indicates respect. However, other cultures may not share the same relationship with eye contact as a respectful communication behavior. In some cases, an extended gaze can even convey hostility and assert status. </a:t>
            </a:r>
          </a:p>
          <a:p>
            <a:r>
              <a:rPr lang="en-US" baseline="0" dirty="0"/>
              <a:t>(The Proxemics Activity later on in this training provides some opportunity for practicing eye contact.)</a:t>
            </a:r>
            <a:endParaRPr lang="en-US" dirty="0"/>
          </a:p>
        </p:txBody>
      </p:sp>
      <p:sp>
        <p:nvSpPr>
          <p:cNvPr id="4" name="Slide Number Placeholder 3"/>
          <p:cNvSpPr>
            <a:spLocks noGrp="1"/>
          </p:cNvSpPr>
          <p:nvPr>
            <p:ph type="sldNum" sz="quarter" idx="10"/>
          </p:nvPr>
        </p:nvSpPr>
        <p:spPr/>
        <p:txBody>
          <a:bodyPr/>
          <a:lstStyle/>
          <a:p>
            <a:fld id="{3603EF0A-5766-6D4C-A2FB-E7D445138FB0}" type="slidenum">
              <a:rPr lang="en-US" smtClean="0"/>
              <a:t>17</a:t>
            </a:fld>
            <a:endParaRPr lang="en-US"/>
          </a:p>
        </p:txBody>
      </p:sp>
    </p:spTree>
    <p:extLst>
      <p:ext uri="{BB962C8B-B14F-4D97-AF65-F5344CB8AC3E}">
        <p14:creationId xmlns:p14="http://schemas.microsoft.com/office/powerpoint/2010/main" val="1599394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(Animated Slide)</a:t>
            </a:r>
          </a:p>
          <a:p>
            <a:endParaRPr lang="en-US" dirty="0"/>
          </a:p>
          <a:p>
            <a:r>
              <a:rPr lang="en-US" dirty="0"/>
              <a:t>Explain</a:t>
            </a:r>
            <a:r>
              <a:rPr lang="en-US" baseline="0" dirty="0"/>
              <a:t> that the t</a:t>
            </a:r>
            <a:r>
              <a:rPr lang="en-US" dirty="0"/>
              <a:t>one of voice is the most</a:t>
            </a:r>
            <a:r>
              <a:rPr lang="en-US" baseline="0" dirty="0"/>
              <a:t> complex vocal characteristic; it is a combination of richness and breathiness. A fuller tone is achieved by deeper chest and throat aspects and conveys an authoritative sound. Having your voice resonate through your sinuses creates a more whiny or nasally sound. Regardless of our words, our voice often determines our meaning.</a:t>
            </a:r>
          </a:p>
          <a:p>
            <a:endParaRPr lang="en-US" baseline="0" dirty="0"/>
          </a:p>
          <a:p>
            <a:r>
              <a:rPr lang="en-US" baseline="0" dirty="0"/>
              <a:t>(Next slide activity “Will You Clean Up This Mess With Me Tonight?” emphasizes how pitch and inflection change the meaning of our message). </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18</a:t>
            </a:fld>
            <a:endParaRPr lang="en-US"/>
          </a:p>
        </p:txBody>
      </p:sp>
    </p:spTree>
    <p:extLst>
      <p:ext uri="{BB962C8B-B14F-4D97-AF65-F5344CB8AC3E}">
        <p14:creationId xmlns:p14="http://schemas.microsoft.com/office/powerpoint/2010/main" val="2187919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See </a:t>
            </a:r>
            <a:r>
              <a:rPr lang="en-US" baseline="0" dirty="0"/>
              <a:t>detailed procedures on page 16 in the Trainer Manual.)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Start by explaining that this brief</a:t>
            </a:r>
            <a:r>
              <a:rPr lang="en-US" baseline="0" dirty="0"/>
              <a:t> activity relates to just about any position in healthcare, from cleaning up a file folder “mess” to a bed pan “mess.”</a:t>
            </a:r>
          </a:p>
          <a:p>
            <a:endParaRPr lang="en-US" dirty="0"/>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To demonstrate the power vocal inflection and pitch can have when communicating an intended message.  </a:t>
            </a:r>
            <a:endParaRPr lang="en-US" sz="1100" kern="1200" dirty="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Procedures</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pPr marL="228600" indent="-228600">
              <a:buFont typeface="+mj-lt"/>
              <a:buAutoNum type="arabicPeriod"/>
            </a:pPr>
            <a:r>
              <a:rPr lang="en-US" sz="1200" kern="1200" dirty="0">
                <a:solidFill>
                  <a:schemeClr val="tx1"/>
                </a:solidFill>
                <a:effectLst/>
                <a:latin typeface="+mn-lt"/>
                <a:ea typeface="+mn-ea"/>
                <a:cs typeface="+mn-cs"/>
              </a:rPr>
              <a:t>Announce that this is a quick partner activity and then provide the following directions</a:t>
            </a:r>
            <a:r>
              <a:rPr lang="en-US" dirty="0"/>
              <a:t>.</a:t>
            </a:r>
            <a:endParaRPr lang="en-US" sz="1100" kern="1200" dirty="0">
              <a:solidFill>
                <a:schemeClr val="tx1"/>
              </a:solidFill>
              <a:effectLst/>
            </a:endParaRPr>
          </a:p>
          <a:p>
            <a:pPr marL="228600" lvl="0" indent="-228600">
              <a:buFont typeface="+mj-lt"/>
              <a:buAutoNum type="arabicPeriod"/>
            </a:pPr>
            <a:r>
              <a:rPr lang="en-US" sz="1200" kern="1200" dirty="0">
                <a:solidFill>
                  <a:schemeClr val="tx1"/>
                </a:solidFill>
                <a:effectLst/>
                <a:latin typeface="+mn-lt"/>
                <a:ea typeface="+mn-ea"/>
                <a:cs typeface="+mn-cs"/>
              </a:rPr>
              <a:t>Ask participants to find a partner and pair up. Ask them to alternate between acting as Partner 1 and Partner 2.  When statements are made, be sure to emphasize each the one word that is in all caps, bold and italicized.  Do not over exaggerate.</a:t>
            </a:r>
          </a:p>
          <a:p>
            <a:pPr marL="685800" lvl="1" indent="-228600">
              <a:buFont typeface="+mj-lt"/>
              <a:buAutoNum type="alphaLcPeriod"/>
            </a:pPr>
            <a:r>
              <a:rPr lang="en-US" sz="1200" kern="1200" dirty="0">
                <a:solidFill>
                  <a:schemeClr val="tx1"/>
                </a:solidFill>
                <a:effectLst/>
                <a:latin typeface="+mn-lt"/>
                <a:ea typeface="+mn-ea"/>
                <a:cs typeface="+mn-cs"/>
              </a:rPr>
              <a:t>Partner One: “</a:t>
            </a:r>
            <a:r>
              <a:rPr lang="en-US" sz="1200" b="1" i="1" kern="1200" dirty="0">
                <a:solidFill>
                  <a:schemeClr val="tx1"/>
                </a:solidFill>
                <a:effectLst/>
                <a:latin typeface="+mn-lt"/>
                <a:ea typeface="+mn-ea"/>
                <a:cs typeface="+mn-cs"/>
              </a:rPr>
              <a:t>WILL</a:t>
            </a:r>
            <a:r>
              <a:rPr lang="en-US" sz="1200" kern="1200" dirty="0">
                <a:solidFill>
                  <a:schemeClr val="tx1"/>
                </a:solidFill>
                <a:effectLst/>
                <a:latin typeface="+mn-lt"/>
                <a:ea typeface="+mn-ea"/>
                <a:cs typeface="+mn-cs"/>
              </a:rPr>
              <a:t> you clean up this mess with me tonight?”</a:t>
            </a:r>
          </a:p>
          <a:p>
            <a:pPr marL="685800" lvl="1" indent="-228600">
              <a:buFont typeface="+mj-lt"/>
              <a:buAutoNum type="alphaLcPeriod"/>
            </a:pPr>
            <a:r>
              <a:rPr lang="en-US" sz="1200" kern="1200" dirty="0">
                <a:solidFill>
                  <a:schemeClr val="tx1"/>
                </a:solidFill>
                <a:effectLst/>
                <a:latin typeface="+mn-lt"/>
                <a:ea typeface="+mn-ea"/>
                <a:cs typeface="+mn-cs"/>
              </a:rPr>
              <a:t>Partner Two: “Will </a:t>
            </a:r>
            <a:r>
              <a:rPr lang="en-US" sz="1200" b="1" i="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clean up this mess with me tonight?”</a:t>
            </a:r>
          </a:p>
          <a:p>
            <a:pPr marL="685800" lvl="1" indent="-228600">
              <a:buFont typeface="+mj-lt"/>
              <a:buAutoNum type="alphaLcPeriod"/>
            </a:pPr>
            <a:r>
              <a:rPr lang="en-US" sz="1200" kern="1200" dirty="0">
                <a:solidFill>
                  <a:schemeClr val="tx1"/>
                </a:solidFill>
                <a:effectLst/>
                <a:latin typeface="+mn-lt"/>
                <a:ea typeface="+mn-ea"/>
                <a:cs typeface="+mn-cs"/>
              </a:rPr>
              <a:t>Partner One: “Will you clean up this </a:t>
            </a:r>
            <a:r>
              <a:rPr lang="en-US" sz="1200" b="1" i="1" kern="1200" dirty="0">
                <a:solidFill>
                  <a:schemeClr val="tx1"/>
                </a:solidFill>
                <a:effectLst/>
                <a:latin typeface="+mn-lt"/>
                <a:ea typeface="+mn-ea"/>
                <a:cs typeface="+mn-cs"/>
              </a:rPr>
              <a:t>MESS</a:t>
            </a:r>
            <a:r>
              <a:rPr lang="en-US" sz="1200" kern="1200" dirty="0">
                <a:solidFill>
                  <a:schemeClr val="tx1"/>
                </a:solidFill>
                <a:effectLst/>
                <a:latin typeface="+mn-lt"/>
                <a:ea typeface="+mn-ea"/>
                <a:cs typeface="+mn-cs"/>
              </a:rPr>
              <a:t> with me tonight?”</a:t>
            </a:r>
          </a:p>
          <a:p>
            <a:pPr marL="685800" lvl="1" indent="-228600">
              <a:buFont typeface="+mj-lt"/>
              <a:buAutoNum type="alphaLcPeriod"/>
            </a:pPr>
            <a:r>
              <a:rPr lang="en-US" sz="1200" kern="1200" dirty="0">
                <a:solidFill>
                  <a:schemeClr val="tx1"/>
                </a:solidFill>
                <a:effectLst/>
                <a:latin typeface="+mn-lt"/>
                <a:ea typeface="+mn-ea"/>
                <a:cs typeface="+mn-cs"/>
              </a:rPr>
              <a:t>Partner Two: “Will you clean up this mess with </a:t>
            </a:r>
            <a:r>
              <a:rPr lang="en-US" sz="1200" b="1" i="1" kern="1200" dirty="0">
                <a:solidFill>
                  <a:schemeClr val="tx1"/>
                </a:solidFill>
                <a:effectLst/>
                <a:latin typeface="+mn-lt"/>
                <a:ea typeface="+mn-ea"/>
                <a:cs typeface="+mn-cs"/>
              </a:rPr>
              <a:t>ME</a:t>
            </a:r>
            <a:r>
              <a:rPr lang="en-US" sz="1200" kern="1200" dirty="0">
                <a:solidFill>
                  <a:schemeClr val="tx1"/>
                </a:solidFill>
                <a:effectLst/>
                <a:latin typeface="+mn-lt"/>
                <a:ea typeface="+mn-ea"/>
                <a:cs typeface="+mn-cs"/>
              </a:rPr>
              <a:t> tonight?”</a:t>
            </a:r>
          </a:p>
          <a:p>
            <a:pPr marL="685800" lvl="1" indent="-228600">
              <a:buFont typeface="+mj-lt"/>
              <a:buAutoNum type="alphaLcPeriod"/>
            </a:pPr>
            <a:r>
              <a:rPr lang="en-US" sz="1200" kern="1200" dirty="0">
                <a:solidFill>
                  <a:schemeClr val="tx1"/>
                </a:solidFill>
                <a:effectLst/>
                <a:latin typeface="+mn-lt"/>
                <a:ea typeface="+mn-ea"/>
                <a:cs typeface="+mn-cs"/>
              </a:rPr>
              <a:t>Partner One: “Will you clean up this mess with me </a:t>
            </a:r>
            <a:r>
              <a:rPr lang="en-US" sz="1200" b="1" i="1" kern="1200" dirty="0">
                <a:solidFill>
                  <a:schemeClr val="tx1"/>
                </a:solidFill>
                <a:effectLst/>
                <a:latin typeface="+mn-lt"/>
                <a:ea typeface="+mn-ea"/>
                <a:cs typeface="+mn-cs"/>
              </a:rPr>
              <a:t>TONIGHT?</a:t>
            </a:r>
            <a:r>
              <a:rPr lang="en-US" sz="1200" kern="1200" dirty="0">
                <a:solidFill>
                  <a:schemeClr val="tx1"/>
                </a:solidFill>
                <a:effectLst/>
                <a:latin typeface="+mn-lt"/>
                <a:ea typeface="+mn-ea"/>
                <a:cs typeface="+mn-cs"/>
              </a:rPr>
              <a:t>”</a:t>
            </a:r>
          </a:p>
          <a:p>
            <a:pPr lvl="1"/>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Reflect: ask the partners to share with one another their observations and experience of the activity.</a:t>
            </a:r>
          </a:p>
          <a:p>
            <a:pPr lvl="0"/>
            <a:endParaRPr lang="en-US" sz="1200" kern="1200" dirty="0">
              <a:solidFill>
                <a:schemeClr val="tx1"/>
              </a:solidFill>
              <a:effectLst/>
              <a:latin typeface="+mn-lt"/>
              <a:ea typeface="+mn-ea"/>
              <a:cs typeface="+mn-cs"/>
            </a:endParaRPr>
          </a:p>
          <a:p>
            <a:pPr marL="0" lvl="0" indent="0">
              <a:buFont typeface="+mj-lt"/>
              <a:buNone/>
            </a:pPr>
            <a:r>
              <a:rPr lang="en-US" sz="1200" kern="1200" dirty="0" smtClean="0">
                <a:solidFill>
                  <a:schemeClr val="tx1"/>
                </a:solidFill>
                <a:effectLst/>
                <a:latin typeface="+mn-lt"/>
                <a:ea typeface="+mn-ea"/>
                <a:cs typeface="+mn-cs"/>
              </a:rPr>
              <a:t>4.   After </a:t>
            </a:r>
            <a:r>
              <a:rPr lang="en-US" sz="1200" kern="1200" dirty="0">
                <a:solidFill>
                  <a:schemeClr val="tx1"/>
                </a:solidFill>
                <a:effectLst/>
                <a:latin typeface="+mn-lt"/>
                <a:ea typeface="+mn-ea"/>
                <a:cs typeface="+mn-cs"/>
              </a:rPr>
              <a:t>the participants have shared their experiences with one another, bring the group together and ask questions such as: </a:t>
            </a:r>
          </a:p>
          <a:p>
            <a:pPr marL="685800" lvl="1" indent="-228600">
              <a:buFont typeface="+mj-lt"/>
              <a:buAutoNum type="alphaLcPeriod"/>
            </a:pPr>
            <a:r>
              <a:rPr lang="en-US" sz="1200" kern="1200" dirty="0">
                <a:solidFill>
                  <a:schemeClr val="tx1"/>
                </a:solidFill>
                <a:effectLst/>
                <a:latin typeface="+mn-lt"/>
                <a:ea typeface="+mn-ea"/>
                <a:cs typeface="+mn-cs"/>
              </a:rPr>
              <a:t>What happened to the meaning as the inflection and pitch changed?</a:t>
            </a:r>
          </a:p>
          <a:p>
            <a:pPr marL="685800" lvl="1" indent="-228600">
              <a:buFont typeface="+mj-lt"/>
              <a:buAutoNum type="alphaLcPeriod"/>
            </a:pPr>
            <a:r>
              <a:rPr lang="en-US" sz="1200" kern="1200" dirty="0">
                <a:solidFill>
                  <a:schemeClr val="tx1"/>
                </a:solidFill>
                <a:effectLst/>
                <a:latin typeface="+mn-lt"/>
                <a:ea typeface="+mn-ea"/>
                <a:cs typeface="+mn-cs"/>
              </a:rPr>
              <a:t>What implications might this have for communicating with non-native English speakers? What about superior-subordinate communication?</a:t>
            </a:r>
          </a:p>
          <a:p>
            <a:pPr lvl="1"/>
            <a:endParaRPr lang="en-US" sz="1200" kern="1200" dirty="0">
              <a:solidFill>
                <a:schemeClr val="tx1"/>
              </a:solidFill>
              <a:effectLst/>
              <a:latin typeface="+mn-lt"/>
              <a:ea typeface="+mn-ea"/>
              <a:cs typeface="+mn-cs"/>
            </a:endParaRPr>
          </a:p>
          <a:p>
            <a:pPr marL="0" lvl="0" indent="0">
              <a:buFont typeface="+mj-lt"/>
              <a:buNone/>
            </a:pPr>
            <a:r>
              <a:rPr lang="en-US" sz="1200" kern="1200" dirty="0" smtClean="0">
                <a:solidFill>
                  <a:schemeClr val="tx1"/>
                </a:solidFill>
                <a:effectLst/>
                <a:latin typeface="+mn-lt"/>
                <a:ea typeface="+mn-ea"/>
                <a:cs typeface="+mn-cs"/>
              </a:rPr>
              <a:t>5.  Conclude </a:t>
            </a:r>
            <a:r>
              <a:rPr lang="en-US" sz="1200" kern="1200" dirty="0">
                <a:solidFill>
                  <a:schemeClr val="tx1"/>
                </a:solidFill>
                <a:effectLst/>
                <a:latin typeface="+mn-lt"/>
                <a:ea typeface="+mn-ea"/>
                <a:cs typeface="+mn-cs"/>
              </a:rPr>
              <a:t>by re-explaining and reinforcing the notion that the ambiguity of our actual words makes paralanguage important to effective communication. Emphasize that the sentence didn’t change but the meaning did. Most likely participants noticed that other body language changes emerged such as smiling or perhaps frowning, hands up, open body posture, etc. </a:t>
            </a:r>
            <a:endParaRPr lang="en-US" sz="1050" kern="1200" dirty="0">
              <a:solidFill>
                <a:schemeClr val="tx1"/>
              </a:solidFill>
              <a:effectLst/>
              <a:latin typeface="+mn-lt"/>
              <a:ea typeface="+mn-ea"/>
              <a:cs typeface="+mn-cs"/>
            </a:endParaRPr>
          </a:p>
          <a:p>
            <a:r>
              <a:rPr lang="en-US" sz="1200" b="1" kern="1200" dirty="0">
                <a:solidFill>
                  <a:schemeClr val="tx1"/>
                </a:solidFill>
                <a:effectLst/>
              </a:rPr>
              <a:t/>
            </a:r>
            <a:br>
              <a:rPr lang="en-US" sz="1200" b="1" kern="1200" dirty="0">
                <a:solidFill>
                  <a:schemeClr val="tx1"/>
                </a:solidFill>
                <a:effectLst/>
              </a:rPr>
            </a:b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19</a:t>
            </a:fld>
            <a:endParaRPr lang="en-US"/>
          </a:p>
        </p:txBody>
      </p:sp>
    </p:spTree>
    <p:extLst>
      <p:ext uri="{BB962C8B-B14F-4D97-AF65-F5344CB8AC3E}">
        <p14:creationId xmlns:p14="http://schemas.microsoft.com/office/powerpoint/2010/main" val="318587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latin typeface="Calibri"/>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2</a:t>
            </a:fld>
            <a:endParaRPr lang="en-US"/>
          </a:p>
        </p:txBody>
      </p:sp>
    </p:spTree>
    <p:extLst>
      <p:ext uri="{BB962C8B-B14F-4D97-AF65-F5344CB8AC3E}">
        <p14:creationId xmlns:p14="http://schemas.microsoft.com/office/powerpoint/2010/main" val="26952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a:t>
            </a:r>
            <a:r>
              <a:rPr lang="en-US" baseline="0" dirty="0" smtClean="0"/>
              <a:t> </a:t>
            </a:r>
            <a:r>
              <a:rPr lang="en-US" baseline="0" dirty="0"/>
              <a:t>that t</a:t>
            </a:r>
            <a:r>
              <a:rPr lang="en-US" dirty="0"/>
              <a:t>ouch is the first communication experience</a:t>
            </a:r>
            <a:r>
              <a:rPr lang="en-US" baseline="0" dirty="0"/>
              <a:t> we encounter in life! Touch is invaluable in healing physical </a:t>
            </a:r>
            <a:r>
              <a:rPr lang="en-US" i="1" baseline="0" dirty="0"/>
              <a:t>and </a:t>
            </a:r>
            <a:r>
              <a:rPr lang="en-US" baseline="0" dirty="0"/>
              <a:t>emotional wounds. </a:t>
            </a:r>
            <a:endParaRPr lang="en-US" dirty="0"/>
          </a:p>
          <a:p>
            <a:r>
              <a:rPr lang="en-US" baseline="0" dirty="0"/>
              <a:t>A hug, for instance, can communicate a broad range of messages, from “congratulations!” to “I’m sorry for your loss.” Touch is clearly a powerful communication tool. Gauging the right amount of touch is critical; too much may be off-putting or disrespectful and too little may send signals of dislike or disinterest which can damage relationships. The organizational culture and various other world cultures we encounter must be considered when determining the use of touch. As with all nonverbal communication, consider the relationship and the context—and, always, </a:t>
            </a:r>
            <a:r>
              <a:rPr lang="en-US" i="1" baseline="0" dirty="0"/>
              <a:t>think before you act. </a:t>
            </a:r>
            <a:endParaRPr lang="en-US" i="1" dirty="0"/>
          </a:p>
        </p:txBody>
      </p:sp>
      <p:sp>
        <p:nvSpPr>
          <p:cNvPr id="4" name="Slide Number Placeholder 3"/>
          <p:cNvSpPr>
            <a:spLocks noGrp="1"/>
          </p:cNvSpPr>
          <p:nvPr>
            <p:ph type="sldNum" sz="quarter" idx="10"/>
          </p:nvPr>
        </p:nvSpPr>
        <p:spPr/>
        <p:txBody>
          <a:bodyPr/>
          <a:lstStyle/>
          <a:p>
            <a:fld id="{5050265C-EA89-49EE-B665-36001A0176DF}" type="slidenum">
              <a:rPr lang="en-US" smtClean="0"/>
              <a:t>20</a:t>
            </a:fld>
            <a:endParaRPr lang="en-US"/>
          </a:p>
        </p:txBody>
      </p:sp>
    </p:spTree>
    <p:extLst>
      <p:ext uri="{BB962C8B-B14F-4D97-AF65-F5344CB8AC3E}">
        <p14:creationId xmlns:p14="http://schemas.microsoft.com/office/powerpoint/2010/main" val="72592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that most people are well aware of the significance of personal appearance to some degree. Emphasize that appearance affects perceptions of attractiveness but also judgments such as a person’s background, character, personality, status and even future behavior. Although what you wear or how you fix your hair may not speak directly to your abilities or define you as a person, it does send messages about you. </a:t>
            </a:r>
            <a:r>
              <a:rPr lang="en-US" b="1" dirty="0"/>
              <a:t>Appearance</a:t>
            </a:r>
            <a:r>
              <a:rPr lang="en-US" b="0" dirty="0"/>
              <a:t> refers to YOU – your facial</a:t>
            </a:r>
            <a:r>
              <a:rPr lang="en-US" b="0" baseline="0" dirty="0"/>
              <a:t> and body type, your hair and skin color. </a:t>
            </a:r>
            <a:r>
              <a:rPr lang="en-US" b="1" dirty="0"/>
              <a:t>Adornment</a:t>
            </a:r>
            <a:r>
              <a:rPr lang="en-US" b="0" baseline="0" dirty="0"/>
              <a:t> refers to the </a:t>
            </a:r>
            <a:r>
              <a:rPr lang="en-US" baseline="0" dirty="0"/>
              <a:t>physical objects a person uses to express themself: items of clothing, accessories such as a purse or hat, and jewelry/piercings, or a pair of glasses.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603EF0A-5766-6D4C-A2FB-E7D445138FB0}" type="slidenum">
              <a:rPr lang="en-US" smtClean="0"/>
              <a:t>21</a:t>
            </a:fld>
            <a:endParaRPr lang="en-US"/>
          </a:p>
        </p:txBody>
      </p:sp>
    </p:spTree>
    <p:extLst>
      <p:ext uri="{BB962C8B-B14F-4D97-AF65-F5344CB8AC3E}">
        <p14:creationId xmlns:p14="http://schemas.microsoft.com/office/powerpoint/2010/main" val="1239261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a:t>
            </a:r>
            <a:r>
              <a:rPr lang="en-US" baseline="0" dirty="0"/>
              <a:t> detailed procedures on page 17 of the Trainer Manual.)</a:t>
            </a:r>
            <a:endParaRPr lang="en-US" dirty="0"/>
          </a:p>
          <a:p>
            <a:r>
              <a:rPr lang="en-US" dirty="0"/>
              <a:t>(See Case Study: “How much is that ring worth?”</a:t>
            </a:r>
            <a:r>
              <a:rPr lang="en-US" baseline="0" dirty="0"/>
              <a:t> on page 18 of Trainer Manual. Optional or additional case studies are also listed on pages 18-20 in the Trainer Manual.)</a:t>
            </a:r>
          </a:p>
          <a:p>
            <a:endParaRPr lang="en-US" baseline="0" dirty="0"/>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To provide participants an opportunity to think critically about the impact and implications of communication competencies in everyday encounters.</a:t>
            </a:r>
          </a:p>
          <a:p>
            <a:r>
              <a:rPr lang="en-US" sz="1200" b="1" u="none" strike="noStrike" kern="1200" dirty="0">
                <a:solidFill>
                  <a:schemeClr val="tx1"/>
                </a:solidFill>
                <a:effectLst/>
                <a:latin typeface="+mn-lt"/>
                <a:ea typeface="+mn-ea"/>
                <a:cs typeface="+mn-cs"/>
              </a:rPr>
              <a:t>Materials Needed: </a:t>
            </a:r>
            <a:endParaRPr lang="en-US" sz="1200" b="1"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u="none" strike="noStrike" kern="1200" dirty="0" smtClean="0">
                <a:solidFill>
                  <a:schemeClr val="tx1"/>
                </a:solidFill>
                <a:effectLst/>
                <a:latin typeface="+mn-lt"/>
                <a:ea typeface="+mn-ea"/>
                <a:cs typeface="+mn-cs"/>
              </a:rPr>
              <a:t>One </a:t>
            </a:r>
            <a:r>
              <a:rPr lang="en-US" sz="1200" b="0" u="none" strike="noStrike" kern="1200" dirty="0">
                <a:solidFill>
                  <a:schemeClr val="tx1"/>
                </a:solidFill>
                <a:effectLst/>
                <a:latin typeface="+mn-lt"/>
                <a:ea typeface="+mn-ea"/>
                <a:cs typeface="+mn-cs"/>
              </a:rPr>
              <a:t>copy of the case study on page 16 for each participant and a pen (Optional/alternative Case Studies are provided on pages 17-18). </a:t>
            </a:r>
            <a:endParaRPr lang="en-US" sz="1200" b="1" u="sng"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Procedures:</a:t>
            </a:r>
            <a:r>
              <a:rPr lang="en-US" sz="1200" kern="1200" dirty="0">
                <a:solidFill>
                  <a:schemeClr val="tx1"/>
                </a:solidFill>
                <a:effectLst/>
                <a:latin typeface="+mn-lt"/>
                <a:ea typeface="+mn-ea"/>
                <a:cs typeface="+mn-cs"/>
              </a:rPr>
              <a:t> </a:t>
            </a:r>
          </a:p>
          <a:p>
            <a:pPr marL="228600" indent="-228600">
              <a:buFont typeface="+mj-lt"/>
              <a:buAutoNum type="arabicPeriod"/>
            </a:pPr>
            <a:r>
              <a:rPr lang="en-US" sz="1200" kern="1200" dirty="0">
                <a:solidFill>
                  <a:schemeClr val="tx1"/>
                </a:solidFill>
                <a:effectLst/>
                <a:latin typeface="+mn-lt"/>
                <a:ea typeface="+mn-ea"/>
                <a:cs typeface="+mn-cs"/>
              </a:rPr>
              <a:t>Announce that this is both a solo and partner activity and then provide the following instructions: </a:t>
            </a:r>
          </a:p>
          <a:p>
            <a:pPr marL="228600" lvl="0" indent="-228600">
              <a:buFont typeface="+mj-lt"/>
              <a:buAutoNum type="arabicPeriod"/>
            </a:pPr>
            <a:r>
              <a:rPr lang="en-US" sz="1200" kern="1200" dirty="0">
                <a:solidFill>
                  <a:schemeClr val="tx1"/>
                </a:solidFill>
                <a:effectLst/>
                <a:latin typeface="+mn-lt"/>
                <a:ea typeface="+mn-ea"/>
                <a:cs typeface="+mn-cs"/>
              </a:rPr>
              <a:t>Hand each participant a copy of the case study to be used.</a:t>
            </a:r>
          </a:p>
          <a:p>
            <a:pPr marL="228600" lvl="0" indent="-228600">
              <a:buFont typeface="+mj-lt"/>
              <a:buAutoNum type="arabicPeriod"/>
            </a:pPr>
            <a:r>
              <a:rPr lang="en-US" sz="1200" kern="1200" dirty="0">
                <a:solidFill>
                  <a:schemeClr val="tx1"/>
                </a:solidFill>
                <a:effectLst/>
                <a:latin typeface="+mn-lt"/>
                <a:ea typeface="+mn-ea"/>
                <a:cs typeface="+mn-cs"/>
              </a:rPr>
              <a:t>Next, ask them to read the case study quietly to themselves. Give them about 2 minutes to read the study and the questions.</a:t>
            </a:r>
          </a:p>
          <a:p>
            <a:pPr marL="228600" lvl="0" indent="-228600">
              <a:buFont typeface="+mj-lt"/>
              <a:buAutoNum type="arabicPeriod"/>
            </a:pPr>
            <a:r>
              <a:rPr lang="en-US" sz="1200" kern="1200" dirty="0">
                <a:solidFill>
                  <a:schemeClr val="tx1"/>
                </a:solidFill>
                <a:effectLst/>
                <a:latin typeface="+mn-lt"/>
                <a:ea typeface="+mn-ea"/>
                <a:cs typeface="+mn-cs"/>
              </a:rPr>
              <a:t>Now ask them to work independently and think about the questions posed, writing down brief notes. Give them 3-4 minutes.</a:t>
            </a:r>
          </a:p>
          <a:p>
            <a:pPr marL="228600" lvl="0" indent="-228600">
              <a:buFont typeface="+mj-lt"/>
              <a:buAutoNum type="arabicPeriod"/>
            </a:pPr>
            <a:r>
              <a:rPr lang="en-US" sz="1200" kern="1200" dirty="0">
                <a:solidFill>
                  <a:schemeClr val="tx1"/>
                </a:solidFill>
                <a:effectLst/>
                <a:latin typeface="+mn-lt"/>
                <a:ea typeface="+mn-ea"/>
                <a:cs typeface="+mn-cs"/>
              </a:rPr>
              <a:t>Ask participants to find a partner and pair up or get into small groups of 3-5. </a:t>
            </a:r>
          </a:p>
          <a:p>
            <a:pPr marL="228600" lvl="0" indent="-228600">
              <a:buFont typeface="+mj-lt"/>
              <a:buAutoNum type="arabicPeriod"/>
            </a:pPr>
            <a:r>
              <a:rPr lang="en-US" sz="1200" kern="1200" dirty="0">
                <a:solidFill>
                  <a:schemeClr val="tx1"/>
                </a:solidFill>
                <a:effectLst/>
                <a:latin typeface="+mn-lt"/>
                <a:ea typeface="+mn-ea"/>
                <a:cs typeface="+mn-cs"/>
              </a:rPr>
              <a:t>Reflect: ask the partners/groups to share with one another their feelings about the case study and what ideas they had to address the questions.</a:t>
            </a:r>
          </a:p>
          <a:p>
            <a:pPr marL="228600" lvl="0" indent="-228600">
              <a:buFont typeface="+mj-lt"/>
              <a:buAutoNum type="arabicPeriod"/>
            </a:pPr>
            <a:r>
              <a:rPr lang="en-US" sz="1200" kern="1200" dirty="0">
                <a:solidFill>
                  <a:schemeClr val="tx1"/>
                </a:solidFill>
                <a:effectLst/>
                <a:latin typeface="+mn-lt"/>
                <a:ea typeface="+mn-ea"/>
                <a:cs typeface="+mn-cs"/>
              </a:rPr>
              <a:t>After the participants have shared their experiences with one another, bring the group together and ask for volunteers to share. </a:t>
            </a:r>
          </a:p>
          <a:p>
            <a:pPr marL="228600" indent="-228600">
              <a:buFont typeface="+mj-lt"/>
              <a:buAutoNum type="arabicPeriod"/>
            </a:pP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22</a:t>
            </a:fld>
            <a:endParaRPr lang="en-US"/>
          </a:p>
        </p:txBody>
      </p:sp>
    </p:spTree>
    <p:extLst>
      <p:ext uri="{BB962C8B-B14F-4D97-AF65-F5344CB8AC3E}">
        <p14:creationId xmlns:p14="http://schemas.microsoft.com/office/powerpoint/2010/main" val="790518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02715" y="4465637"/>
            <a:ext cx="4261485" cy="3696712"/>
          </a:xfrm>
        </p:spPr>
        <p:txBody>
          <a:bodyPr/>
          <a:lstStyle/>
          <a:p>
            <a:r>
              <a:rPr lang="en-US" dirty="0" smtClean="0"/>
              <a:t>(Animated Slide)</a:t>
            </a:r>
          </a:p>
          <a:p>
            <a:endParaRPr lang="en-US" dirty="0"/>
          </a:p>
          <a:p>
            <a:r>
              <a:rPr lang="en-US" dirty="0"/>
              <a:t>Explain</a:t>
            </a:r>
            <a:r>
              <a:rPr lang="en-US" baseline="0" dirty="0"/>
              <a:t> that </a:t>
            </a:r>
            <a:r>
              <a:rPr lang="en-US" b="1" baseline="0" dirty="0"/>
              <a:t>p</a:t>
            </a:r>
            <a:r>
              <a:rPr lang="en-US" b="1" dirty="0"/>
              <a:t>roxemics</a:t>
            </a:r>
            <a:r>
              <a:rPr lang="en-US" b="1" baseline="0" dirty="0"/>
              <a:t> </a:t>
            </a:r>
            <a:r>
              <a:rPr lang="en-US" baseline="0" dirty="0"/>
              <a:t>considers how we each carry an invisible bubble of personal space and how our bubble communicates something about us. We will explore more on this in a minute. </a:t>
            </a:r>
            <a:r>
              <a:rPr lang="en-US" b="1" baseline="0" dirty="0"/>
              <a:t>Territoriality </a:t>
            </a:r>
            <a:r>
              <a:rPr lang="en-US" baseline="0" dirty="0"/>
              <a:t>can have an impact on group communication. Consider where your department meetings are held.  Sometimes territory conveys power in a relationship. For example, have ever been called into the “boss’s office,” or have you had a “crucial conversation” that you wished was on your “home turf?” These are issues of territoriality. </a:t>
            </a:r>
            <a:r>
              <a:rPr lang="en-US" b="1" baseline="0" dirty="0"/>
              <a:t>Environmental</a:t>
            </a:r>
            <a:r>
              <a:rPr lang="en-US" baseline="0" dirty="0"/>
              <a:t> aspects of nonverbal communication consider issues such as how you arrange your office space—furniture placement, cleanliness, lighting, decorations and even the scent of your space are all forms of communication. These all signal the way we want interactions to proceed. Some spaces are inviting and some are not. Consider the success of the show </a:t>
            </a:r>
            <a:r>
              <a:rPr lang="en-US" i="1" baseline="0" dirty="0"/>
              <a:t>Extreme Makeover</a:t>
            </a:r>
            <a:r>
              <a:rPr lang="en-US" i="0" baseline="0" dirty="0"/>
              <a:t>. T</a:t>
            </a:r>
            <a:r>
              <a:rPr lang="en-US" baseline="0" dirty="0"/>
              <a:t>hese makeovers reflect the unique personalities and also practical needs of the homeowners because the designers understand how environment communicates to others. Do you have a colleague who keeps a stack of papers on the guest chair in the office and only if you are invited to sit down are the papers removed? Think about what that stack says about your coworker…? What might it suggest about you if you are or are not invited to sit? (This can be rhetorical or an active question. If active, participants may have comments like “really busy” or “lazy” and so forth.)</a:t>
            </a:r>
            <a:endParaRPr lang="en-US" dirty="0"/>
          </a:p>
        </p:txBody>
      </p:sp>
      <p:sp>
        <p:nvSpPr>
          <p:cNvPr id="4" name="Slide Number Placeholder 3"/>
          <p:cNvSpPr>
            <a:spLocks noGrp="1"/>
          </p:cNvSpPr>
          <p:nvPr>
            <p:ph type="sldNum" sz="quarter" idx="10"/>
          </p:nvPr>
        </p:nvSpPr>
        <p:spPr/>
        <p:txBody>
          <a:bodyPr/>
          <a:lstStyle/>
          <a:p>
            <a:fld id="{3603EF0A-5766-6D4C-A2FB-E7D445138FB0}" type="slidenum">
              <a:rPr lang="en-US" smtClean="0"/>
              <a:t>23</a:t>
            </a:fld>
            <a:endParaRPr lang="en-US"/>
          </a:p>
        </p:txBody>
      </p:sp>
    </p:spTree>
    <p:extLst>
      <p:ext uri="{BB962C8B-B14F-4D97-AF65-F5344CB8AC3E}">
        <p14:creationId xmlns:p14="http://schemas.microsoft.com/office/powerpoint/2010/main" val="3429594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p>
          <a:p>
            <a:pPr defTabSz="942289"/>
            <a:r>
              <a:rPr lang="en-US" dirty="0" smtClean="0"/>
              <a:t>(</a:t>
            </a:r>
            <a:r>
              <a:rPr lang="en-US" dirty="0"/>
              <a:t>See </a:t>
            </a:r>
            <a:r>
              <a:rPr lang="en-US" baseline="0" dirty="0"/>
              <a:t>detailed procedures on pages 21-22 of  the Trainer Manual.) </a:t>
            </a:r>
          </a:p>
          <a:p>
            <a:pPr defTabSz="942289"/>
            <a:endParaRPr lang="en-US" dirty="0"/>
          </a:p>
          <a:p>
            <a:pPr marL="0" marR="0" indent="0" algn="l" defTabSz="942289" rtl="0" eaLnBrk="1" fontAlgn="auto" latinLnBrk="0" hangingPunct="1">
              <a:lnSpc>
                <a:spcPct val="100000"/>
              </a:lnSpc>
              <a:spcBef>
                <a:spcPts val="0"/>
              </a:spcBef>
              <a:spcAft>
                <a:spcPts val="0"/>
              </a:spcAft>
              <a:buClrTx/>
              <a:buSzTx/>
              <a:buFontTx/>
              <a:buNone/>
              <a:tabLst/>
              <a:defRPr/>
            </a:pPr>
            <a:r>
              <a:rPr lang="en-US" dirty="0"/>
              <a:t>(</a:t>
            </a:r>
            <a:r>
              <a:rPr lang="en-US" baseline="0" dirty="0"/>
              <a:t>The next slide concludes the activity). </a:t>
            </a:r>
            <a:endParaRPr lang="en-US" dirty="0"/>
          </a:p>
          <a:p>
            <a:pPr marL="0" marR="0" indent="0" algn="l" defTabSz="942289" rtl="0" eaLnBrk="1" fontAlgn="auto"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latin typeface="+mn-lt"/>
                <a:ea typeface="+mn-ea"/>
                <a:cs typeface="+mn-cs"/>
              </a:rPr>
              <a:t>Note to Trainer: You may want to ask anyone in ill-health to not participate due to the closeness of the final step of the activity. You may need to make modifications for other ambulatory considerations. If you have an odd number, ask one person to simply observe and take notes on what they see and hear of interest to share.</a:t>
            </a:r>
            <a:endParaRPr lang="en-US" sz="1200" b="1" u="sng" kern="1200" dirty="0">
              <a:solidFill>
                <a:schemeClr val="tx1"/>
              </a:solidFill>
              <a:effectLst/>
              <a:latin typeface="+mn-lt"/>
              <a:ea typeface="+mn-ea"/>
              <a:cs typeface="+mn-cs"/>
            </a:endParaRPr>
          </a:p>
          <a:p>
            <a:pPr marL="0" marR="0" indent="0" algn="l" defTabSz="942289" rtl="0" eaLnBrk="1" fontAlgn="auto" latinLnBrk="0" hangingPunct="1">
              <a:lnSpc>
                <a:spcPct val="100000"/>
              </a:lnSpc>
              <a:spcBef>
                <a:spcPts val="0"/>
              </a:spcBef>
              <a:spcAft>
                <a:spcPts val="0"/>
              </a:spcAft>
              <a:buClrTx/>
              <a:buSzTx/>
              <a:buFontTx/>
              <a:buNone/>
              <a:tabLst/>
              <a:defRPr/>
            </a:pPr>
            <a:r>
              <a:rPr lang="en-US" sz="1200" b="0" u="none" strike="noStrike" kern="1200" dirty="0">
                <a:solidFill>
                  <a:schemeClr val="tx1"/>
                </a:solidFill>
                <a:effectLst/>
              </a:rPr>
              <a:t> </a:t>
            </a:r>
            <a:endParaRPr lang="en-US" dirty="0"/>
          </a:p>
          <a:p>
            <a:pPr defTabSz="942289"/>
            <a:r>
              <a:rPr lang="en-US" dirty="0"/>
              <a:t>Explain this slide first.</a:t>
            </a:r>
            <a:r>
              <a:rPr lang="en-US" baseline="0" dirty="0"/>
              <a:t> </a:t>
            </a:r>
            <a:r>
              <a:rPr lang="en-US" dirty="0"/>
              <a:t>Professor</a:t>
            </a:r>
            <a:r>
              <a:rPr lang="en-US" baseline="0" dirty="0"/>
              <a:t> Edward Hall (1959) identified four specific spatial zones that convey messages. </a:t>
            </a:r>
          </a:p>
          <a:p>
            <a:pPr defTabSz="942289"/>
            <a:endParaRPr lang="en-US" baseline="0" dirty="0"/>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To demonstrate the way we communicate using personal space and how personal space affects our comfort/discomfort. This activity can also provide practice with the development of eye contact skills.</a:t>
            </a:r>
            <a:endParaRPr lang="en-US" sz="1100" kern="1200" dirty="0">
              <a:solidFill>
                <a:schemeClr val="tx1"/>
              </a:solidFill>
              <a:effectLst/>
              <a:latin typeface="+mn-lt"/>
              <a:ea typeface="+mn-ea"/>
              <a:cs typeface="+mn-cs"/>
            </a:endParaRPr>
          </a:p>
          <a:p>
            <a:r>
              <a:rPr lang="en-US" sz="1200" b="0" i="1" u="none" strike="noStrike" kern="1200" dirty="0" smtClean="0">
                <a:solidFill>
                  <a:schemeClr val="tx1"/>
                </a:solidFill>
                <a:effectLst/>
                <a:latin typeface="+mn-lt"/>
                <a:ea typeface="+mn-ea"/>
                <a:cs typeface="+mn-cs"/>
              </a:rPr>
              <a:t>Note </a:t>
            </a:r>
            <a:r>
              <a:rPr lang="en-US" sz="1200" b="0" i="1" u="none" strike="noStrike" kern="1200" dirty="0">
                <a:solidFill>
                  <a:schemeClr val="tx1"/>
                </a:solidFill>
                <a:effectLst/>
                <a:latin typeface="+mn-lt"/>
                <a:ea typeface="+mn-ea"/>
                <a:cs typeface="+mn-cs"/>
              </a:rPr>
              <a:t>to Trainer: You may want to ask anyone in ill-health to not participate due to the close physical interactions during the final step of the activity. You may need to make modifications for other ambulatory considerations. If you have an odd number, ask one person to simply observe and take notes in order to report observations and points of interest to the large group. </a:t>
            </a:r>
            <a:endParaRPr lang="en-US" sz="1200" b="1" u="sng"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Procedures:</a:t>
            </a:r>
            <a:r>
              <a:rPr lang="en-US" sz="1200" kern="1200" dirty="0">
                <a:solidFill>
                  <a:schemeClr val="tx1"/>
                </a:solidFill>
                <a:effectLst/>
                <a:latin typeface="+mn-lt"/>
                <a:ea typeface="+mn-ea"/>
                <a:cs typeface="+mn-cs"/>
              </a:rPr>
              <a:t> </a:t>
            </a:r>
          </a:p>
          <a:p>
            <a:pPr marL="228600" indent="-228600">
              <a:buFont typeface="+mj-lt"/>
              <a:buAutoNum type="arabicPeriod"/>
            </a:pPr>
            <a:r>
              <a:rPr lang="en-US" sz="1200" kern="1200" dirty="0">
                <a:solidFill>
                  <a:schemeClr val="tx1"/>
                </a:solidFill>
                <a:effectLst/>
                <a:latin typeface="+mn-lt"/>
                <a:ea typeface="+mn-ea"/>
                <a:cs typeface="+mn-cs"/>
              </a:rPr>
              <a:t>Announce that this is a partner activity where each person will need to make eye contact, smile, and move closer and closer together based on Hall’s Proxemics Zones and then provide the following instructions:</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Ask participants to pair up, forming two parallel lines at </a:t>
            </a:r>
            <a:r>
              <a:rPr lang="en-US" sz="1200" b="1" kern="1200" dirty="0">
                <a:solidFill>
                  <a:schemeClr val="tx1"/>
                </a:solidFill>
                <a:effectLst/>
                <a:latin typeface="+mn-lt"/>
                <a:ea typeface="+mn-ea"/>
                <a:cs typeface="+mn-cs"/>
              </a:rPr>
              <a:t>public distance</a:t>
            </a:r>
            <a:r>
              <a:rPr lang="en-US" sz="1200" kern="1200" dirty="0">
                <a:solidFill>
                  <a:schemeClr val="tx1"/>
                </a:solidFill>
                <a:effectLst/>
                <a:latin typeface="+mn-lt"/>
                <a:ea typeface="+mn-ea"/>
                <a:cs typeface="+mn-cs"/>
              </a:rPr>
              <a:t> of 12 feet. Pairs should stand directly across from each other. Ask each participant to smile and make eye contact.</a:t>
            </a:r>
          </a:p>
          <a:p>
            <a:pPr marL="228600" lvl="0" indent="-228600">
              <a:buFont typeface="+mj-lt"/>
              <a:buAutoNum type="arabicPeriod"/>
            </a:pPr>
            <a:r>
              <a:rPr lang="en-US" sz="1200" kern="1200" dirty="0">
                <a:solidFill>
                  <a:schemeClr val="tx1"/>
                </a:solidFill>
                <a:effectLst/>
                <a:latin typeface="+mn-lt"/>
                <a:ea typeface="+mn-ea"/>
                <a:cs typeface="+mn-cs"/>
              </a:rPr>
              <a:t>Next, participants should continue to smile and make eye contact while moving closer together--each partner should take four or five steps inward, creating a </a:t>
            </a:r>
            <a:r>
              <a:rPr lang="en-US" sz="1200" b="1" kern="1200" dirty="0">
                <a:solidFill>
                  <a:schemeClr val="tx1"/>
                </a:solidFill>
                <a:effectLst/>
                <a:latin typeface="+mn-lt"/>
                <a:ea typeface="+mn-ea"/>
                <a:cs typeface="+mn-cs"/>
              </a:rPr>
              <a:t>social distance</a:t>
            </a:r>
            <a:r>
              <a:rPr lang="en-US" sz="1200" kern="1200" dirty="0">
                <a:solidFill>
                  <a:schemeClr val="tx1"/>
                </a:solidFill>
                <a:effectLst/>
                <a:latin typeface="+mn-lt"/>
                <a:ea typeface="+mn-ea"/>
                <a:cs typeface="+mn-cs"/>
              </a:rPr>
              <a:t> of about 4 feet. </a:t>
            </a:r>
          </a:p>
          <a:p>
            <a:pPr marL="228600" lvl="0" indent="-228600">
              <a:buFont typeface="+mj-lt"/>
              <a:buAutoNum type="arabicPeriod"/>
            </a:pPr>
            <a:r>
              <a:rPr lang="en-US" sz="1200" kern="1200" dirty="0">
                <a:solidFill>
                  <a:schemeClr val="tx1"/>
                </a:solidFill>
                <a:effectLst/>
                <a:latin typeface="+mn-lt"/>
                <a:ea typeface="+mn-ea"/>
                <a:cs typeface="+mn-cs"/>
              </a:rPr>
              <a:t>Ask participants to stand in place for one minute and engage in a short conversation about the weather. </a:t>
            </a:r>
          </a:p>
          <a:p>
            <a:pPr marL="228600" lvl="0" indent="-228600">
              <a:buFont typeface="+mj-lt"/>
              <a:buAutoNum type="arabicPeriod"/>
            </a:pPr>
            <a:r>
              <a:rPr lang="en-US" sz="1200" kern="1200" dirty="0">
                <a:solidFill>
                  <a:schemeClr val="tx1"/>
                </a:solidFill>
                <a:effectLst/>
                <a:latin typeface="+mn-lt"/>
                <a:ea typeface="+mn-ea"/>
                <a:cs typeface="+mn-cs"/>
              </a:rPr>
              <a:t>After one minute, participants should continue to smile and make eye contact while moving closer together—each partner should take three or four steps inward, creating a </a:t>
            </a:r>
            <a:r>
              <a:rPr lang="en-US" sz="1200" b="1" kern="1200" dirty="0">
                <a:solidFill>
                  <a:schemeClr val="tx1"/>
                </a:solidFill>
                <a:effectLst/>
                <a:latin typeface="+mn-lt"/>
                <a:ea typeface="+mn-ea"/>
                <a:cs typeface="+mn-cs"/>
              </a:rPr>
              <a:t>personal distance</a:t>
            </a:r>
            <a:r>
              <a:rPr lang="en-US" sz="1200" kern="1200" dirty="0">
                <a:solidFill>
                  <a:schemeClr val="tx1"/>
                </a:solidFill>
                <a:effectLst/>
                <a:latin typeface="+mn-lt"/>
                <a:ea typeface="+mn-ea"/>
                <a:cs typeface="+mn-cs"/>
              </a:rPr>
              <a:t> of about the length of one person’s arm.</a:t>
            </a:r>
          </a:p>
          <a:p>
            <a:pPr marL="228600" lvl="0" indent="-228600">
              <a:buFont typeface="+mj-lt"/>
              <a:buAutoNum type="arabicPeriod"/>
            </a:pPr>
            <a:r>
              <a:rPr lang="en-US" sz="1200" kern="1200" dirty="0">
                <a:solidFill>
                  <a:schemeClr val="tx1"/>
                </a:solidFill>
                <a:effectLst/>
                <a:latin typeface="+mn-lt"/>
                <a:ea typeface="+mn-ea"/>
                <a:cs typeface="+mn-cs"/>
              </a:rPr>
              <a:t>Again, ask them to engage in conversation for two minutes, this time about what they had for breakfast.</a:t>
            </a:r>
          </a:p>
          <a:p>
            <a:pPr marL="228600" lvl="0" indent="-228600">
              <a:buFont typeface="+mj-lt"/>
              <a:buAutoNum type="arabicPeriod"/>
            </a:pPr>
            <a:r>
              <a:rPr lang="en-US" sz="1200" kern="1200" dirty="0">
                <a:solidFill>
                  <a:schemeClr val="tx1"/>
                </a:solidFill>
                <a:effectLst/>
                <a:latin typeface="+mn-lt"/>
                <a:ea typeface="+mn-ea"/>
                <a:cs typeface="+mn-cs"/>
              </a:rPr>
              <a:t>After two minutes, participants should continue to smile and make eye contact while moving closer together—each partner should take one or two steps inward, creating an </a:t>
            </a:r>
            <a:r>
              <a:rPr lang="en-US" sz="1200" b="1" kern="1200" dirty="0">
                <a:solidFill>
                  <a:schemeClr val="tx1"/>
                </a:solidFill>
                <a:effectLst/>
                <a:latin typeface="+mn-lt"/>
                <a:ea typeface="+mn-ea"/>
                <a:cs typeface="+mn-cs"/>
              </a:rPr>
              <a:t>intimate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distance </a:t>
            </a:r>
            <a:r>
              <a:rPr lang="en-US" sz="1200" kern="1200" dirty="0">
                <a:solidFill>
                  <a:schemeClr val="tx1"/>
                </a:solidFill>
                <a:effectLst/>
                <a:latin typeface="+mn-lt"/>
                <a:ea typeface="+mn-ea"/>
                <a:cs typeface="+mn-cs"/>
              </a:rPr>
              <a:t>of about 18 inches apart. </a:t>
            </a:r>
          </a:p>
          <a:p>
            <a:pPr marL="228600" lvl="0" indent="-228600">
              <a:buFont typeface="+mj-lt"/>
              <a:buAutoNum type="arabicPeriod"/>
            </a:pPr>
            <a:r>
              <a:rPr lang="en-US" sz="1200" kern="1200" dirty="0">
                <a:solidFill>
                  <a:schemeClr val="tx1"/>
                </a:solidFill>
                <a:effectLst/>
                <a:latin typeface="+mn-lt"/>
                <a:ea typeface="+mn-ea"/>
                <a:cs typeface="+mn-cs"/>
              </a:rPr>
              <a:t>Ask participants to engage in conversation for two minutes about their best/most fun/most memorable date. After 20 seconds or so, you may want to remind them to maintain eye contact during this part of the activity.</a:t>
            </a:r>
          </a:p>
          <a:p>
            <a:pPr marL="228600" lvl="0" indent="-228600">
              <a:buFont typeface="+mj-lt"/>
              <a:buAutoNum type="arabicPeriod"/>
            </a:pPr>
            <a:r>
              <a:rPr lang="en-US" sz="1200" kern="1200" dirty="0">
                <a:solidFill>
                  <a:schemeClr val="tx1"/>
                </a:solidFill>
                <a:effectLst/>
                <a:latin typeface="+mn-lt"/>
                <a:ea typeface="+mn-ea"/>
                <a:cs typeface="+mn-cs"/>
              </a:rPr>
              <a:t>After two minutes, participants should continue to smile and make eye contact while moving closer together—each partner should take a small step inward, creating the </a:t>
            </a:r>
            <a:r>
              <a:rPr lang="en-US" sz="1200" b="1" kern="1200" dirty="0">
                <a:solidFill>
                  <a:schemeClr val="tx1"/>
                </a:solidFill>
                <a:effectLst/>
                <a:latin typeface="+mn-lt"/>
                <a:ea typeface="+mn-ea"/>
                <a:cs typeface="+mn-cs"/>
              </a:rPr>
              <a:t>closest intimate distance</a:t>
            </a:r>
            <a:r>
              <a:rPr lang="en-US" sz="1200" kern="1200" dirty="0">
                <a:solidFill>
                  <a:schemeClr val="tx1"/>
                </a:solidFill>
                <a:effectLst/>
                <a:latin typeface="+mn-lt"/>
                <a:ea typeface="+mn-ea"/>
                <a:cs typeface="+mn-cs"/>
              </a:rPr>
              <a:t> which is toe-to-toe.</a:t>
            </a:r>
          </a:p>
          <a:p>
            <a:pPr marL="228600" lvl="0" indent="-228600">
              <a:buFont typeface="+mj-lt"/>
              <a:buAutoNum type="arabicPeriod"/>
            </a:pPr>
            <a:r>
              <a:rPr lang="en-US" sz="1200" kern="1200" dirty="0">
                <a:solidFill>
                  <a:schemeClr val="tx1"/>
                </a:solidFill>
                <a:effectLst/>
                <a:latin typeface="+mn-lt"/>
                <a:ea typeface="+mn-ea"/>
                <a:cs typeface="+mn-cs"/>
              </a:rPr>
              <a:t>Ask them to engage in conversation for about one minute about the eyes of their activity-partner. </a:t>
            </a:r>
          </a:p>
          <a:p>
            <a:pPr marL="228600" lvl="0" indent="-228600">
              <a:buFont typeface="+mj-lt"/>
              <a:buAutoNum type="arabicPeriod"/>
            </a:pPr>
            <a:r>
              <a:rPr lang="en-US" sz="1200" kern="1200" dirty="0">
                <a:solidFill>
                  <a:schemeClr val="tx1"/>
                </a:solidFill>
                <a:effectLst/>
                <a:latin typeface="+mn-lt"/>
                <a:ea typeface="+mn-ea"/>
                <a:cs typeface="+mn-cs"/>
              </a:rPr>
              <a:t>After just a brief few seconds, you will notice people are either very comfortable or very </a:t>
            </a:r>
            <a:r>
              <a:rPr lang="en-US" sz="1200" i="1" kern="1200" dirty="0">
                <a:solidFill>
                  <a:schemeClr val="tx1"/>
                </a:solidFill>
                <a:effectLst/>
                <a:latin typeface="+mn-lt"/>
                <a:ea typeface="+mn-ea"/>
                <a:cs typeface="+mn-cs"/>
              </a:rPr>
              <a:t>un</a:t>
            </a:r>
            <a:r>
              <a:rPr lang="en-US" sz="1200" kern="1200" dirty="0">
                <a:solidFill>
                  <a:schemeClr val="tx1"/>
                </a:solidFill>
                <a:effectLst/>
                <a:latin typeface="+mn-lt"/>
                <a:ea typeface="+mn-ea"/>
                <a:cs typeface="+mn-cs"/>
              </a:rPr>
              <a:t>comfortable.</a:t>
            </a:r>
          </a:p>
          <a:p>
            <a:pPr marL="228600" lvl="0" indent="-228600">
              <a:buFont typeface="+mj-lt"/>
              <a:buAutoNum type="arabicPeriod"/>
            </a:pPr>
            <a:r>
              <a:rPr lang="en-US" sz="1200" kern="1200" dirty="0">
                <a:solidFill>
                  <a:schemeClr val="tx1"/>
                </a:solidFill>
                <a:effectLst/>
                <a:latin typeface="+mn-lt"/>
                <a:ea typeface="+mn-ea"/>
                <a:cs typeface="+mn-cs"/>
              </a:rPr>
              <a:t>Reflect: ask the partners to share with one another their observations and experience of the activity.</a:t>
            </a:r>
          </a:p>
          <a:p>
            <a:pPr marL="685800" lvl="1" indent="-228600">
              <a:buFont typeface="+mj-lt"/>
              <a:buAutoNum type="alphaLcPeriod"/>
            </a:pPr>
            <a:r>
              <a:rPr lang="en-US" sz="1200" kern="1200" dirty="0">
                <a:solidFill>
                  <a:schemeClr val="tx1"/>
                </a:solidFill>
                <a:effectLst/>
                <a:latin typeface="+mn-lt"/>
                <a:ea typeface="+mn-ea"/>
                <a:cs typeface="+mn-cs"/>
              </a:rPr>
              <a:t>Ask them to share what kinds of personal examples they have regarding their own “bubble” situations. </a:t>
            </a:r>
          </a:p>
        </p:txBody>
      </p:sp>
      <p:sp>
        <p:nvSpPr>
          <p:cNvPr id="4" name="Slide Number Placeholder 3"/>
          <p:cNvSpPr>
            <a:spLocks noGrp="1"/>
          </p:cNvSpPr>
          <p:nvPr>
            <p:ph type="sldNum" sz="quarter" idx="10"/>
          </p:nvPr>
        </p:nvSpPr>
        <p:spPr/>
        <p:txBody>
          <a:bodyPr/>
          <a:lstStyle/>
          <a:p>
            <a:fld id="{3603EF0A-5766-6D4C-A2FB-E7D445138FB0}" type="slidenum">
              <a:rPr lang="en-US" smtClean="0"/>
              <a:t>24</a:t>
            </a:fld>
            <a:endParaRPr lang="en-US"/>
          </a:p>
        </p:txBody>
      </p:sp>
    </p:spTree>
    <p:extLst>
      <p:ext uri="{BB962C8B-B14F-4D97-AF65-F5344CB8AC3E}">
        <p14:creationId xmlns:p14="http://schemas.microsoft.com/office/powerpoint/2010/main" val="105458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1. Conclude</a:t>
            </a:r>
            <a:r>
              <a:rPr lang="en-US" baseline="0" dirty="0"/>
              <a:t> the activity by asking participants to share with the large group:</a:t>
            </a:r>
          </a:p>
          <a:p>
            <a:pPr marL="685800" lvl="1" indent="-228600">
              <a:buFont typeface="+mj-lt"/>
              <a:buAutoNum type="alphaLcPeriod"/>
            </a:pPr>
            <a:r>
              <a:rPr lang="en-US" sz="1200" kern="1200" dirty="0">
                <a:solidFill>
                  <a:schemeClr val="tx1"/>
                </a:solidFill>
                <a:effectLst/>
                <a:latin typeface="+mn-lt"/>
                <a:ea typeface="+mn-ea"/>
                <a:cs typeface="+mn-cs"/>
              </a:rPr>
              <a:t>What did you </a:t>
            </a:r>
            <a:r>
              <a:rPr lang="en-US" sz="1200" u="sng" kern="1200" dirty="0">
                <a:solidFill>
                  <a:schemeClr val="tx1"/>
                </a:solidFill>
                <a:effectLst/>
                <a:latin typeface="+mn-lt"/>
                <a:ea typeface="+mn-ea"/>
                <a:cs typeface="+mn-cs"/>
              </a:rPr>
              <a:t>notice</a:t>
            </a:r>
            <a:r>
              <a:rPr lang="en-US" sz="1200" kern="1200" dirty="0">
                <a:solidFill>
                  <a:schemeClr val="tx1"/>
                </a:solidFill>
                <a:effectLst/>
                <a:latin typeface="+mn-lt"/>
                <a:ea typeface="+mn-ea"/>
                <a:cs typeface="+mn-cs"/>
              </a:rPr>
              <a:t> about y</a:t>
            </a:r>
            <a:r>
              <a:rPr lang="en-US" sz="1200" i="1" kern="1200" dirty="0">
                <a:solidFill>
                  <a:schemeClr val="tx1"/>
                </a:solidFill>
                <a:effectLst/>
                <a:latin typeface="+mn-lt"/>
                <a:ea typeface="+mn-ea"/>
                <a:cs typeface="+mn-cs"/>
              </a:rPr>
              <a:t>our own </a:t>
            </a:r>
            <a:r>
              <a:rPr lang="en-US" sz="1200" kern="1200" dirty="0">
                <a:solidFill>
                  <a:schemeClr val="tx1"/>
                </a:solidFill>
                <a:effectLst/>
                <a:latin typeface="+mn-lt"/>
                <a:ea typeface="+mn-ea"/>
                <a:cs typeface="+mn-cs"/>
              </a:rPr>
              <a:t>nonverbal communication and specifically your body language during the distance experience?</a:t>
            </a:r>
          </a:p>
          <a:p>
            <a:pPr marL="685800" lvl="1" indent="-228600">
              <a:buFont typeface="+mj-lt"/>
              <a:buAutoNum type="alphaLcPeriod"/>
            </a:pPr>
            <a:r>
              <a:rPr lang="en-US" sz="1200" kern="1200" dirty="0">
                <a:solidFill>
                  <a:schemeClr val="tx1"/>
                </a:solidFill>
                <a:effectLst/>
                <a:latin typeface="+mn-lt"/>
                <a:ea typeface="+mn-ea"/>
                <a:cs typeface="+mn-cs"/>
              </a:rPr>
              <a:t>How did you </a:t>
            </a:r>
            <a:r>
              <a:rPr lang="en-US" sz="1200" i="1" kern="1200" dirty="0">
                <a:solidFill>
                  <a:schemeClr val="tx1"/>
                </a:solidFill>
                <a:effectLst/>
                <a:latin typeface="+mn-lt"/>
                <a:ea typeface="+mn-ea"/>
                <a:cs typeface="+mn-cs"/>
              </a:rPr>
              <a:t>feel</a:t>
            </a:r>
            <a:r>
              <a:rPr lang="en-US" sz="1200" kern="1200" dirty="0">
                <a:solidFill>
                  <a:schemeClr val="tx1"/>
                </a:solidFill>
                <a:effectLst/>
                <a:latin typeface="+mn-lt"/>
                <a:ea typeface="+mn-ea"/>
                <a:cs typeface="+mn-cs"/>
              </a:rPr>
              <a:t> as you moved closer together?</a:t>
            </a:r>
          </a:p>
          <a:p>
            <a:pPr marL="685800" lvl="1" indent="-228600">
              <a:buFont typeface="+mj-lt"/>
              <a:buAutoNum type="alphaLcPeriod"/>
            </a:pPr>
            <a:r>
              <a:rPr lang="en-US" sz="1200" kern="1200" dirty="0">
                <a:solidFill>
                  <a:schemeClr val="tx1"/>
                </a:solidFill>
                <a:effectLst/>
                <a:latin typeface="+mn-lt"/>
                <a:ea typeface="+mn-ea"/>
                <a:cs typeface="+mn-cs"/>
              </a:rPr>
              <a:t>What did you notice about the </a:t>
            </a:r>
            <a:r>
              <a:rPr lang="en-US" sz="1200" i="1" kern="1200" dirty="0">
                <a:solidFill>
                  <a:schemeClr val="tx1"/>
                </a:solidFill>
                <a:effectLst/>
                <a:latin typeface="+mn-lt"/>
                <a:ea typeface="+mn-ea"/>
                <a:cs typeface="+mn-cs"/>
              </a:rPr>
              <a:t>other </a:t>
            </a:r>
            <a:r>
              <a:rPr lang="en-US" sz="1200" kern="1200" dirty="0">
                <a:solidFill>
                  <a:schemeClr val="tx1"/>
                </a:solidFill>
                <a:effectLst/>
                <a:latin typeface="+mn-lt"/>
                <a:ea typeface="+mn-ea"/>
                <a:cs typeface="+mn-cs"/>
              </a:rPr>
              <a:t>person’s nonverbal behaviors?</a:t>
            </a:r>
          </a:p>
          <a:p>
            <a:pPr marL="685800" lvl="1" indent="-228600">
              <a:buFont typeface="+mj-lt"/>
              <a:buAutoNum type="alphaLcPeriod"/>
            </a:pPr>
            <a:r>
              <a:rPr lang="en-US" sz="1200" kern="1200" dirty="0">
                <a:solidFill>
                  <a:schemeClr val="tx1"/>
                </a:solidFill>
                <a:effectLst/>
                <a:latin typeface="+mn-lt"/>
                <a:ea typeface="+mn-ea"/>
                <a:cs typeface="+mn-cs"/>
              </a:rPr>
              <a:t> </a:t>
            </a:r>
            <a:r>
              <a:rPr lang="en-US" kern="1200" dirty="0">
                <a:solidFill>
                  <a:schemeClr val="tx1"/>
                </a:solidFill>
                <a:effectLst/>
                <a:latin typeface="+mn-lt"/>
                <a:ea typeface="+mn-ea"/>
                <a:cs typeface="+mn-cs"/>
              </a:rPr>
              <a:t>If time allows, ask for personal stories of bubble violations they have encountered</a:t>
            </a:r>
            <a:r>
              <a:rPr lang="en-US" kern="1200" dirty="0">
                <a:solidFill>
                  <a:schemeClr val="tx1"/>
                </a:solidFill>
                <a:effectLst/>
              </a:rPr>
              <a:t>.</a:t>
            </a:r>
            <a:endParaRPr lang="en-US" dirty="0"/>
          </a:p>
          <a:p>
            <a:pPr marR="0" algn="l" defTabSz="914400" rtl="0" eaLnBrk="1" fontAlgn="auto" latinLnBrk="0" hangingPunct="1">
              <a:lnSpc>
                <a:spcPct val="100000"/>
              </a:lnSpc>
              <a:spcBef>
                <a:spcPts val="0"/>
              </a:spcBef>
              <a:spcAft>
                <a:spcPts val="0"/>
              </a:spcAft>
              <a:buClrTx/>
              <a:buSzTx/>
              <a:tabLst/>
              <a:defRPr/>
            </a:pPr>
            <a:r>
              <a:rPr lang="en-US" baseline="0" dirty="0"/>
              <a:t>2. Conclude a</a:t>
            </a:r>
            <a:r>
              <a:rPr lang="en-US" dirty="0"/>
              <a:t>fter participants have offered their comments,</a:t>
            </a:r>
            <a:r>
              <a:rPr lang="en-US" baseline="0" dirty="0"/>
              <a:t> with the idea that we ALL feel uncomfortable when our bubble is violated. Different cultures and each individual develops different sized bubbles. Consider in Western cultures, shaking hands is respectful but in other cultures, kissing is the respectful greeting. Emphasize the importance of determining your distance based </a:t>
            </a:r>
            <a:r>
              <a:rPr lang="en-US" b="1" baseline="0" dirty="0"/>
              <a:t>on the receiver’s bubble NOT your own</a:t>
            </a:r>
            <a:r>
              <a:rPr lang="en-US" baseline="0" dirty="0"/>
              <a:t>! This is really important in healthcare environments as we consider other nonverbal elements we might encounter, such as with patients. They may be seated and you may be standing. You have on clothing or a uniform and they may have on only a hospital gown. What else can you think of? Give participants a chance to respond with their own ideas. </a:t>
            </a: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25</a:t>
            </a:fld>
            <a:endParaRPr lang="en-US"/>
          </a:p>
        </p:txBody>
      </p:sp>
    </p:spTree>
    <p:extLst>
      <p:ext uri="{BB962C8B-B14F-4D97-AF65-F5344CB8AC3E}">
        <p14:creationId xmlns:p14="http://schemas.microsoft.com/office/powerpoint/2010/main" val="4127123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72076" y="4465637"/>
            <a:ext cx="4358322" cy="3696712"/>
          </a:xfrm>
        </p:spPr>
        <p:txBody>
          <a:bodyPr/>
          <a:lstStyle/>
          <a:p>
            <a:r>
              <a:rPr lang="en-US" dirty="0" smtClean="0"/>
              <a:t>(Animated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a:t>See </a:t>
            </a:r>
            <a:r>
              <a:rPr lang="en-US" baseline="0" dirty="0"/>
              <a:t>detailed procedures on page 23 of the Trainer Manual.)</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next slide concludes the activity).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To demonstrate the way body language and nonverbal communication impacts “message intentions.”</a:t>
            </a:r>
            <a:endParaRPr lang="en-US" sz="1100" kern="1200" dirty="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Procedures</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pPr marL="228600" indent="-228600">
              <a:buFont typeface="+mj-lt"/>
              <a:buAutoNum type="arabicPeriod"/>
            </a:pPr>
            <a:r>
              <a:rPr lang="en-US" sz="1200" kern="1200" dirty="0">
                <a:solidFill>
                  <a:schemeClr val="tx1"/>
                </a:solidFill>
                <a:effectLst/>
                <a:latin typeface="+mn-lt"/>
                <a:ea typeface="+mn-ea"/>
                <a:cs typeface="+mn-cs"/>
              </a:rPr>
              <a:t>Announce that this is a partner activity and that everyone in the room will be saying the same sentence at the same time. </a:t>
            </a:r>
            <a:endParaRPr lang="en-US" sz="11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Ask participants to pair up at </a:t>
            </a:r>
            <a:r>
              <a:rPr lang="en-US" sz="1200" b="1" kern="1200" dirty="0">
                <a:solidFill>
                  <a:schemeClr val="tx1"/>
                </a:solidFill>
                <a:effectLst/>
                <a:latin typeface="+mn-lt"/>
                <a:ea typeface="+mn-ea"/>
                <a:cs typeface="+mn-cs"/>
              </a:rPr>
              <a:t>personal distance</a:t>
            </a:r>
            <a:r>
              <a:rPr lang="en-US" sz="1200" kern="1200" dirty="0">
                <a:solidFill>
                  <a:schemeClr val="tx1"/>
                </a:solidFill>
                <a:effectLst/>
                <a:latin typeface="+mn-lt"/>
                <a:ea typeface="+mn-ea"/>
                <a:cs typeface="+mn-cs"/>
              </a:rPr>
              <a:t> or about the length of one person’s arm.</a:t>
            </a:r>
          </a:p>
          <a:p>
            <a:pPr marL="228600" lvl="0" indent="-228600">
              <a:buFont typeface="+mj-lt"/>
              <a:buAutoNum type="arabicPeriod"/>
            </a:pPr>
            <a:r>
              <a:rPr lang="en-US" sz="1200" kern="1200" dirty="0">
                <a:solidFill>
                  <a:schemeClr val="tx1"/>
                </a:solidFill>
                <a:effectLst/>
                <a:latin typeface="+mn-lt"/>
                <a:ea typeface="+mn-ea"/>
                <a:cs typeface="+mn-cs"/>
              </a:rPr>
              <a:t>Next, ask them to make eye contact with each other (and not with you).</a:t>
            </a:r>
          </a:p>
          <a:p>
            <a:pPr marL="228600" lvl="0" indent="-228600">
              <a:buFont typeface="+mj-lt"/>
              <a:buAutoNum type="arabicPeriod"/>
            </a:pPr>
            <a:r>
              <a:rPr lang="en-US" sz="1200" kern="1200" dirty="0">
                <a:solidFill>
                  <a:schemeClr val="tx1"/>
                </a:solidFill>
                <a:effectLst/>
                <a:latin typeface="+mn-lt"/>
                <a:ea typeface="+mn-ea"/>
                <a:cs typeface="+mn-cs"/>
              </a:rPr>
              <a:t>Finally, ask them to communicate the following sentence using different contexts: “Stop you’re on fire.” </a:t>
            </a:r>
          </a:p>
          <a:p>
            <a:pPr marL="685800" lvl="1" indent="-228600">
              <a:buFont typeface="+mj-lt"/>
              <a:buAutoNum type="alphaLcPeriod"/>
            </a:pPr>
            <a:r>
              <a:rPr lang="en-US" sz="1200" kern="1200" dirty="0">
                <a:solidFill>
                  <a:schemeClr val="tx1"/>
                </a:solidFill>
                <a:effectLst/>
                <a:latin typeface="+mn-lt"/>
                <a:ea typeface="+mn-ea"/>
                <a:cs typeface="+mn-cs"/>
              </a:rPr>
              <a:t>Say it as if the person is </a:t>
            </a:r>
            <a:r>
              <a:rPr lang="en-US" sz="1200" i="1" kern="1200" dirty="0">
                <a:solidFill>
                  <a:schemeClr val="tx1"/>
                </a:solidFill>
                <a:effectLst/>
                <a:latin typeface="+mn-lt"/>
                <a:ea typeface="+mn-ea"/>
                <a:cs typeface="+mn-cs"/>
              </a:rPr>
              <a:t>really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on</a:t>
            </a:r>
            <a:r>
              <a:rPr lang="en-US" sz="1200" kern="1200" dirty="0">
                <a:solidFill>
                  <a:schemeClr val="tx1"/>
                </a:solidFill>
                <a:effectLst/>
                <a:latin typeface="+mn-lt"/>
                <a:ea typeface="+mn-ea"/>
                <a:cs typeface="+mn-cs"/>
              </a:rPr>
              <a:t> fire - </a:t>
            </a:r>
            <a:r>
              <a:rPr lang="en-US" sz="1200" i="1" kern="1200" dirty="0">
                <a:solidFill>
                  <a:schemeClr val="tx1"/>
                </a:solidFill>
                <a:effectLst/>
                <a:latin typeface="+mn-lt"/>
                <a:ea typeface="+mn-ea"/>
                <a:cs typeface="+mn-cs"/>
              </a:rPr>
              <a:t>use vocal urgency</a:t>
            </a: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Say it as if the person is boring - </a:t>
            </a:r>
            <a:r>
              <a:rPr lang="en-US" sz="1200" i="1" kern="1200" dirty="0">
                <a:solidFill>
                  <a:schemeClr val="tx1"/>
                </a:solidFill>
                <a:effectLst/>
                <a:latin typeface="+mn-lt"/>
                <a:ea typeface="+mn-ea"/>
                <a:cs typeface="+mn-cs"/>
              </a:rPr>
              <a:t>use vocal sarcasm</a:t>
            </a:r>
            <a:endParaRPr lang="en-US" sz="12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Say it as if the person is doing something worthy of praise - </a:t>
            </a:r>
            <a:r>
              <a:rPr lang="en-US" sz="1200" i="1" kern="1200" dirty="0">
                <a:solidFill>
                  <a:schemeClr val="tx1"/>
                </a:solidFill>
                <a:effectLst/>
                <a:latin typeface="+mn-lt"/>
                <a:ea typeface="+mn-ea"/>
                <a:cs typeface="+mn-cs"/>
              </a:rPr>
              <a:t>use vocal enthusiasm</a:t>
            </a:r>
            <a:endParaRPr lang="en-US" sz="1200" kern="1200" dirty="0">
              <a:solidFill>
                <a:schemeClr val="tx1"/>
              </a:solidFill>
              <a:effectLst/>
              <a:latin typeface="+mn-lt"/>
              <a:ea typeface="+mn-ea"/>
              <a:cs typeface="+mn-cs"/>
            </a:endParaRPr>
          </a:p>
          <a:p>
            <a:pPr lvl="1"/>
            <a:r>
              <a:rPr lang="en-US" kern="1200" dirty="0">
                <a:solidFill>
                  <a:schemeClr val="tx1"/>
                </a:solidFill>
                <a:effectLst/>
                <a:latin typeface="+mn-lt"/>
                <a:ea typeface="+mn-ea"/>
                <a:cs typeface="+mn-cs"/>
              </a:rPr>
              <a:t>(Depending on the cultural norms and organizational culture, the trainer may choose to add an optional category intended for humor which is </a:t>
            </a:r>
            <a:r>
              <a:rPr lang="en-US" b="1" i="1" kern="1200" dirty="0">
                <a:solidFill>
                  <a:schemeClr val="tx1"/>
                </a:solidFill>
                <a:effectLst/>
                <a:latin typeface="+mn-lt"/>
                <a:ea typeface="+mn-ea"/>
                <a:cs typeface="+mn-cs"/>
              </a:rPr>
              <a:t>not included</a:t>
            </a:r>
            <a:r>
              <a:rPr lang="en-US" kern="1200" dirty="0">
                <a:solidFill>
                  <a:schemeClr val="tx1"/>
                </a:solidFill>
                <a:effectLst/>
                <a:latin typeface="+mn-lt"/>
                <a:ea typeface="+mn-ea"/>
                <a:cs typeface="+mn-cs"/>
              </a:rPr>
              <a:t> on the PowerPoint slide). </a:t>
            </a:r>
            <a:endParaRPr lang="en-US" sz="1100" kern="1200" dirty="0">
              <a:solidFill>
                <a:schemeClr val="tx1"/>
              </a:solidFill>
              <a:effectLst/>
              <a:latin typeface="+mn-lt"/>
              <a:ea typeface="+mn-ea"/>
              <a:cs typeface="+mn-cs"/>
            </a:endParaRPr>
          </a:p>
          <a:p>
            <a:pPr marL="685800" lvl="1" indent="-228600">
              <a:buFont typeface="+mj-lt"/>
              <a:buAutoNum type="alphaLcPeriod" startAt="4"/>
            </a:pPr>
            <a:r>
              <a:rPr lang="en-US" sz="1200" kern="1200" dirty="0">
                <a:solidFill>
                  <a:schemeClr val="tx1"/>
                </a:solidFill>
                <a:effectLst/>
                <a:latin typeface="+mn-lt"/>
                <a:ea typeface="+mn-ea"/>
                <a:cs typeface="+mn-cs"/>
              </a:rPr>
              <a:t>Say it as if you and the person are on a “hot date”</a:t>
            </a:r>
            <a:r>
              <a:rPr lang="en-US" dirty="0"/>
              <a:t> -</a:t>
            </a:r>
            <a:r>
              <a:rPr lang="en-US" sz="1200" i="1" kern="1200" dirty="0">
                <a:solidFill>
                  <a:schemeClr val="tx1"/>
                </a:solidFill>
                <a:effectLst/>
                <a:latin typeface="+mn-lt"/>
                <a:ea typeface="+mn-ea"/>
                <a:cs typeface="+mn-cs"/>
              </a:rPr>
              <a:t>use vocal innuendo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26</a:t>
            </a:fld>
            <a:endParaRPr lang="en-US"/>
          </a:p>
        </p:txBody>
      </p:sp>
    </p:spTree>
    <p:extLst>
      <p:ext uri="{BB962C8B-B14F-4D97-AF65-F5344CB8AC3E}">
        <p14:creationId xmlns:p14="http://schemas.microsoft.com/office/powerpoint/2010/main" val="1309483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1. To conclude the activity,</a:t>
            </a:r>
            <a:r>
              <a:rPr lang="en-US" baseline="0" dirty="0"/>
              <a:t> </a:t>
            </a:r>
            <a:r>
              <a:rPr lang="en-US" sz="1200" kern="1200" dirty="0">
                <a:solidFill>
                  <a:schemeClr val="tx1"/>
                </a:solidFill>
                <a:effectLst/>
                <a:latin typeface="+mn-lt"/>
                <a:ea typeface="+mn-ea"/>
                <a:cs typeface="+mn-cs"/>
              </a:rPr>
              <a:t>ask questions such as:</a:t>
            </a:r>
          </a:p>
          <a:p>
            <a:pPr marL="685800" lvl="1" indent="-228600">
              <a:buFont typeface="+mj-lt"/>
              <a:buAutoNum type="alphaLcPeriod"/>
            </a:pPr>
            <a:r>
              <a:rPr lang="en-US" sz="1200" kern="1200" dirty="0">
                <a:solidFill>
                  <a:schemeClr val="tx1"/>
                </a:solidFill>
                <a:effectLst/>
                <a:latin typeface="+mn-lt"/>
                <a:ea typeface="+mn-ea"/>
                <a:cs typeface="+mn-cs"/>
              </a:rPr>
              <a:t>What changes in volume and tone did you observe?</a:t>
            </a:r>
          </a:p>
          <a:p>
            <a:pPr marL="685800" lvl="1" indent="-228600">
              <a:buFont typeface="+mj-lt"/>
              <a:buAutoNum type="alphaLcPeriod"/>
            </a:pPr>
            <a:r>
              <a:rPr lang="en-US" sz="1200" kern="1200" dirty="0">
                <a:solidFill>
                  <a:schemeClr val="tx1"/>
                </a:solidFill>
                <a:effectLst/>
                <a:latin typeface="+mn-lt"/>
                <a:ea typeface="+mn-ea"/>
                <a:cs typeface="+mn-cs"/>
              </a:rPr>
              <a:t>What did you notice about your partner’s gestures and facial expressions?</a:t>
            </a:r>
          </a:p>
          <a:p>
            <a:pPr marL="685800" lvl="1" indent="-228600">
              <a:buFont typeface="+mj-lt"/>
              <a:buAutoNum type="alphaLcPeriod"/>
            </a:pPr>
            <a:r>
              <a:rPr lang="en-US" sz="1200" kern="1200" dirty="0">
                <a:solidFill>
                  <a:schemeClr val="tx1"/>
                </a:solidFill>
                <a:effectLst/>
                <a:latin typeface="+mn-lt"/>
                <a:ea typeface="+mn-ea"/>
                <a:cs typeface="+mn-cs"/>
              </a:rPr>
              <a:t>What did you notice about your own</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your partner’s body language?</a:t>
            </a:r>
          </a:p>
          <a:p>
            <a:pPr marL="685800" lvl="1" indent="-228600">
              <a:buFont typeface="+mj-lt"/>
              <a:buAutoNum type="alphaLcPeriod"/>
            </a:pPr>
            <a:r>
              <a:rPr lang="en-US" sz="1200" kern="1200" dirty="0">
                <a:solidFill>
                  <a:schemeClr val="tx1"/>
                </a:solidFill>
                <a:effectLst/>
                <a:latin typeface="+mn-lt"/>
                <a:ea typeface="+mn-ea"/>
                <a:cs typeface="+mn-cs"/>
              </a:rPr>
              <a:t>Ask for personal examples of when an exaggerated tone or overly enthusiastic body language situation emerged. What were the outcomes?</a:t>
            </a:r>
          </a:p>
          <a:p>
            <a:pPr marL="685800" lvl="1" indent="-228600">
              <a:buFont typeface="+mj-lt"/>
              <a:buAutoNum type="alphaLcPeriod"/>
            </a:pPr>
            <a:endParaRPr lang="en-US" sz="12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27</a:t>
            </a:fld>
            <a:endParaRPr lang="en-US"/>
          </a:p>
        </p:txBody>
      </p:sp>
    </p:spTree>
    <p:extLst>
      <p:ext uri="{BB962C8B-B14F-4D97-AF65-F5344CB8AC3E}">
        <p14:creationId xmlns:p14="http://schemas.microsoft.com/office/powerpoint/2010/main" val="3480563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a brief</a:t>
            </a:r>
            <a:r>
              <a:rPr lang="en-US" baseline="0" dirty="0"/>
              <a:t> recap of the training overall. E</a:t>
            </a:r>
            <a:r>
              <a:rPr lang="en-US" dirty="0"/>
              <a:t>xplain</a:t>
            </a:r>
            <a:r>
              <a:rPr lang="en-US" baseline="0" dirty="0"/>
              <a:t> that we have learned </a:t>
            </a:r>
            <a:r>
              <a:rPr lang="en-US" b="0" u="none" baseline="0" dirty="0"/>
              <a:t>in this session </a:t>
            </a:r>
            <a:r>
              <a:rPr lang="en-US" baseline="0" dirty="0"/>
              <a:t>that nonverbal communication is essential to effective communication, understanding another’s message and assuring our own messages are as clear as possible. In the healthcare environment, effective communication is fundamentally important from the time the patient enters our buildings, to how they are greeted after coming out of anesthesia, to how we engage with them after they have emptied their bladder on the floor for the 3</a:t>
            </a:r>
            <a:r>
              <a:rPr lang="en-US" baseline="30000" dirty="0"/>
              <a:t>rd</a:t>
            </a:r>
            <a:r>
              <a:rPr lang="en-US" baseline="0" dirty="0"/>
              <a:t> time on our shift. Invite the participants to now have a quiet moment of truth and ask them this rhetorical question: </a:t>
            </a:r>
            <a:r>
              <a:rPr lang="en-US" b="1" i="1" baseline="0" dirty="0"/>
              <a:t>Are your nonverbal communication behaviors reinforcing quality healthcare at your institution?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nSpc>
                <a:spcPct val="200000"/>
              </a:lnSpc>
            </a:pPr>
            <a:r>
              <a:rPr lang="en-US" dirty="0"/>
              <a:t>Conclude</a:t>
            </a:r>
            <a:r>
              <a:rPr lang="en-US" baseline="0" dirty="0"/>
              <a:t> by reminding them of the “Nonverbal Questionnaire” activity at the start of the session. If time allows, ask participants to provide their answers; otherwise, the trainer may do so quickly if needed. Suggest they keep that “Nonverbal Questionnaire” as a reminder of positive nonverbal communication and how they can make a difference in small ways, </a:t>
            </a:r>
            <a:r>
              <a:rPr lang="en-US" b="1" baseline="0" dirty="0"/>
              <a:t>starting with just a smile</a:t>
            </a:r>
            <a:r>
              <a:rPr lang="en-US" baseline="0" dirty="0"/>
              <a:t>. </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28</a:t>
            </a:fld>
            <a:endParaRPr lang="en-US"/>
          </a:p>
        </p:txBody>
      </p:sp>
    </p:spTree>
    <p:extLst>
      <p:ext uri="{BB962C8B-B14F-4D97-AF65-F5344CB8AC3E}">
        <p14:creationId xmlns:p14="http://schemas.microsoft.com/office/powerpoint/2010/main" val="227480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that this session contains both practical information and multiple activities that reinforces learning and emphasizes the importance of nonverbal communication as a fundamental element of effective healthcare practices. Participants will be asked to actively engage and frequently be asked to partner up in two’s and three’s.</a:t>
            </a:r>
          </a:p>
        </p:txBody>
      </p:sp>
      <p:sp>
        <p:nvSpPr>
          <p:cNvPr id="4" name="Slide Number Placeholder 3"/>
          <p:cNvSpPr>
            <a:spLocks noGrp="1"/>
          </p:cNvSpPr>
          <p:nvPr>
            <p:ph type="sldNum" sz="quarter" idx="10"/>
          </p:nvPr>
        </p:nvSpPr>
        <p:spPr/>
        <p:txBody>
          <a:bodyPr/>
          <a:lstStyle/>
          <a:p>
            <a:fld id="{5050265C-EA89-49EE-B665-36001A0176DF}" type="slidenum">
              <a:rPr lang="en-US" smtClean="0"/>
              <a:t>3</a:t>
            </a:fld>
            <a:endParaRPr lang="en-US"/>
          </a:p>
        </p:txBody>
      </p:sp>
    </p:spTree>
    <p:extLst>
      <p:ext uri="{BB962C8B-B14F-4D97-AF65-F5344CB8AC3E}">
        <p14:creationId xmlns:p14="http://schemas.microsoft.com/office/powerpoint/2010/main" val="3575057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42866" y="4465637"/>
            <a:ext cx="4416742" cy="369671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Explain that dismissing the value of learning about how to be a more competent communicator is not peculiar to the healthcare field, but a result of the </a:t>
            </a:r>
            <a:r>
              <a:rPr lang="en-US" sz="1200" b="1" kern="1200" dirty="0">
                <a:solidFill>
                  <a:schemeClr val="tx1"/>
                </a:solidFill>
                <a:effectLst/>
                <a:latin typeface="+mn-lt"/>
                <a:ea typeface="+mn-ea"/>
                <a:cs typeface="+mn-cs"/>
              </a:rPr>
              <a:t>“hindsight bias” </a:t>
            </a:r>
            <a:r>
              <a:rPr lang="en-US" sz="1200" kern="1200" dirty="0">
                <a:solidFill>
                  <a:schemeClr val="tx1"/>
                </a:solidFill>
                <a:effectLst/>
                <a:latin typeface="+mn-lt"/>
                <a:ea typeface="+mn-ea"/>
                <a:cs typeface="+mn-cs"/>
              </a:rPr>
              <a:t>or the “I already knew that” phenomenon.  The hindsight bias is a phenomenon in which people overestimate their prior knowledge. To demonstrate the concept ask the participants if they have watched TV shows such as </a:t>
            </a:r>
            <a:r>
              <a:rPr lang="en-US" sz="1200" i="1" kern="1200" dirty="0">
                <a:solidFill>
                  <a:schemeClr val="tx1"/>
                </a:solidFill>
                <a:effectLst/>
                <a:latin typeface="+mn-lt"/>
                <a:ea typeface="+mn-ea"/>
                <a:cs typeface="+mn-cs"/>
              </a:rPr>
              <a:t>Jeopardy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Are You Smarter Than a 5</a:t>
            </a:r>
            <a:r>
              <a:rPr lang="en-US" sz="1200" i="1" kern="1200" baseline="30000" dirty="0">
                <a:solidFill>
                  <a:schemeClr val="tx1"/>
                </a:solidFill>
                <a:effectLst/>
                <a:latin typeface="+mn-lt"/>
                <a:ea typeface="+mn-ea"/>
                <a:cs typeface="+mn-cs"/>
              </a:rPr>
              <a:t>th</a:t>
            </a:r>
            <a:r>
              <a:rPr lang="en-US" sz="1200" i="1" kern="1200" dirty="0">
                <a:solidFill>
                  <a:schemeClr val="tx1"/>
                </a:solidFill>
                <a:effectLst/>
                <a:latin typeface="+mn-lt"/>
                <a:ea typeface="+mn-ea"/>
                <a:cs typeface="+mn-cs"/>
              </a:rPr>
              <a:t> Grader and/</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Who Wants to Be a Millionaire. </a:t>
            </a:r>
            <a:r>
              <a:rPr lang="en-US" sz="1200" kern="1200" dirty="0">
                <a:solidFill>
                  <a:schemeClr val="tx1"/>
                </a:solidFill>
                <a:effectLst/>
                <a:latin typeface="+mn-lt"/>
                <a:ea typeface="+mn-ea"/>
                <a:cs typeface="+mn-cs"/>
              </a:rPr>
              <a:t>Remind them of the context in which music is playing while the question or answer is displayed WITHOUT the answer to the question, but when the answer is provided everyone comments, “I knew that.”  The reality is that they did not know the answer, but seeing the answer rang true to their personal experience which resulted in an overestimation of their prior knowledge.  Because we have been communicating our whole lives and we have communication competencies, it is easy for us to hear information about effective communication and think “I already know that,” but it is important not to fall prey to the hindsight bias or to discount the value of enhancing one’s communication competencies.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u="none" baseline="0" dirty="0"/>
          </a:p>
        </p:txBody>
      </p:sp>
      <p:sp>
        <p:nvSpPr>
          <p:cNvPr id="4" name="Slide Number Placeholder 3"/>
          <p:cNvSpPr>
            <a:spLocks noGrp="1"/>
          </p:cNvSpPr>
          <p:nvPr>
            <p:ph type="sldNum" sz="quarter" idx="10"/>
          </p:nvPr>
        </p:nvSpPr>
        <p:spPr/>
        <p:txBody>
          <a:bodyPr/>
          <a:lstStyle/>
          <a:p>
            <a:fld id="{73495A6F-A7A9-405F-9581-F468F1CABC82}" type="slidenum">
              <a:rPr lang="en-US" smtClean="0"/>
              <a:t>4</a:t>
            </a:fld>
            <a:endParaRPr lang="en-US"/>
          </a:p>
        </p:txBody>
      </p:sp>
    </p:spTree>
    <p:extLst>
      <p:ext uri="{BB962C8B-B14F-4D97-AF65-F5344CB8AC3E}">
        <p14:creationId xmlns:p14="http://schemas.microsoft.com/office/powerpoint/2010/main" val="384665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Peter F. Drucker was a writer, professor, management consultant, and educator.</a:t>
            </a:r>
            <a:r>
              <a:rPr lang="en-US" baseline="0" dirty="0">
                <a:effectLst/>
              </a:rPr>
              <a:t> </a:t>
            </a:r>
            <a:r>
              <a:rPr lang="en-US" dirty="0"/>
              <a:t>Hailed by </a:t>
            </a:r>
            <a:r>
              <a:rPr lang="en-US" i="1" dirty="0"/>
              <a:t>BusinessWeek</a:t>
            </a:r>
            <a:r>
              <a:rPr lang="en-US" dirty="0"/>
              <a:t> as “the man who invented management,” </a:t>
            </a:r>
            <a:r>
              <a:rPr lang="en-US" dirty="0" err="1"/>
              <a:t>Drucker</a:t>
            </a:r>
            <a:r>
              <a:rPr lang="en-US" dirty="0"/>
              <a:t> directly influenced a huge number of leaders from a wide range of organizations across all sectors of society. Among the many: General Electric, IBM, Intel, Procter &amp; Gamble, Girl Scouts of the USA, The Salvation Army, Red Cross, United Farm Workers, and several presidential administrations</a:t>
            </a:r>
            <a:r>
              <a:rPr lang="en-US" baseline="0" dirty="0"/>
              <a:t> (http://www.druckerinstitute.com/peter-druckers-life-and-legacy/). This quote serves to reinforce nonverbal communication as an element of “listening” through observation. </a:t>
            </a:r>
            <a:endParaRPr lang="en-US" dirty="0"/>
          </a:p>
          <a:p>
            <a:endParaRPr lang="en-US" dirty="0"/>
          </a:p>
        </p:txBody>
      </p:sp>
      <p:sp>
        <p:nvSpPr>
          <p:cNvPr id="4" name="Slide Number Placeholder 3"/>
          <p:cNvSpPr>
            <a:spLocks noGrp="1"/>
          </p:cNvSpPr>
          <p:nvPr>
            <p:ph type="sldNum" sz="quarter" idx="10"/>
          </p:nvPr>
        </p:nvSpPr>
        <p:spPr/>
        <p:txBody>
          <a:bodyPr/>
          <a:lstStyle/>
          <a:p>
            <a:fld id="{3603EF0A-5766-6D4C-A2FB-E7D445138FB0}" type="slidenum">
              <a:rPr lang="en-US" smtClean="0"/>
              <a:t>5</a:t>
            </a:fld>
            <a:endParaRPr lang="en-US"/>
          </a:p>
        </p:txBody>
      </p:sp>
    </p:spTree>
    <p:extLst>
      <p:ext uri="{BB962C8B-B14F-4D97-AF65-F5344CB8AC3E}">
        <p14:creationId xmlns:p14="http://schemas.microsoft.com/office/powerpoint/2010/main" val="528241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50937" y="4465637"/>
            <a:ext cx="4800600" cy="36967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(See detailed procedures on page 5 of the Trainer Manual.)</a:t>
            </a:r>
            <a:endParaRPr lang="en-US" dirty="0">
              <a:latin typeface="Calibri"/>
            </a:endParaRPr>
          </a:p>
          <a:p>
            <a:r>
              <a:rPr lang="en-US" dirty="0"/>
              <a:t>(</a:t>
            </a:r>
            <a:r>
              <a:rPr lang="en-US" i="1" dirty="0"/>
              <a:t>O</a:t>
            </a:r>
            <a:r>
              <a:rPr lang="en-US" i="1" baseline="0" dirty="0"/>
              <a:t>ne copy per participant of the Nonverbal Questionnaire </a:t>
            </a:r>
            <a:r>
              <a:rPr lang="en-US" i="1" dirty="0"/>
              <a:t>Activity on</a:t>
            </a:r>
            <a:r>
              <a:rPr lang="en-US" i="1" baseline="0" dirty="0"/>
              <a:t> pages 6-7  is required from the Trainer Manual.)</a:t>
            </a:r>
          </a:p>
          <a:p>
            <a:endParaRPr lang="en-US" baseline="0" dirty="0"/>
          </a:p>
          <a:p>
            <a:r>
              <a:rPr lang="en-US" baseline="0" dirty="0"/>
              <a:t>Start by explaining this slide. Two of these four statements are considered nonverbal communication. Tell participants if they don’t already know the answers, they will by the end of today’s session. Then hand out the “Nonverbal Questionnaire” to begin the activity.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help participants better understand the importance of nonverbal communication behaviors and patterns encountered in their everyday healthcare environments by bringing awareness to nonverbal elements we often overlook. </a:t>
            </a:r>
          </a:p>
          <a:p>
            <a:r>
              <a:rPr lang="en-US" sz="1200" b="1" kern="1200" dirty="0">
                <a:solidFill>
                  <a:schemeClr val="tx1"/>
                </a:solidFill>
                <a:effectLst/>
                <a:latin typeface="+mn-lt"/>
                <a:ea typeface="+mn-ea"/>
                <a:cs typeface="+mn-cs"/>
              </a:rPr>
              <a:t>Materials Needed: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PowerPoint Slide 6</a:t>
            </a:r>
          </a:p>
          <a:p>
            <a:r>
              <a:rPr lang="en-US" sz="1200" b="1" u="none" strike="noStrike" kern="1200" dirty="0">
                <a:solidFill>
                  <a:schemeClr val="tx1"/>
                </a:solidFill>
                <a:effectLst/>
                <a:latin typeface="+mn-lt"/>
                <a:ea typeface="+mn-ea"/>
                <a:cs typeface="+mn-cs"/>
              </a:rPr>
              <a:t>Procedures</a:t>
            </a:r>
          </a:p>
          <a:p>
            <a:r>
              <a:rPr lang="en-US" sz="1200" u="none" strike="noStrike" kern="1200" dirty="0">
                <a:solidFill>
                  <a:schemeClr val="tx1"/>
                </a:solidFill>
                <a:effectLst/>
                <a:latin typeface="+mn-lt"/>
                <a:ea typeface="+mn-ea"/>
                <a:cs typeface="+mn-cs"/>
              </a:rPr>
              <a:t>1.  Hand each participant a copy of the “Nonverbal Questionnaire” sheet and then provide the following instructions</a:t>
            </a:r>
            <a:r>
              <a:rPr lang="en-US" sz="1200" u="none" strike="noStrike" kern="1200" dirty="0">
                <a:solidFill>
                  <a:schemeClr val="tx1"/>
                </a:solidFill>
                <a:effectLst/>
              </a:rPr>
              <a:t>:</a:t>
            </a:r>
            <a:endParaRPr lang="en-US" u="sng" strike="noStrike" dirty="0"/>
          </a:p>
          <a:p>
            <a:pPr marL="685800" lvl="1" indent="-228600">
              <a:buFont typeface="+mj-lt"/>
              <a:buAutoNum type="alphaLcPeriod"/>
            </a:pPr>
            <a:r>
              <a:rPr lang="en-US" kern="1200" dirty="0">
                <a:solidFill>
                  <a:schemeClr val="tx1"/>
                </a:solidFill>
                <a:effectLst/>
                <a:latin typeface="+mn-lt"/>
                <a:ea typeface="+mn-ea"/>
                <a:cs typeface="+mn-cs"/>
              </a:rPr>
              <a:t>Ask them to independently read and respond to each question on the sheet and advise them you will give them about 5 minutes.</a:t>
            </a:r>
          </a:p>
          <a:p>
            <a:pPr marL="685800" lvl="1" indent="-228600">
              <a:buFont typeface="+mj-lt"/>
              <a:buAutoNum type="alphaLcPeriod"/>
            </a:pPr>
            <a:r>
              <a:rPr lang="en-US" kern="1200" dirty="0">
                <a:solidFill>
                  <a:schemeClr val="tx1"/>
                </a:solidFill>
                <a:effectLst/>
                <a:latin typeface="+mn-lt"/>
                <a:ea typeface="+mn-ea"/>
                <a:cs typeface="+mn-cs"/>
              </a:rPr>
              <a:t>After about 5 minutes, ask them to form small groups of 3 to 4 people. </a:t>
            </a:r>
          </a:p>
          <a:p>
            <a:pPr marL="685800" lvl="1" indent="-228600">
              <a:buFont typeface="+mj-lt"/>
              <a:buAutoNum type="alphaLcPeriod"/>
            </a:pPr>
            <a:r>
              <a:rPr lang="en-US" kern="1200" dirty="0">
                <a:solidFill>
                  <a:schemeClr val="tx1"/>
                </a:solidFill>
                <a:effectLst/>
                <a:latin typeface="+mn-lt"/>
                <a:ea typeface="+mn-ea"/>
                <a:cs typeface="+mn-cs"/>
              </a:rPr>
              <a:t>Now ask them to first discuss their own ideas and then make notes or changes on their sheets accordingly.</a:t>
            </a:r>
            <a:r>
              <a:rPr lang="en-US" kern="1200" dirty="0">
                <a:solidFill>
                  <a:schemeClr val="tx1"/>
                </a:solidFill>
                <a:effectLst/>
              </a:rPr>
              <a:t> </a:t>
            </a:r>
            <a:endParaRPr lang="en-US" dirty="0"/>
          </a:p>
          <a:p>
            <a:pPr marL="685800" lvl="1" indent="-228600">
              <a:buFont typeface="+mj-lt"/>
              <a:buAutoNum type="alphaLcPeriod"/>
            </a:pPr>
            <a:r>
              <a:rPr lang="en-US" kern="1200" dirty="0">
                <a:solidFill>
                  <a:schemeClr val="tx1"/>
                </a:solidFill>
                <a:effectLst/>
                <a:latin typeface="+mn-lt"/>
                <a:ea typeface="+mn-ea"/>
                <a:cs typeface="+mn-cs"/>
              </a:rPr>
              <a:t>Finally, advise them that the answers will emerge throughout the session and any lingering questions can be addressed at the end.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6</a:t>
            </a:fld>
            <a:endParaRPr lang="en-US" dirty="0"/>
          </a:p>
        </p:txBody>
      </p:sp>
    </p:spTree>
    <p:extLst>
      <p:ext uri="{BB962C8B-B14F-4D97-AF65-F5344CB8AC3E}">
        <p14:creationId xmlns:p14="http://schemas.microsoft.com/office/powerpoint/2010/main" val="369236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(Definition: Paralanguage refers to tone of voice and other nonverbal sound cues). </a:t>
            </a:r>
          </a:p>
          <a:p>
            <a:endParaRPr lang="en-US" dirty="0"/>
          </a:p>
          <a:p>
            <a:r>
              <a:rPr lang="en-US" dirty="0"/>
              <a:t>Explain</a:t>
            </a:r>
            <a:r>
              <a:rPr lang="en-US" baseline="0" dirty="0"/>
              <a:t> that a</a:t>
            </a:r>
            <a:r>
              <a:rPr lang="en-US" dirty="0"/>
              <a:t>s can be seen on the chart, body language is the majority of how</a:t>
            </a:r>
            <a:r>
              <a:rPr lang="en-US" baseline="0" dirty="0"/>
              <a:t> a </a:t>
            </a:r>
            <a:r>
              <a:rPr lang="en-US" dirty="0"/>
              <a:t>message is communicated when the content deals with matters</a:t>
            </a:r>
            <a:r>
              <a:rPr lang="en-US" baseline="0" dirty="0"/>
              <a:t> </a:t>
            </a:r>
            <a:r>
              <a:rPr lang="en-US" dirty="0"/>
              <a:t>related to </a:t>
            </a:r>
            <a:r>
              <a:rPr lang="en-US" i="1" dirty="0"/>
              <a:t>feelings and attitudes</a:t>
            </a:r>
            <a:r>
              <a:rPr lang="en-US" dirty="0"/>
              <a:t>.</a:t>
            </a:r>
          </a:p>
          <a:p>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7</a:t>
            </a:fld>
            <a:endParaRPr lang="en-US"/>
          </a:p>
        </p:txBody>
      </p:sp>
    </p:spTree>
    <p:extLst>
      <p:ext uri="{BB962C8B-B14F-4D97-AF65-F5344CB8AC3E}">
        <p14:creationId xmlns:p14="http://schemas.microsoft.com/office/powerpoint/2010/main" val="2036561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endParaRPr lang="en-US" dirty="0"/>
          </a:p>
          <a:p>
            <a:r>
              <a:rPr lang="en-US" dirty="0"/>
              <a:t>(If</a:t>
            </a:r>
            <a:r>
              <a:rPr lang="en-US" baseline="0" dirty="0"/>
              <a:t> needed triads, can be formed).</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(Turnip Activity: See detailed procedures on page</a:t>
            </a:r>
            <a:r>
              <a:rPr lang="en-US" i="1" baseline="0" dirty="0"/>
              <a:t> 8 </a:t>
            </a:r>
            <a:r>
              <a:rPr lang="en-US" i="1" dirty="0"/>
              <a:t>in the Trainer Manual.)</a:t>
            </a:r>
            <a:endParaRPr lang="en-US" i="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To demonstrate the importance of body language and nonverbal communication in effectively communicating attitudes and feelings.  </a:t>
            </a:r>
            <a:endParaRPr lang="en-US" sz="1100" kern="1200" dirty="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Procedures</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Announce that this is a quick partner activity and then provide the following instructions:</a:t>
            </a:r>
          </a:p>
          <a:p>
            <a:pPr marL="228600" indent="-228600">
              <a:buFont typeface="+mj-lt"/>
              <a:buAutoNum type="arabicPeriod"/>
            </a:pPr>
            <a:r>
              <a:rPr lang="en-US" sz="1200" kern="1200" dirty="0">
                <a:solidFill>
                  <a:schemeClr val="tx1"/>
                </a:solidFill>
                <a:effectLst/>
                <a:latin typeface="+mn-lt"/>
                <a:ea typeface="+mn-ea"/>
                <a:cs typeface="+mn-cs"/>
              </a:rPr>
              <a:t>Ask participants to find a partner and pair up (or form triads). Explain that each person will be provided with instructions.</a:t>
            </a:r>
          </a:p>
          <a:p>
            <a:pPr marL="685800" lvl="1" indent="-228600">
              <a:buFont typeface="+mj-lt"/>
              <a:buAutoNum type="alphaLcPeriod"/>
            </a:pPr>
            <a:r>
              <a:rPr lang="en-US" u="sng" kern="1200" dirty="0">
                <a:solidFill>
                  <a:schemeClr val="tx1"/>
                </a:solidFill>
                <a:effectLst/>
                <a:latin typeface="+mn-lt"/>
                <a:ea typeface="+mn-ea"/>
                <a:cs typeface="+mn-cs"/>
              </a:rPr>
              <a:t>Partner one:</a:t>
            </a:r>
            <a:r>
              <a:rPr lang="en-US" kern="1200" dirty="0">
                <a:solidFill>
                  <a:schemeClr val="tx1"/>
                </a:solidFill>
                <a:effectLst/>
                <a:latin typeface="+mn-lt"/>
                <a:ea typeface="+mn-ea"/>
                <a:cs typeface="+mn-cs"/>
              </a:rPr>
              <a:t> Try to explain/describe what a turnip is without using words, </a:t>
            </a:r>
            <a:r>
              <a:rPr lang="en-US" i="1" kern="1200" dirty="0">
                <a:solidFill>
                  <a:schemeClr val="tx1"/>
                </a:solidFill>
                <a:effectLst/>
                <a:latin typeface="+mn-lt"/>
                <a:ea typeface="+mn-ea"/>
                <a:cs typeface="+mn-cs"/>
              </a:rPr>
              <a:t>only body language and nonverbal communication</a:t>
            </a:r>
            <a:r>
              <a:rPr lang="en-US" kern="1200" dirty="0">
                <a:solidFill>
                  <a:schemeClr val="tx1"/>
                </a:solidFill>
                <a:effectLst/>
                <a:latin typeface="+mn-lt"/>
                <a:ea typeface="+mn-ea"/>
                <a:cs typeface="+mn-cs"/>
              </a:rPr>
              <a:t>. (This is not really possible to do!)</a:t>
            </a:r>
          </a:p>
          <a:p>
            <a:pPr marL="685800" lvl="1" indent="-228600">
              <a:buFont typeface="+mj-lt"/>
              <a:buAutoNum type="alphaLcPeriod"/>
            </a:pPr>
            <a:r>
              <a:rPr lang="en-US" sz="1200" u="sng" kern="1200" dirty="0">
                <a:solidFill>
                  <a:schemeClr val="tx1"/>
                </a:solidFill>
                <a:effectLst/>
                <a:latin typeface="+mn-lt"/>
                <a:ea typeface="+mn-ea"/>
                <a:cs typeface="+mn-cs"/>
              </a:rPr>
              <a:t>Partner two:</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Using only body language and nonverbal communication (no words),</a:t>
            </a:r>
            <a:r>
              <a:rPr lang="en-US" sz="1200" kern="1200" dirty="0">
                <a:solidFill>
                  <a:schemeClr val="tx1"/>
                </a:solidFill>
                <a:effectLst/>
                <a:latin typeface="+mn-lt"/>
                <a:ea typeface="+mn-ea"/>
                <a:cs typeface="+mn-cs"/>
              </a:rPr>
              <a:t> communicate to your partner how you feel about the taste of a turnip.</a:t>
            </a:r>
          </a:p>
          <a:p>
            <a:pPr marL="685800" lvl="1" indent="-228600">
              <a:buFont typeface="+mj-lt"/>
              <a:buAutoNum type="alphaLcPeriod"/>
            </a:pPr>
            <a:r>
              <a:rPr lang="en-US" sz="1200" u="sng" kern="1200" dirty="0">
                <a:solidFill>
                  <a:schemeClr val="tx1"/>
                </a:solidFill>
                <a:effectLst/>
                <a:latin typeface="+mn-lt"/>
                <a:ea typeface="+mn-ea"/>
                <a:cs typeface="+mn-cs"/>
              </a:rPr>
              <a:t>Partner three (if needed) or repeat with partner two</a:t>
            </a:r>
            <a:r>
              <a:rPr lang="en-US" sz="1200" kern="1200" dirty="0">
                <a:solidFill>
                  <a:schemeClr val="tx1"/>
                </a:solidFill>
                <a:effectLst/>
                <a:latin typeface="+mn-lt"/>
                <a:ea typeface="+mn-ea"/>
                <a:cs typeface="+mn-cs"/>
              </a:rPr>
              <a:t>: Describe/define to your partner, </a:t>
            </a:r>
            <a:r>
              <a:rPr lang="en-US" sz="1200" i="1" kern="1200" dirty="0">
                <a:solidFill>
                  <a:schemeClr val="tx1"/>
                </a:solidFill>
                <a:effectLst/>
                <a:latin typeface="+mn-lt"/>
                <a:ea typeface="+mn-ea"/>
                <a:cs typeface="+mn-cs"/>
              </a:rPr>
              <a:t>using only body language and nonverbal communication</a:t>
            </a:r>
            <a:r>
              <a:rPr lang="en-US" sz="1200" kern="1200" dirty="0">
                <a:solidFill>
                  <a:schemeClr val="tx1"/>
                </a:solidFill>
                <a:effectLst/>
                <a:latin typeface="+mn-lt"/>
                <a:ea typeface="+mn-ea"/>
                <a:cs typeface="+mn-cs"/>
              </a:rPr>
              <a:t>, what the Declaration of Independence is.</a:t>
            </a:r>
          </a:p>
          <a:p>
            <a:pPr marL="685800" lvl="1" indent="-228600">
              <a:buFont typeface="+mj-lt"/>
              <a:buAutoNum type="alphaLcPeriod"/>
            </a:pPr>
            <a:r>
              <a:rPr lang="en-US" sz="1200" u="sng"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Using just body language and nonverbal communication</a:t>
            </a:r>
            <a:r>
              <a:rPr lang="en-US" sz="1200" kern="1200" dirty="0">
                <a:solidFill>
                  <a:schemeClr val="tx1"/>
                </a:solidFill>
                <a:effectLst/>
                <a:latin typeface="+mn-lt"/>
                <a:ea typeface="+mn-ea"/>
                <a:cs typeface="+mn-cs"/>
              </a:rPr>
              <a:t>, demonstrate frustration.</a:t>
            </a:r>
          </a:p>
          <a:p>
            <a:pPr marL="228600" lvl="0" indent="-228600">
              <a:buFont typeface="+mj-lt"/>
              <a:buAutoNum type="arabicPeriod"/>
            </a:pPr>
            <a:r>
              <a:rPr lang="en-US" sz="1200" kern="1200" dirty="0">
                <a:solidFill>
                  <a:schemeClr val="tx1"/>
                </a:solidFill>
                <a:effectLst/>
                <a:latin typeface="+mn-lt"/>
                <a:ea typeface="+mn-ea"/>
                <a:cs typeface="+mn-cs"/>
              </a:rPr>
              <a:t>Reflect: ask the partners to share with one another their observations and experiences of the activity.</a:t>
            </a:r>
          </a:p>
          <a:p>
            <a:pPr marL="228600" indent="-228600">
              <a:buFont typeface="+mj-lt"/>
              <a:buAutoNum type="arabicPeriod"/>
            </a:pPr>
            <a:r>
              <a:rPr lang="en-US" sz="1200" kern="1200" dirty="0">
                <a:solidFill>
                  <a:schemeClr val="tx1"/>
                </a:solidFill>
                <a:effectLst/>
                <a:latin typeface="+mn-lt"/>
                <a:ea typeface="+mn-ea"/>
                <a:cs typeface="+mn-cs"/>
              </a:rPr>
              <a:t> After the participants have shared with one another, bring the group together and ask questions such as: </a:t>
            </a:r>
          </a:p>
          <a:p>
            <a:pPr marL="685800" lvl="1" indent="-228600">
              <a:buFont typeface="+mj-lt"/>
              <a:buAutoNum type="alphaLcPeriod"/>
            </a:pPr>
            <a:r>
              <a:rPr lang="en-US" sz="1200" kern="1200" dirty="0">
                <a:solidFill>
                  <a:schemeClr val="tx1"/>
                </a:solidFill>
                <a:effectLst/>
                <a:latin typeface="+mn-lt"/>
                <a:ea typeface="+mn-ea"/>
                <a:cs typeface="+mn-cs"/>
              </a:rPr>
              <a:t>How well did your partner/s communicate their message? </a:t>
            </a:r>
          </a:p>
          <a:p>
            <a:pPr marL="685800" lvl="1" indent="-228600">
              <a:buFont typeface="+mj-lt"/>
              <a:buAutoNum type="alphaLcPeriod"/>
            </a:pPr>
            <a:r>
              <a:rPr lang="en-US" sz="1200" kern="1200" dirty="0">
                <a:solidFill>
                  <a:schemeClr val="tx1"/>
                </a:solidFill>
                <a:effectLst/>
                <a:latin typeface="+mn-lt"/>
                <a:ea typeface="+mn-ea"/>
                <a:cs typeface="+mn-cs"/>
              </a:rPr>
              <a:t>What behaviors did you observe that made you feel as though your partner did or did not understand your intended message?</a:t>
            </a:r>
          </a:p>
          <a:p>
            <a:pPr marL="685800" lvl="1" indent="-228600">
              <a:buFont typeface="+mj-lt"/>
              <a:buAutoNum type="alphaLcPeriod"/>
            </a:pPr>
            <a:r>
              <a:rPr lang="en-US" sz="1200" kern="1200" dirty="0">
                <a:solidFill>
                  <a:schemeClr val="tx1"/>
                </a:solidFill>
                <a:effectLst/>
                <a:latin typeface="+mn-lt"/>
                <a:ea typeface="+mn-ea"/>
                <a:cs typeface="+mn-cs"/>
              </a:rPr>
              <a:t>What was it like for you in your role? </a:t>
            </a:r>
          </a:p>
          <a:p>
            <a:pPr marL="228600" indent="-228600">
              <a:buFont typeface="+mj-lt"/>
              <a:buAutoNum type="arabicPeriod"/>
            </a:pPr>
            <a:endParaRPr lang="en-US" sz="1200" kern="1200" dirty="0">
              <a:solidFill>
                <a:schemeClr val="tx1"/>
              </a:solidFill>
              <a:effectLst/>
              <a:latin typeface="+mn-lt"/>
              <a:ea typeface="+mn-ea"/>
              <a:cs typeface="+mn-cs"/>
            </a:endParaRPr>
          </a:p>
          <a:p>
            <a:pPr marL="228600" indent="-228600">
              <a:buFont typeface="+mj-lt"/>
              <a:buAutoNum type="arabicPeriod"/>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8</a:t>
            </a:fld>
            <a:endParaRPr lang="en-US"/>
          </a:p>
        </p:txBody>
      </p:sp>
    </p:spTree>
    <p:extLst>
      <p:ext uri="{BB962C8B-B14F-4D97-AF65-F5344CB8AC3E}">
        <p14:creationId xmlns:p14="http://schemas.microsoft.com/office/powerpoint/2010/main" val="330609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Explain</a:t>
            </a:r>
            <a:r>
              <a:rPr lang="en-US" baseline="0" dirty="0"/>
              <a:t> that in essence, nonverbal communication includes all vocal sounds but not words and messages expressed by linguistic terms. Nonverbal communication is pervasive in our daily interchanges even if we don’t consciously consider its impact. Nonverbal communication includes such common areas as how we use our hands when we speak and how fast or slow we speak; and, uncommon areas such as the objects on our desks, where we sit at meetings, and the patterns we exhibit related to time (for instance, do we show up early to meetings or late?). In fact, it might be easier to consider what </a:t>
            </a:r>
            <a:r>
              <a:rPr lang="en-US" b="0" i="0" baseline="0" dirty="0"/>
              <a:t>is </a:t>
            </a:r>
            <a:r>
              <a:rPr lang="en-US" b="1" i="1" baseline="0" dirty="0"/>
              <a:t>not</a:t>
            </a:r>
            <a:r>
              <a:rPr lang="en-US" baseline="0" dirty="0"/>
              <a:t> included when we think of nonverbal communication: it does not include written words or sign language. </a:t>
            </a:r>
            <a:endParaRPr lang="en-US" dirty="0"/>
          </a:p>
          <a:p>
            <a:endParaRPr lang="en-US" dirty="0"/>
          </a:p>
        </p:txBody>
      </p:sp>
      <p:sp>
        <p:nvSpPr>
          <p:cNvPr id="4" name="Slide Number Placeholder 3"/>
          <p:cNvSpPr>
            <a:spLocks noGrp="1"/>
          </p:cNvSpPr>
          <p:nvPr>
            <p:ph type="sldNum" sz="quarter" idx="10"/>
          </p:nvPr>
        </p:nvSpPr>
        <p:spPr/>
        <p:txBody>
          <a:bodyPr/>
          <a:lstStyle/>
          <a:p>
            <a:fld id="{6B275260-2508-4C88-802E-F4F2AD09605A}" type="slidenum">
              <a:rPr lang="en-US" smtClean="0"/>
              <a:t>9</a:t>
            </a:fld>
            <a:endParaRPr lang="en-US"/>
          </a:p>
        </p:txBody>
      </p:sp>
    </p:spTree>
    <p:extLst>
      <p:ext uri="{BB962C8B-B14F-4D97-AF65-F5344CB8AC3E}">
        <p14:creationId xmlns:p14="http://schemas.microsoft.com/office/powerpoint/2010/main" val="328516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5142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17855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69114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 typeface="Arial" panose="020B0604020202020204" pitchFamily="34" charset="0"/>
              <a:buChar char="•"/>
              <a:defRPr/>
            </a:lvl2pPr>
            <a:lvl3pPr marL="1143000" indent="-228600">
              <a:buFont typeface="Century Schoolbook" panose="02040604050505020304" pitchFamily="18" charset="0"/>
              <a:buChar char="―"/>
              <a:defRPr/>
            </a:lvl3pPr>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68623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4398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B0AFC8-C505-4EC1-AFEE-162EF2962140}"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168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B0AFC8-C505-4EC1-AFEE-162EF2962140}" type="datetimeFigureOut">
              <a:rPr lang="en-US" smtClean="0"/>
              <a:t>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7250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B0AFC8-C505-4EC1-AFEE-162EF2962140}" type="datetimeFigureOut">
              <a:rPr lang="en-US" smtClean="0"/>
              <a:t>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82387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0AFC8-C505-4EC1-AFEE-162EF2962140}" type="datetimeFigureOut">
              <a:rPr lang="en-US" smtClean="0"/>
              <a:t>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74997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6234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8711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AFC8-C505-4EC1-AFEE-162EF2962140}" type="datetimeFigureOut">
              <a:rPr lang="en-US" smtClean="0"/>
              <a:t>2/11/2017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A33D4-2A2A-4E6B-AB69-447C0B7D7DBB}" type="slidenum">
              <a:rPr lang="en-US" smtClean="0"/>
              <a:t>‹#›</a:t>
            </a:fld>
            <a:endParaRPr lang="en-US"/>
          </a:p>
        </p:txBody>
      </p:sp>
    </p:spTree>
    <p:extLst>
      <p:ext uri="{BB962C8B-B14F-4D97-AF65-F5344CB8AC3E}">
        <p14:creationId xmlns:p14="http://schemas.microsoft.com/office/powerpoint/2010/main" val="3611031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800" b="1" i="0" kern="1200" cap="all" baseline="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0" y="5105400"/>
            <a:ext cx="6096000" cy="707886"/>
          </a:xfrm>
          <a:prstGeom prst="rect">
            <a:avLst/>
          </a:prstGeom>
          <a:noFill/>
        </p:spPr>
        <p:txBody>
          <a:bodyPr wrap="square" rtlCol="0">
            <a:spAutoFit/>
          </a:bodyPr>
          <a:lstStyle/>
          <a:p>
            <a:pPr algn="ctr"/>
            <a:r>
              <a:rPr lang="en-US" sz="4000" dirty="0">
                <a:solidFill>
                  <a:schemeClr val="accent1">
                    <a:lumMod val="75000"/>
                  </a:schemeClr>
                </a:solidFill>
              </a:rPr>
              <a:t>Hi-Touch Healthcare</a:t>
            </a:r>
            <a:endParaRPr lang="en-US" sz="4000" dirty="0"/>
          </a:p>
        </p:txBody>
      </p:sp>
    </p:spTree>
    <p:extLst>
      <p:ext uri="{BB962C8B-B14F-4D97-AF65-F5344CB8AC3E}">
        <p14:creationId xmlns:p14="http://schemas.microsoft.com/office/powerpoint/2010/main" val="295189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81000"/>
            <a:ext cx="6629400" cy="1143000"/>
          </a:xfrm>
        </p:spPr>
        <p:txBody>
          <a:bodyPr>
            <a:normAutofit/>
          </a:bodyPr>
          <a:lstStyle/>
          <a:p>
            <a:r>
              <a:rPr lang="en-US" sz="3200" dirty="0"/>
              <a:t>Nonverbal Communication Realities</a:t>
            </a:r>
          </a:p>
        </p:txBody>
      </p:sp>
      <p:sp>
        <p:nvSpPr>
          <p:cNvPr id="3" name="Content Placeholder 2"/>
          <p:cNvSpPr>
            <a:spLocks noGrp="1"/>
          </p:cNvSpPr>
          <p:nvPr>
            <p:ph idx="1"/>
          </p:nvPr>
        </p:nvSpPr>
        <p:spPr>
          <a:xfrm>
            <a:off x="457200" y="1828800"/>
            <a:ext cx="8229600" cy="4525963"/>
          </a:xfrm>
        </p:spPr>
        <p:txBody>
          <a:bodyPr>
            <a:normAutofit/>
          </a:bodyPr>
          <a:lstStyle/>
          <a:p>
            <a:r>
              <a:rPr lang="en-US" sz="2800" dirty="0"/>
              <a:t>You can never not communicate! </a:t>
            </a:r>
          </a:p>
          <a:p>
            <a:r>
              <a:rPr lang="en-US" sz="2800" dirty="0"/>
              <a:t>Nonverbal communication:</a:t>
            </a:r>
          </a:p>
          <a:p>
            <a:pPr lvl="1"/>
            <a:r>
              <a:rPr lang="en-US" sz="2400" dirty="0"/>
              <a:t>Helps manage our identity</a:t>
            </a:r>
          </a:p>
          <a:p>
            <a:pPr lvl="1"/>
            <a:r>
              <a:rPr lang="en-US" sz="2400" dirty="0"/>
              <a:t>Is ambiguous</a:t>
            </a:r>
          </a:p>
          <a:p>
            <a:pPr lvl="1"/>
            <a:r>
              <a:rPr lang="en-US" sz="2400" dirty="0"/>
              <a:t>Is relational and better at conveying emotions</a:t>
            </a:r>
          </a:p>
          <a:p>
            <a:pPr lvl="1"/>
            <a:r>
              <a:rPr lang="en-US" sz="2400" dirty="0"/>
              <a:t>Is contextual and cultural</a:t>
            </a:r>
          </a:p>
          <a:p>
            <a:pPr marL="457200" lvl="1" indent="0">
              <a:buNone/>
            </a:pPr>
            <a:endParaRPr lang="en-US" sz="2400" dirty="0"/>
          </a:p>
          <a:p>
            <a:endParaRPr lang="en-US" sz="2800" dirty="0"/>
          </a:p>
        </p:txBody>
      </p:sp>
    </p:spTree>
    <p:extLst>
      <p:ext uri="{BB962C8B-B14F-4D97-AF65-F5344CB8AC3E}">
        <p14:creationId xmlns:p14="http://schemas.microsoft.com/office/powerpoint/2010/main" val="175932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1293835"/>
            <a:ext cx="8229600" cy="4315027"/>
          </a:xfrm>
          <a:prstGeom prst="rect">
            <a:avLst/>
          </a:prstGeom>
          <a:noFill/>
        </p:spPr>
        <p:txBody>
          <a:bodyPr wrap="square" rtlCol="0">
            <a:spAutoFit/>
          </a:bodyPr>
          <a:lstStyle/>
          <a:p>
            <a:pPr marL="0" indent="0">
              <a:buNone/>
            </a:pPr>
            <a:r>
              <a:rPr lang="en-US" sz="2800" dirty="0"/>
              <a:t>I suppose it was something you said that caused me to tighten and pull away. </a:t>
            </a:r>
          </a:p>
          <a:p>
            <a:pPr marL="0" indent="0">
              <a:buNone/>
            </a:pPr>
            <a:endParaRPr lang="en-US" sz="2800" dirty="0"/>
          </a:p>
          <a:p>
            <a:pPr marL="0" indent="0">
              <a:buNone/>
            </a:pPr>
            <a:r>
              <a:rPr lang="en-US" sz="2800" dirty="0"/>
              <a:t>And when you asked, “What is it?” </a:t>
            </a:r>
          </a:p>
          <a:p>
            <a:pPr marL="0" indent="0">
              <a:buNone/>
            </a:pPr>
            <a:endParaRPr lang="en-US" sz="2800" dirty="0"/>
          </a:p>
          <a:p>
            <a:pPr marL="0" indent="0">
              <a:buNone/>
            </a:pPr>
            <a:r>
              <a:rPr lang="en-US" sz="2800" dirty="0"/>
              <a:t>I, of course, said, “Nothing.” Whenever I say “Nothing,” you may be very certain there is something.  The something is an old, hard lump of Nothing. </a:t>
            </a:r>
          </a:p>
        </p:txBody>
      </p:sp>
      <p:sp>
        <p:nvSpPr>
          <p:cNvPr id="5" name="TextBox 4"/>
          <p:cNvSpPr txBox="1"/>
          <p:nvPr/>
        </p:nvSpPr>
        <p:spPr>
          <a:xfrm>
            <a:off x="5791200" y="5410200"/>
            <a:ext cx="2133600" cy="369332"/>
          </a:xfrm>
          <a:prstGeom prst="rect">
            <a:avLst/>
          </a:prstGeom>
          <a:noFill/>
        </p:spPr>
        <p:txBody>
          <a:bodyPr wrap="square" rtlCol="0">
            <a:spAutoFit/>
          </a:bodyPr>
          <a:lstStyle/>
          <a:p>
            <a:r>
              <a:rPr lang="en-US" dirty="0"/>
              <a:t>Louis Wyse</a:t>
            </a:r>
          </a:p>
        </p:txBody>
      </p:sp>
    </p:spTree>
    <p:extLst>
      <p:ext uri="{BB962C8B-B14F-4D97-AF65-F5344CB8AC3E}">
        <p14:creationId xmlns:p14="http://schemas.microsoft.com/office/powerpoint/2010/main" val="312848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lstStyle/>
          <a:p>
            <a:r>
              <a:rPr lang="en-US" sz="3200" dirty="0"/>
              <a:t>Activity: “Fine” </a:t>
            </a:r>
            <a:br>
              <a:rPr lang="en-US" sz="3200" dirty="0"/>
            </a:br>
            <a:endParaRPr lang="en-US" sz="3200" dirty="0"/>
          </a:p>
        </p:txBody>
      </p:sp>
      <p:sp>
        <p:nvSpPr>
          <p:cNvPr id="3" name="Content Placeholder 2"/>
          <p:cNvSpPr>
            <a:spLocks noGrp="1"/>
          </p:cNvSpPr>
          <p:nvPr>
            <p:ph idx="1"/>
          </p:nvPr>
        </p:nvSpPr>
        <p:spPr>
          <a:xfrm>
            <a:off x="457200" y="1295400"/>
            <a:ext cx="8229600" cy="5029200"/>
          </a:xfrm>
        </p:spPr>
        <p:txBody>
          <a:bodyPr>
            <a:normAutofit fontScale="92500" lnSpcReduction="10000"/>
          </a:bodyPr>
          <a:lstStyle/>
          <a:p>
            <a:pPr lvl="1"/>
            <a:r>
              <a:rPr lang="en-US" dirty="0">
                <a:solidFill>
                  <a:schemeClr val="accent1"/>
                </a:solidFill>
              </a:rPr>
              <a:t>First partner</a:t>
            </a:r>
            <a:r>
              <a:rPr lang="en-US" dirty="0"/>
              <a:t>: </a:t>
            </a:r>
            <a:r>
              <a:rPr lang="en-US" dirty="0">
                <a:solidFill>
                  <a:schemeClr val="bg1"/>
                </a:solidFill>
              </a:rPr>
              <a:t>Ask, “How are you?”</a:t>
            </a:r>
          </a:p>
          <a:p>
            <a:pPr lvl="1"/>
            <a:r>
              <a:rPr lang="en-US" dirty="0">
                <a:solidFill>
                  <a:schemeClr val="accent6">
                    <a:lumMod val="75000"/>
                  </a:schemeClr>
                </a:solidFill>
              </a:rPr>
              <a:t>Second partner</a:t>
            </a:r>
            <a:r>
              <a:rPr lang="en-US" dirty="0"/>
              <a:t>: Say the word “fine” and use a negative tone to suggest not really fine.</a:t>
            </a:r>
          </a:p>
          <a:p>
            <a:pPr lvl="1"/>
            <a:r>
              <a:rPr lang="en-US" dirty="0">
                <a:solidFill>
                  <a:schemeClr val="accent6">
                    <a:lumMod val="75000"/>
                  </a:schemeClr>
                </a:solidFill>
              </a:rPr>
              <a:t>Second partner</a:t>
            </a:r>
            <a:r>
              <a:rPr lang="en-US" dirty="0"/>
              <a:t>: </a:t>
            </a:r>
            <a:r>
              <a:rPr lang="en-US" dirty="0">
                <a:solidFill>
                  <a:schemeClr val="bg1"/>
                </a:solidFill>
              </a:rPr>
              <a:t>Ask, “How are you?”</a:t>
            </a:r>
          </a:p>
          <a:p>
            <a:pPr lvl="1"/>
            <a:r>
              <a:rPr lang="en-US" dirty="0">
                <a:solidFill>
                  <a:schemeClr val="accent1"/>
                </a:solidFill>
              </a:rPr>
              <a:t>First partner</a:t>
            </a:r>
            <a:r>
              <a:rPr lang="en-US" dirty="0"/>
              <a:t>: Say the word “fine” and use a positive tone to suggest you are good.</a:t>
            </a:r>
          </a:p>
          <a:p>
            <a:pPr lvl="1"/>
            <a:r>
              <a:rPr lang="en-US" dirty="0">
                <a:solidFill>
                  <a:schemeClr val="accent1"/>
                </a:solidFill>
              </a:rPr>
              <a:t>First partner</a:t>
            </a:r>
            <a:r>
              <a:rPr lang="en-US" dirty="0"/>
              <a:t>: Ask, “How are you?”</a:t>
            </a:r>
          </a:p>
          <a:p>
            <a:pPr lvl="1"/>
            <a:r>
              <a:rPr lang="en-US" dirty="0">
                <a:solidFill>
                  <a:schemeClr val="accent6">
                    <a:lumMod val="75000"/>
                  </a:schemeClr>
                </a:solidFill>
              </a:rPr>
              <a:t>Second partner</a:t>
            </a:r>
            <a:r>
              <a:rPr lang="en-US" dirty="0"/>
              <a:t>: Say the word “fine” and use an angry tone.</a:t>
            </a:r>
          </a:p>
          <a:p>
            <a:pPr lvl="1"/>
            <a:r>
              <a:rPr lang="en-US" dirty="0">
                <a:solidFill>
                  <a:schemeClr val="accent6">
                    <a:lumMod val="75000"/>
                  </a:schemeClr>
                </a:solidFill>
              </a:rPr>
              <a:t>Second partner</a:t>
            </a:r>
            <a:r>
              <a:rPr lang="en-US" dirty="0"/>
              <a:t>: Ask, “How are you?” </a:t>
            </a:r>
          </a:p>
          <a:p>
            <a:pPr lvl="1"/>
            <a:r>
              <a:rPr lang="en-US" dirty="0">
                <a:solidFill>
                  <a:schemeClr val="accent1"/>
                </a:solidFill>
              </a:rPr>
              <a:t>First partner</a:t>
            </a:r>
            <a:r>
              <a:rPr lang="en-US" dirty="0"/>
              <a:t>: Say the word “fine” as if it’s your best day ever!</a:t>
            </a:r>
          </a:p>
          <a:p>
            <a:pPr lvl="1"/>
            <a:endParaRPr lang="en-US" dirty="0"/>
          </a:p>
          <a:p>
            <a:pPr lvl="1"/>
            <a:endParaRPr lang="en-US" dirty="0"/>
          </a:p>
        </p:txBody>
      </p:sp>
    </p:spTree>
    <p:extLst>
      <p:ext uri="{BB962C8B-B14F-4D97-AF65-F5344CB8AC3E}">
        <p14:creationId xmlns:p14="http://schemas.microsoft.com/office/powerpoint/2010/main" val="87899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xEl>
                                              <p:pRg st="2" end="2"/>
                                            </p:txEl>
                                          </p:spTgt>
                                        </p:tgtEl>
                                      </p:cBhvr>
                                    </p:animEffect>
                                    <p:set>
                                      <p:cBhvr>
                                        <p:cTn id="27" dur="1" fill="hold">
                                          <p:stCondLst>
                                            <p:cond delay="499"/>
                                          </p:stCondLst>
                                        </p:cTn>
                                        <p:tgtEl>
                                          <p:spTgt spid="3">
                                            <p:txEl>
                                              <p:pRg st="2" end="2"/>
                                            </p:txEl>
                                          </p:spTgt>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
                                            <p:txEl>
                                              <p:pRg st="3" end="3"/>
                                            </p:txEl>
                                          </p:spTgt>
                                        </p:tgtEl>
                                      </p:cBhvr>
                                    </p:animEffect>
                                    <p:set>
                                      <p:cBhvr>
                                        <p:cTn id="3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
                                            <p:txEl>
                                              <p:pRg st="4" end="4"/>
                                            </p:txEl>
                                          </p:spTgt>
                                        </p:tgtEl>
                                      </p:cBhvr>
                                    </p:animEffect>
                                    <p:set>
                                      <p:cBhvr>
                                        <p:cTn id="47" dur="1" fill="hold">
                                          <p:stCondLst>
                                            <p:cond delay="499"/>
                                          </p:stCondLst>
                                        </p:cTn>
                                        <p:tgtEl>
                                          <p:spTgt spid="3">
                                            <p:txEl>
                                              <p:pRg st="4" end="4"/>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
                                            <p:txEl>
                                              <p:pRg st="5" end="5"/>
                                            </p:txEl>
                                          </p:spTgt>
                                        </p:tgtEl>
                                      </p:cBhvr>
                                    </p:animEffect>
                                    <p:set>
                                      <p:cBhvr>
                                        <p:cTn id="50"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04800"/>
            <a:ext cx="6781800" cy="1143000"/>
          </a:xfrm>
        </p:spPr>
        <p:txBody>
          <a:bodyPr>
            <a:normAutofit fontScale="90000"/>
          </a:bodyPr>
          <a:lstStyle/>
          <a:p>
            <a:r>
              <a:rPr lang="en-US" dirty="0"/>
              <a:t>Types of Nonverbal Communication </a:t>
            </a:r>
          </a:p>
        </p:txBody>
      </p:sp>
      <p:sp>
        <p:nvSpPr>
          <p:cNvPr id="3" name="Content Placeholder 2"/>
          <p:cNvSpPr>
            <a:spLocks noGrp="1"/>
          </p:cNvSpPr>
          <p:nvPr>
            <p:ph idx="1"/>
          </p:nvPr>
        </p:nvSpPr>
        <p:spPr>
          <a:xfrm>
            <a:off x="381000" y="1447800"/>
            <a:ext cx="8229600" cy="4525963"/>
          </a:xfrm>
        </p:spPr>
        <p:txBody>
          <a:bodyPr>
            <a:noAutofit/>
          </a:bodyPr>
          <a:lstStyle/>
          <a:p>
            <a:r>
              <a:rPr lang="en-US" sz="2800" dirty="0"/>
              <a:t>Body movement</a:t>
            </a:r>
          </a:p>
          <a:p>
            <a:pPr lvl="1"/>
            <a:r>
              <a:rPr lang="en-US" sz="2400" dirty="0"/>
              <a:t>Body orientation: How much you face toward another person, including with your body, shoulders, feet, and head.</a:t>
            </a:r>
          </a:p>
          <a:p>
            <a:pPr lvl="1"/>
            <a:r>
              <a:rPr lang="en-US" sz="2400" dirty="0"/>
              <a:t>Posture: Says a lot and can give clues to your position in status and emotion.</a:t>
            </a:r>
          </a:p>
          <a:p>
            <a:pPr lvl="1"/>
            <a:r>
              <a:rPr lang="en-US" sz="2400" dirty="0"/>
              <a:t>Gestures: A league of their own.</a:t>
            </a:r>
          </a:p>
          <a:p>
            <a:pPr lvl="2"/>
            <a:r>
              <a:rPr lang="en-US" sz="2000" b="1" dirty="0"/>
              <a:t>Illustrators--</a:t>
            </a:r>
            <a:r>
              <a:rPr lang="en-US" sz="2000" dirty="0"/>
              <a:t>only make sense with the words –like pointing while giving directions.</a:t>
            </a:r>
          </a:p>
          <a:p>
            <a:pPr lvl="2"/>
            <a:r>
              <a:rPr lang="en-US" sz="2000" b="1" dirty="0"/>
              <a:t>Emblems</a:t>
            </a:r>
            <a:r>
              <a:rPr lang="en-US" sz="2000" dirty="0"/>
              <a:t>--stand alone meaning-like head nod for yes.</a:t>
            </a:r>
          </a:p>
          <a:p>
            <a:pPr lvl="2"/>
            <a:r>
              <a:rPr lang="en-US" sz="2000" b="1" dirty="0"/>
              <a:t>Adaptors</a:t>
            </a:r>
            <a:r>
              <a:rPr lang="en-US" sz="2000" dirty="0"/>
              <a:t>--unconscious moves like shivering when cold (very important in patient assessment).</a:t>
            </a:r>
          </a:p>
          <a:p>
            <a:pPr lvl="2"/>
            <a:r>
              <a:rPr lang="en-US" sz="2000" b="1" dirty="0"/>
              <a:t>Manipulators</a:t>
            </a:r>
            <a:r>
              <a:rPr lang="en-US" sz="2000" dirty="0"/>
              <a:t>--self-touching like finger twiddling.</a:t>
            </a:r>
          </a:p>
          <a:p>
            <a:pPr marL="0" indent="0">
              <a:buNone/>
            </a:pPr>
            <a:endParaRPr lang="en-US" dirty="0"/>
          </a:p>
        </p:txBody>
      </p:sp>
    </p:spTree>
    <p:extLst>
      <p:ext uri="{BB962C8B-B14F-4D97-AF65-F5344CB8AC3E}">
        <p14:creationId xmlns:p14="http://schemas.microsoft.com/office/powerpoint/2010/main" val="341455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918"/>
          <a:stretch/>
        </p:blipFill>
        <p:spPr bwMode="auto">
          <a:xfrm>
            <a:off x="1371600" y="1676400"/>
            <a:ext cx="66294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5800" y="228600"/>
            <a:ext cx="8229600" cy="1143000"/>
          </a:xfrm>
          <a:noFill/>
          <a:ln>
            <a:noFill/>
          </a:ln>
        </p:spPr>
        <p:style>
          <a:lnRef idx="2">
            <a:schemeClr val="accent1"/>
          </a:lnRef>
          <a:fillRef idx="1">
            <a:schemeClr val="lt1"/>
          </a:fillRef>
          <a:effectRef idx="0">
            <a:schemeClr val="accent1"/>
          </a:effectRef>
          <a:fontRef idx="minor">
            <a:schemeClr val="dk1"/>
          </a:fontRef>
        </p:style>
        <p:txBody>
          <a:bodyPr/>
          <a:lstStyle/>
          <a:p>
            <a:r>
              <a:rPr lang="en-US" sz="3200" dirty="0">
                <a:solidFill>
                  <a:schemeClr val="accent1">
                    <a:lumMod val="50000"/>
                  </a:schemeClr>
                </a:solidFill>
              </a:rPr>
              <a:t>Activity: Dietician Role Play </a:t>
            </a:r>
          </a:p>
        </p:txBody>
      </p:sp>
    </p:spTree>
    <p:extLst>
      <p:ext uri="{BB962C8B-B14F-4D97-AF65-F5344CB8AC3E}">
        <p14:creationId xmlns:p14="http://schemas.microsoft.com/office/powerpoint/2010/main" val="102075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494"/>
            <a:ext cx="8229600" cy="1143000"/>
          </a:xfrm>
        </p:spPr>
        <p:txBody>
          <a:bodyPr>
            <a:noAutofit/>
          </a:bodyPr>
          <a:lstStyle/>
          <a:p>
            <a:r>
              <a:rPr lang="en-US" sz="3200" dirty="0"/>
              <a:t/>
            </a:r>
            <a:br>
              <a:rPr lang="en-US" sz="3200" dirty="0"/>
            </a:br>
            <a:r>
              <a:rPr lang="en-US" sz="3200" dirty="0"/>
              <a:t>It’s ambiguous, relational, and contextual; and, it may not mean what you think.</a:t>
            </a:r>
          </a:p>
        </p:txBody>
      </p:sp>
      <p:sp>
        <p:nvSpPr>
          <p:cNvPr id="3" name="Content Placeholder 2"/>
          <p:cNvSpPr>
            <a:spLocks noGrp="1"/>
          </p:cNvSpPr>
          <p:nvPr>
            <p:ph idx="1"/>
          </p:nvPr>
        </p:nvSpPr>
        <p:spPr>
          <a:xfrm>
            <a:off x="457200" y="2133600"/>
            <a:ext cx="8229600" cy="2239963"/>
          </a:xfrm>
        </p:spPr>
        <p:txBody>
          <a:bodyPr/>
          <a:lstStyle/>
          <a:p>
            <a:pPr marL="0" indent="0" algn="ctr">
              <a:buNone/>
            </a:pPr>
            <a:endParaRPr lang="en-US" dirty="0"/>
          </a:p>
          <a:p>
            <a:pPr marL="0" indent="0" algn="ctr">
              <a:buNone/>
            </a:pPr>
            <a:r>
              <a:rPr lang="en-US" dirty="0"/>
              <a:t>Use caution when giving meaning to </a:t>
            </a:r>
          </a:p>
          <a:p>
            <a:pPr marL="0" indent="0" algn="ctr">
              <a:buNone/>
            </a:pPr>
            <a:r>
              <a:rPr lang="en-US" dirty="0"/>
              <a:t>nonverbal behaviors.</a:t>
            </a:r>
          </a:p>
        </p:txBody>
      </p:sp>
      <p:pic>
        <p:nvPicPr>
          <p:cNvPr id="3074" name="Picture 2" descr="C:\Users\bartlettst\AppData\Local\Microsoft\Windows\Temporary Internet Files\Content.IE5\0O21NBKP\caution_sig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948" y="3962400"/>
            <a:ext cx="334086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7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dirty="0"/>
              <a:t>Are you cold? activity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305800" cy="284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554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103" y="533400"/>
            <a:ext cx="8229600" cy="1143000"/>
          </a:xfrm>
        </p:spPr>
        <p:txBody>
          <a:bodyPr>
            <a:normAutofit/>
          </a:bodyPr>
          <a:lstStyle/>
          <a:p>
            <a:r>
              <a:rPr lang="en-US" sz="3200" dirty="0"/>
              <a:t>Types of Nonverbal Communication </a:t>
            </a:r>
          </a:p>
        </p:txBody>
      </p:sp>
      <p:sp>
        <p:nvSpPr>
          <p:cNvPr id="3" name="Content Placeholder 2"/>
          <p:cNvSpPr>
            <a:spLocks noGrp="1"/>
          </p:cNvSpPr>
          <p:nvPr>
            <p:ph idx="1"/>
          </p:nvPr>
        </p:nvSpPr>
        <p:spPr>
          <a:xfrm>
            <a:off x="457200" y="1752600"/>
            <a:ext cx="8229600" cy="4525963"/>
          </a:xfrm>
        </p:spPr>
        <p:txBody>
          <a:bodyPr>
            <a:normAutofit/>
          </a:bodyPr>
          <a:lstStyle/>
          <a:p>
            <a:r>
              <a:rPr lang="en-US" sz="2800" dirty="0"/>
              <a:t>Face and eyes</a:t>
            </a:r>
          </a:p>
          <a:p>
            <a:pPr lvl="1"/>
            <a:r>
              <a:rPr lang="en-US" sz="2400" dirty="0"/>
              <a:t>Too many ways to describe</a:t>
            </a:r>
          </a:p>
          <a:p>
            <a:pPr lvl="1"/>
            <a:r>
              <a:rPr lang="en-US" sz="2400" dirty="0"/>
              <a:t>Hard to understand because they change rapidly</a:t>
            </a:r>
          </a:p>
          <a:p>
            <a:pPr lvl="1"/>
            <a:r>
              <a:rPr lang="en-US" sz="2400" dirty="0"/>
              <a:t>They send multiple messages from interest to dominance and submission</a:t>
            </a:r>
          </a:p>
          <a:p>
            <a:pPr lvl="2"/>
            <a:r>
              <a:rPr lang="en-US" sz="2000" dirty="0"/>
              <a:t>Stare down!</a:t>
            </a:r>
          </a:p>
          <a:p>
            <a:pPr lvl="1"/>
            <a:r>
              <a:rPr lang="en-US" sz="2400" dirty="0"/>
              <a:t>Pupil dilation has meaning</a:t>
            </a:r>
          </a:p>
          <a:p>
            <a:pPr lvl="2"/>
            <a:r>
              <a:rPr lang="en-US" sz="2000" dirty="0"/>
              <a:t>Larger with degree of interest in subject viewed</a:t>
            </a:r>
          </a:p>
        </p:txBody>
      </p:sp>
      <p:pic>
        <p:nvPicPr>
          <p:cNvPr id="2050" name="Picture 2" descr="C:\Users\bartlettst\AppData\Local\Microsoft\Windows\Temporary Internet Files\Content.IE5\0O21NBKP\eyes-of-woman-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1902" y="1524000"/>
            <a:ext cx="2286000" cy="93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7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3200" dirty="0"/>
              <a:t>Types of Nonverbal Communication </a:t>
            </a:r>
          </a:p>
        </p:txBody>
      </p:sp>
      <p:sp>
        <p:nvSpPr>
          <p:cNvPr id="3" name="Content Placeholder 2"/>
          <p:cNvSpPr>
            <a:spLocks noGrp="1"/>
          </p:cNvSpPr>
          <p:nvPr>
            <p:ph idx="1"/>
          </p:nvPr>
        </p:nvSpPr>
        <p:spPr>
          <a:xfrm>
            <a:off x="457200" y="1729273"/>
            <a:ext cx="8229600" cy="4525963"/>
          </a:xfrm>
        </p:spPr>
        <p:txBody>
          <a:bodyPr>
            <a:normAutofit/>
          </a:bodyPr>
          <a:lstStyle/>
          <a:p>
            <a:r>
              <a:rPr lang="en-US" sz="2800" dirty="0"/>
              <a:t>Voice: also called paralanguage </a:t>
            </a:r>
          </a:p>
          <a:p>
            <a:pPr lvl="1"/>
            <a:r>
              <a:rPr lang="en-US" sz="2400" dirty="0"/>
              <a:t>Tone</a:t>
            </a:r>
          </a:p>
          <a:p>
            <a:pPr lvl="1"/>
            <a:r>
              <a:rPr lang="en-US" sz="2400" dirty="0"/>
              <a:t>Rate</a:t>
            </a:r>
          </a:p>
          <a:p>
            <a:pPr lvl="1"/>
            <a:r>
              <a:rPr lang="en-US" sz="2400" dirty="0"/>
              <a:t>Pitch</a:t>
            </a:r>
          </a:p>
          <a:p>
            <a:pPr lvl="1"/>
            <a:r>
              <a:rPr lang="en-US" sz="2400" dirty="0"/>
              <a:t>Volume</a:t>
            </a:r>
          </a:p>
          <a:p>
            <a:pPr lvl="1"/>
            <a:r>
              <a:rPr lang="en-US" sz="2400" dirty="0"/>
              <a:t>Pauses</a:t>
            </a:r>
          </a:p>
          <a:p>
            <a:pPr lvl="2"/>
            <a:r>
              <a:rPr lang="en-US" sz="2000" dirty="0"/>
              <a:t>Unintentional to collect thoughts</a:t>
            </a:r>
          </a:p>
          <a:p>
            <a:pPr lvl="2"/>
            <a:r>
              <a:rPr lang="en-US" sz="2000" dirty="0"/>
              <a:t>Vocalized pauses such as “um” and “like” “</a:t>
            </a:r>
            <a:r>
              <a:rPr lang="en-US" sz="2000" dirty="0" err="1"/>
              <a:t>ya</a:t>
            </a:r>
            <a:r>
              <a:rPr lang="en-US" sz="2000" dirty="0"/>
              <a:t> know”</a:t>
            </a:r>
          </a:p>
          <a:p>
            <a:pPr lvl="3"/>
            <a:r>
              <a:rPr lang="en-US" sz="1800" dirty="0"/>
              <a:t>Can reduce perceived credibility </a:t>
            </a:r>
          </a:p>
          <a:p>
            <a:endParaRPr lang="en-US" sz="2800" dirty="0"/>
          </a:p>
        </p:txBody>
      </p:sp>
    </p:spTree>
    <p:extLst>
      <p:ext uri="{BB962C8B-B14F-4D97-AF65-F5344CB8AC3E}">
        <p14:creationId xmlns:p14="http://schemas.microsoft.com/office/powerpoint/2010/main" val="143736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r>
              <a:rPr lang="en-US" sz="3200" dirty="0"/>
              <a:t>Activity: Pitch and Inflection</a:t>
            </a:r>
          </a:p>
        </p:txBody>
      </p:sp>
      <p:sp>
        <p:nvSpPr>
          <p:cNvPr id="3" name="Content Placeholder 2"/>
          <p:cNvSpPr>
            <a:spLocks noGrp="1"/>
          </p:cNvSpPr>
          <p:nvPr>
            <p:ph idx="1"/>
          </p:nvPr>
        </p:nvSpPr>
        <p:spPr>
          <a:xfrm>
            <a:off x="342900" y="1676400"/>
            <a:ext cx="8610600" cy="4525963"/>
          </a:xfrm>
        </p:spPr>
        <p:txBody>
          <a:bodyPr>
            <a:normAutofit/>
          </a:bodyPr>
          <a:lstStyle/>
          <a:p>
            <a:pPr>
              <a:lnSpc>
                <a:spcPct val="150000"/>
              </a:lnSpc>
            </a:pPr>
            <a:r>
              <a:rPr lang="en-US" sz="2800" b="1" i="1" dirty="0"/>
              <a:t>WILL</a:t>
            </a:r>
            <a:r>
              <a:rPr lang="en-US" sz="2800" dirty="0"/>
              <a:t> you clean up this mess with me tonight?</a:t>
            </a:r>
          </a:p>
          <a:p>
            <a:pPr>
              <a:lnSpc>
                <a:spcPct val="150000"/>
              </a:lnSpc>
            </a:pPr>
            <a:r>
              <a:rPr lang="en-US" sz="2800" dirty="0"/>
              <a:t>Will </a:t>
            </a:r>
            <a:r>
              <a:rPr lang="en-US" sz="2800" b="1" i="1" dirty="0"/>
              <a:t>YOU</a:t>
            </a:r>
            <a:r>
              <a:rPr lang="en-US" sz="2800" dirty="0"/>
              <a:t> clean up this mess with me tonight?</a:t>
            </a:r>
          </a:p>
          <a:p>
            <a:pPr>
              <a:lnSpc>
                <a:spcPct val="150000"/>
              </a:lnSpc>
            </a:pPr>
            <a:r>
              <a:rPr lang="en-US" sz="2800" dirty="0"/>
              <a:t>Will you clean up this </a:t>
            </a:r>
            <a:r>
              <a:rPr lang="en-US" sz="2800" b="1" i="1" dirty="0"/>
              <a:t>MESS</a:t>
            </a:r>
            <a:r>
              <a:rPr lang="en-US" sz="2800" dirty="0"/>
              <a:t> with me tonight?</a:t>
            </a:r>
          </a:p>
          <a:p>
            <a:pPr>
              <a:lnSpc>
                <a:spcPct val="150000"/>
              </a:lnSpc>
            </a:pPr>
            <a:r>
              <a:rPr lang="en-US" sz="2800" dirty="0"/>
              <a:t>Will you clean up this mess with </a:t>
            </a:r>
            <a:r>
              <a:rPr lang="en-US" sz="2800" b="1" i="1" dirty="0"/>
              <a:t>ME</a:t>
            </a:r>
            <a:r>
              <a:rPr lang="en-US" sz="2800" dirty="0"/>
              <a:t> tonight?</a:t>
            </a:r>
          </a:p>
          <a:p>
            <a:pPr>
              <a:lnSpc>
                <a:spcPct val="150000"/>
              </a:lnSpc>
            </a:pPr>
            <a:r>
              <a:rPr lang="en-US" sz="2800" dirty="0"/>
              <a:t>Will you clean up this mess with me </a:t>
            </a:r>
            <a:r>
              <a:rPr lang="en-US" sz="2800" b="1" i="1" dirty="0"/>
              <a:t>TONIGHT</a:t>
            </a:r>
            <a:r>
              <a:rPr lang="en-US" sz="2800" i="1" dirty="0"/>
              <a:t>?</a:t>
            </a:r>
          </a:p>
          <a:p>
            <a:pPr>
              <a:lnSpc>
                <a:spcPct val="150000"/>
              </a:lnSpc>
            </a:pPr>
            <a:endParaRPr lang="en-US" sz="2800" dirty="0"/>
          </a:p>
          <a:p>
            <a:pPr>
              <a:lnSpc>
                <a:spcPct val="150000"/>
              </a:lnSpc>
            </a:pPr>
            <a:endParaRPr lang="en-US" sz="2800" dirty="0"/>
          </a:p>
          <a:p>
            <a:pPr>
              <a:lnSpc>
                <a:spcPct val="150000"/>
              </a:lnSpc>
            </a:pPr>
            <a:endParaRPr lang="en-US" sz="2800" dirty="0"/>
          </a:p>
          <a:p>
            <a:pPr marL="0" indent="0">
              <a:lnSpc>
                <a:spcPct val="150000"/>
              </a:lnSpc>
              <a:buNone/>
            </a:pPr>
            <a:endParaRPr lang="en-US" sz="2800" dirty="0"/>
          </a:p>
          <a:p>
            <a:pPr>
              <a:lnSpc>
                <a:spcPct val="150000"/>
              </a:lnSpc>
            </a:pPr>
            <a:endParaRPr lang="en-US" sz="2800" dirty="0"/>
          </a:p>
        </p:txBody>
      </p:sp>
    </p:spTree>
    <p:extLst>
      <p:ext uri="{BB962C8B-B14F-4D97-AF65-F5344CB8AC3E}">
        <p14:creationId xmlns:p14="http://schemas.microsoft.com/office/powerpoint/2010/main" val="56585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99" y="1371599"/>
            <a:ext cx="5443870" cy="5029200"/>
          </a:xfrm>
          <a:prstGeom prst="round2DiagRect">
            <a:avLst/>
          </a:prstGeom>
        </p:spPr>
      </p:pic>
      <p:sp>
        <p:nvSpPr>
          <p:cNvPr id="4" name="Title 3"/>
          <p:cNvSpPr>
            <a:spLocks noGrp="1"/>
          </p:cNvSpPr>
          <p:nvPr>
            <p:ph type="title"/>
          </p:nvPr>
        </p:nvSpPr>
        <p:spPr>
          <a:xfrm>
            <a:off x="544435" y="300038"/>
            <a:ext cx="8229600" cy="1143000"/>
          </a:xfrm>
        </p:spPr>
        <p:txBody>
          <a:bodyPr/>
          <a:lstStyle/>
          <a:p>
            <a:r>
              <a:rPr lang="en-US" sz="3200" dirty="0">
                <a:solidFill>
                  <a:schemeClr val="tx1"/>
                </a:solidFill>
              </a:rPr>
              <a:t/>
            </a:r>
            <a:br>
              <a:rPr lang="en-US" sz="3200" dirty="0">
                <a:solidFill>
                  <a:schemeClr val="tx1"/>
                </a:solidFill>
              </a:rPr>
            </a:br>
            <a:r>
              <a:rPr lang="en-US" sz="3200" dirty="0"/>
              <a:t>Nonverbal communication</a:t>
            </a:r>
            <a:r>
              <a:rPr lang="en-US" sz="3200" dirty="0">
                <a:solidFill>
                  <a:schemeClr val="tx1"/>
                </a:solidFill>
              </a:rPr>
              <a:t/>
            </a:r>
            <a:br>
              <a:rPr lang="en-US" sz="3200" dirty="0">
                <a:solidFill>
                  <a:schemeClr val="tx1"/>
                </a:solidFill>
              </a:rPr>
            </a:br>
            <a:endParaRPr lang="en-US" sz="1800" dirty="0">
              <a:solidFill>
                <a:schemeClr val="tx1"/>
              </a:solidFill>
            </a:endParaRPr>
          </a:p>
        </p:txBody>
      </p:sp>
    </p:spTree>
    <p:extLst>
      <p:ext uri="{BB962C8B-B14F-4D97-AF65-F5344CB8AC3E}">
        <p14:creationId xmlns:p14="http://schemas.microsoft.com/office/powerpoint/2010/main" val="401134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sz="3200" dirty="0"/>
              <a:t>Types of Nonverbal Communication </a:t>
            </a:r>
          </a:p>
        </p:txBody>
      </p:sp>
      <p:sp>
        <p:nvSpPr>
          <p:cNvPr id="3" name="Content Placeholder 2"/>
          <p:cNvSpPr>
            <a:spLocks noGrp="1"/>
          </p:cNvSpPr>
          <p:nvPr>
            <p:ph idx="1"/>
          </p:nvPr>
        </p:nvSpPr>
        <p:spPr>
          <a:xfrm>
            <a:off x="457200" y="1528665"/>
            <a:ext cx="8229600" cy="4525963"/>
          </a:xfrm>
        </p:spPr>
        <p:txBody>
          <a:bodyPr>
            <a:normAutofit fontScale="92500" lnSpcReduction="10000"/>
          </a:bodyPr>
          <a:lstStyle/>
          <a:p>
            <a:r>
              <a:rPr lang="en-US" dirty="0"/>
              <a:t>Touch (also called </a:t>
            </a:r>
            <a:r>
              <a:rPr lang="en-US" dirty="0" err="1"/>
              <a:t>Haptics</a:t>
            </a:r>
            <a:r>
              <a:rPr lang="en-US" dirty="0"/>
              <a:t>)</a:t>
            </a:r>
          </a:p>
          <a:p>
            <a:pPr lvl="1"/>
            <a:r>
              <a:rPr lang="en-US" dirty="0"/>
              <a:t>Touch can communicate many messages</a:t>
            </a:r>
          </a:p>
          <a:p>
            <a:pPr lvl="1"/>
            <a:r>
              <a:rPr lang="en-US" dirty="0"/>
              <a:t>Several factors make a given touch more or less intense:</a:t>
            </a:r>
          </a:p>
          <a:p>
            <a:pPr lvl="2"/>
            <a:r>
              <a:rPr lang="en-US" dirty="0"/>
              <a:t>Which part of the body does the touching</a:t>
            </a:r>
          </a:p>
          <a:p>
            <a:pPr lvl="2"/>
            <a:r>
              <a:rPr lang="en-US" dirty="0"/>
              <a:t>Which part of the body is touched</a:t>
            </a:r>
          </a:p>
          <a:p>
            <a:pPr lvl="2"/>
            <a:r>
              <a:rPr lang="en-US" dirty="0"/>
              <a:t>How long the touch lasts</a:t>
            </a:r>
          </a:p>
          <a:p>
            <a:pPr lvl="2"/>
            <a:r>
              <a:rPr lang="en-US" dirty="0"/>
              <a:t>The amount of pressure used</a:t>
            </a:r>
          </a:p>
          <a:p>
            <a:pPr lvl="2"/>
            <a:r>
              <a:rPr lang="en-US" dirty="0"/>
              <a:t>The situation in which the touch occurred</a:t>
            </a:r>
          </a:p>
          <a:p>
            <a:pPr lvl="1"/>
            <a:r>
              <a:rPr lang="en-US" b="1" i="1" dirty="0"/>
              <a:t>If done appropriately, touch usually influences a positive response.</a:t>
            </a:r>
          </a:p>
        </p:txBody>
      </p:sp>
    </p:spTree>
    <p:extLst>
      <p:ext uri="{BB962C8B-B14F-4D97-AF65-F5344CB8AC3E}">
        <p14:creationId xmlns:p14="http://schemas.microsoft.com/office/powerpoint/2010/main" val="364939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r>
              <a:rPr lang="en-US" sz="3200" dirty="0"/>
              <a:t>Types of Nonverbal Communication </a:t>
            </a:r>
          </a:p>
        </p:txBody>
      </p:sp>
      <p:sp>
        <p:nvSpPr>
          <p:cNvPr id="3" name="Content Placeholder 2"/>
          <p:cNvSpPr>
            <a:spLocks noGrp="1"/>
          </p:cNvSpPr>
          <p:nvPr>
            <p:ph idx="1"/>
          </p:nvPr>
        </p:nvSpPr>
        <p:spPr>
          <a:xfrm>
            <a:off x="457200" y="1600200"/>
            <a:ext cx="7924800" cy="4525963"/>
          </a:xfrm>
        </p:spPr>
        <p:txBody>
          <a:bodyPr>
            <a:normAutofit/>
          </a:bodyPr>
          <a:lstStyle/>
          <a:p>
            <a:r>
              <a:rPr lang="en-US" sz="2800" dirty="0"/>
              <a:t>Appearance/Adornment</a:t>
            </a:r>
          </a:p>
          <a:p>
            <a:pPr lvl="1"/>
            <a:r>
              <a:rPr lang="en-US" sz="2400" dirty="0"/>
              <a:t>Physical Attractiveness</a:t>
            </a:r>
          </a:p>
          <a:p>
            <a:pPr lvl="2"/>
            <a:r>
              <a:rPr lang="en-US" sz="2000" dirty="0"/>
              <a:t>Men and women whom others perceive as attractive are rated as:</a:t>
            </a:r>
          </a:p>
          <a:p>
            <a:pPr lvl="3"/>
            <a:r>
              <a:rPr lang="en-US" sz="1800" dirty="0"/>
              <a:t>Being more sensitive</a:t>
            </a:r>
          </a:p>
          <a:p>
            <a:pPr lvl="3"/>
            <a:r>
              <a:rPr lang="en-US" sz="1800" dirty="0"/>
              <a:t>Kind</a:t>
            </a:r>
          </a:p>
          <a:p>
            <a:pPr lvl="3"/>
            <a:r>
              <a:rPr lang="en-US" sz="1800" dirty="0"/>
              <a:t>Strong </a:t>
            </a:r>
          </a:p>
          <a:p>
            <a:pPr lvl="3"/>
            <a:r>
              <a:rPr lang="en-US" sz="1800" dirty="0"/>
              <a:t>Sociable </a:t>
            </a:r>
          </a:p>
          <a:p>
            <a:pPr lvl="3"/>
            <a:r>
              <a:rPr lang="en-US" sz="1800" dirty="0"/>
              <a:t>Interesting</a:t>
            </a:r>
          </a:p>
          <a:p>
            <a:r>
              <a:rPr lang="en-US" sz="2800" dirty="0"/>
              <a:t>It also impacts hiring, promotion, and performance evaluations.</a:t>
            </a:r>
          </a:p>
        </p:txBody>
      </p:sp>
    </p:spTree>
    <p:extLst>
      <p:ext uri="{BB962C8B-B14F-4D97-AF65-F5344CB8AC3E}">
        <p14:creationId xmlns:p14="http://schemas.microsoft.com/office/powerpoint/2010/main" val="275957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200" dirty="0"/>
              <a:t>Case Study: How Much Is That </a:t>
            </a:r>
            <a:br>
              <a:rPr lang="en-US" sz="3200" dirty="0"/>
            </a:br>
            <a:r>
              <a:rPr lang="en-US" sz="3200" dirty="0"/>
              <a:t>Ring Worth?</a:t>
            </a:r>
            <a:br>
              <a:rPr lang="en-US" sz="3200" dirty="0"/>
            </a:b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307" y="1676400"/>
            <a:ext cx="424338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188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700"/>
            <a:ext cx="8229600" cy="1143000"/>
          </a:xfrm>
        </p:spPr>
        <p:txBody>
          <a:bodyPr>
            <a:normAutofit/>
          </a:bodyPr>
          <a:lstStyle/>
          <a:p>
            <a:r>
              <a:rPr lang="en-US" sz="3200" dirty="0"/>
              <a:t>Types of Nonverbal Communication </a:t>
            </a:r>
          </a:p>
        </p:txBody>
      </p:sp>
      <p:sp>
        <p:nvSpPr>
          <p:cNvPr id="3" name="Content Placeholder 2"/>
          <p:cNvSpPr>
            <a:spLocks noGrp="1"/>
          </p:cNvSpPr>
          <p:nvPr>
            <p:ph idx="1"/>
          </p:nvPr>
        </p:nvSpPr>
        <p:spPr>
          <a:xfrm>
            <a:off x="457200" y="1790700"/>
            <a:ext cx="8229600" cy="4525963"/>
          </a:xfrm>
        </p:spPr>
        <p:txBody>
          <a:bodyPr>
            <a:normAutofit/>
          </a:bodyPr>
          <a:lstStyle/>
          <a:p>
            <a:r>
              <a:rPr lang="en-US" sz="2800" dirty="0"/>
              <a:t>Physical Space</a:t>
            </a:r>
          </a:p>
          <a:p>
            <a:pPr lvl="1"/>
            <a:r>
              <a:rPr lang="en-US" sz="2400" dirty="0"/>
              <a:t>Proxemics</a:t>
            </a:r>
          </a:p>
          <a:p>
            <a:pPr lvl="2"/>
            <a:r>
              <a:rPr lang="en-US" sz="2000" dirty="0"/>
              <a:t>The study of the way people and animals use space</a:t>
            </a:r>
          </a:p>
          <a:p>
            <a:pPr lvl="2"/>
            <a:r>
              <a:rPr lang="en-US" sz="2000" dirty="0"/>
              <a:t>We each carry an invisible bubble of personal space wherever we go</a:t>
            </a:r>
          </a:p>
          <a:p>
            <a:pPr lvl="1"/>
            <a:r>
              <a:rPr lang="en-US" sz="2400" dirty="0"/>
              <a:t>Territoriality</a:t>
            </a:r>
          </a:p>
          <a:p>
            <a:pPr lvl="2"/>
            <a:r>
              <a:rPr lang="en-US" sz="2000" dirty="0"/>
              <a:t>We claim an area with continuous occupation or implied ownership of an area</a:t>
            </a:r>
          </a:p>
          <a:p>
            <a:pPr lvl="1"/>
            <a:r>
              <a:rPr lang="en-US" sz="2400" dirty="0"/>
              <a:t>Environment</a:t>
            </a:r>
          </a:p>
          <a:p>
            <a:pPr lvl="2"/>
            <a:r>
              <a:rPr lang="en-US" sz="2000" dirty="0"/>
              <a:t>We use space to express our practical and personal selves</a:t>
            </a:r>
          </a:p>
          <a:p>
            <a:endParaRPr lang="en-US" sz="2800" dirty="0"/>
          </a:p>
        </p:txBody>
      </p:sp>
    </p:spTree>
    <p:extLst>
      <p:ext uri="{BB962C8B-B14F-4D97-AF65-F5344CB8AC3E}">
        <p14:creationId xmlns:p14="http://schemas.microsoft.com/office/powerpoint/2010/main" val="277194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52" y="304800"/>
            <a:ext cx="8229600" cy="1143000"/>
          </a:xfrm>
        </p:spPr>
        <p:txBody>
          <a:bodyPr/>
          <a:lstStyle/>
          <a:p>
            <a:r>
              <a:rPr lang="en-US" sz="3200" dirty="0"/>
              <a:t>MY personal bubble activity</a:t>
            </a:r>
          </a:p>
        </p:txBody>
      </p:sp>
      <p:sp>
        <p:nvSpPr>
          <p:cNvPr id="3" name="Content Placeholder 2"/>
          <p:cNvSpPr>
            <a:spLocks noGrp="1"/>
          </p:cNvSpPr>
          <p:nvPr>
            <p:ph idx="1"/>
          </p:nvPr>
        </p:nvSpPr>
        <p:spPr>
          <a:xfrm>
            <a:off x="518652" y="1600200"/>
            <a:ext cx="8229600" cy="4525963"/>
          </a:xfrm>
        </p:spPr>
        <p:txBody>
          <a:bodyPr>
            <a:normAutofit/>
          </a:bodyPr>
          <a:lstStyle/>
          <a:p>
            <a:r>
              <a:rPr lang="en-US" dirty="0"/>
              <a:t>Public distance </a:t>
            </a:r>
          </a:p>
          <a:p>
            <a:pPr lvl="3"/>
            <a:r>
              <a:rPr lang="en-US" dirty="0"/>
              <a:t>Distances beyond twelve feet</a:t>
            </a:r>
          </a:p>
          <a:p>
            <a:r>
              <a:rPr lang="en-US" dirty="0"/>
              <a:t>Social distance</a:t>
            </a:r>
          </a:p>
          <a:p>
            <a:pPr lvl="3"/>
            <a:r>
              <a:rPr lang="en-US" dirty="0"/>
              <a:t>Four feet to twelve feet</a:t>
            </a:r>
          </a:p>
          <a:p>
            <a:r>
              <a:rPr lang="en-US" dirty="0"/>
              <a:t>Personal distance</a:t>
            </a:r>
          </a:p>
          <a:p>
            <a:pPr lvl="3"/>
            <a:r>
              <a:rPr lang="en-US" dirty="0"/>
              <a:t>Ranges from eighteen inches to four feet</a:t>
            </a:r>
          </a:p>
          <a:p>
            <a:pPr lvl="3"/>
            <a:r>
              <a:rPr lang="en-US" dirty="0"/>
              <a:t>At “arms distance” –close but not intimately so</a:t>
            </a:r>
          </a:p>
          <a:p>
            <a:r>
              <a:rPr lang="en-US" dirty="0"/>
              <a:t>Intimate distance</a:t>
            </a:r>
          </a:p>
          <a:p>
            <a:pPr lvl="3"/>
            <a:r>
              <a:rPr lang="en-US" dirty="0"/>
              <a:t>Kissing to about eighteen inches out</a:t>
            </a:r>
          </a:p>
          <a:p>
            <a:pPr lvl="3"/>
            <a:endParaRPr lang="en-US" dirty="0"/>
          </a:p>
          <a:p>
            <a:endParaRPr lang="en-US" dirty="0"/>
          </a:p>
        </p:txBody>
      </p:sp>
    </p:spTree>
    <p:extLst>
      <p:ext uri="{BB962C8B-B14F-4D97-AF65-F5344CB8AC3E}">
        <p14:creationId xmlns:p14="http://schemas.microsoft.com/office/powerpoint/2010/main" val="314547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Out</a:t>
            </a:r>
          </a:p>
        </p:txBody>
      </p:sp>
      <p:sp>
        <p:nvSpPr>
          <p:cNvPr id="3" name="Content Placeholder 2"/>
          <p:cNvSpPr>
            <a:spLocks noGrp="1"/>
          </p:cNvSpPr>
          <p:nvPr>
            <p:ph idx="1"/>
          </p:nvPr>
        </p:nvSpPr>
        <p:spPr>
          <a:xfrm>
            <a:off x="446314" y="4038600"/>
            <a:ext cx="7924800" cy="1981200"/>
          </a:xfrm>
        </p:spPr>
        <p:txBody>
          <a:bodyPr>
            <a:noAutofit/>
          </a:bodyPr>
          <a:lstStyle/>
          <a:p>
            <a:pPr marL="0" indent="0" algn="ctr">
              <a:buNone/>
            </a:pPr>
            <a:r>
              <a:rPr lang="en-US" sz="2800" b="1" dirty="0"/>
              <a:t>How did you </a:t>
            </a:r>
            <a:r>
              <a:rPr lang="en-US" sz="2800" b="1" i="1" dirty="0"/>
              <a:t>feel</a:t>
            </a:r>
            <a:r>
              <a:rPr lang="en-US" sz="2800" b="1" dirty="0"/>
              <a:t>?</a:t>
            </a:r>
          </a:p>
          <a:p>
            <a:pPr marL="0" indent="0">
              <a:buNone/>
            </a:pPr>
            <a:endParaRPr lang="en-US" sz="2800" dirty="0"/>
          </a:p>
          <a:p>
            <a:r>
              <a:rPr lang="en-US" sz="2800" dirty="0"/>
              <a:t>What did you notice about the </a:t>
            </a:r>
            <a:r>
              <a:rPr lang="en-US" sz="2800" i="1" dirty="0"/>
              <a:t>other </a:t>
            </a:r>
            <a:r>
              <a:rPr lang="en-US" sz="2800" dirty="0"/>
              <a:t>person’s nonverbal behaviors?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82"/>
          <a:stretch/>
        </p:blipFill>
        <p:spPr bwMode="auto">
          <a:xfrm>
            <a:off x="6653533" y="842868"/>
            <a:ext cx="2044153" cy="2079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Content Placeholder 2"/>
          <p:cNvSpPr txBox="1">
            <a:spLocks/>
          </p:cNvSpPr>
          <p:nvPr/>
        </p:nvSpPr>
        <p:spPr>
          <a:xfrm>
            <a:off x="446314" y="1232678"/>
            <a:ext cx="5943600" cy="2362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Century Schoolbook" panose="02040604050505020304" pitchFamily="18"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a:p>
          <a:p>
            <a:r>
              <a:rPr lang="en-US" sz="2800" dirty="0"/>
              <a:t>What did you </a:t>
            </a:r>
            <a:r>
              <a:rPr lang="en-US" sz="2800" u="sng" dirty="0"/>
              <a:t>notice</a:t>
            </a:r>
            <a:r>
              <a:rPr lang="en-US" sz="2800" dirty="0"/>
              <a:t> about </a:t>
            </a:r>
            <a:r>
              <a:rPr lang="en-US" sz="2800" i="1" dirty="0"/>
              <a:t>your own </a:t>
            </a:r>
            <a:r>
              <a:rPr lang="en-US" sz="2800" dirty="0"/>
              <a:t>nonverbal communication and specifically body language during the distance experience?</a:t>
            </a:r>
          </a:p>
          <a:p>
            <a:pPr marL="0" indent="0">
              <a:buFontTx/>
              <a:buNone/>
            </a:pPr>
            <a:endParaRPr lang="en-US" sz="2800" dirty="0"/>
          </a:p>
          <a:p>
            <a:pPr marL="0" indent="0">
              <a:buFontTx/>
              <a:buNone/>
            </a:pPr>
            <a:endParaRPr lang="en-US" sz="2800" dirty="0"/>
          </a:p>
          <a:p>
            <a:pPr marL="0" indent="0">
              <a:buFontTx/>
              <a:buNone/>
            </a:pPr>
            <a:endParaRPr lang="en-US" sz="2800" dirty="0"/>
          </a:p>
          <a:p>
            <a:endParaRPr lang="en-US" sz="2800" dirty="0"/>
          </a:p>
        </p:txBody>
      </p:sp>
    </p:spTree>
    <p:extLst>
      <p:ext uri="{BB962C8B-B14F-4D97-AF65-F5344CB8AC3E}">
        <p14:creationId xmlns:p14="http://schemas.microsoft.com/office/powerpoint/2010/main" val="210988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57200"/>
            <a:ext cx="8229600" cy="1143000"/>
          </a:xfrm>
        </p:spPr>
        <p:txBody>
          <a:bodyPr/>
          <a:lstStyle/>
          <a:p>
            <a:r>
              <a:rPr lang="en-US" sz="3200" dirty="0"/>
              <a:t>Stop you’re on fire Activity</a:t>
            </a:r>
          </a:p>
        </p:txBody>
      </p:sp>
      <p:sp>
        <p:nvSpPr>
          <p:cNvPr id="17411" name="Rectangle 3"/>
          <p:cNvSpPr>
            <a:spLocks noGrp="1" noChangeArrowheads="1"/>
          </p:cNvSpPr>
          <p:nvPr>
            <p:ph type="body" idx="1"/>
          </p:nvPr>
        </p:nvSpPr>
        <p:spPr>
          <a:xfrm>
            <a:off x="457200" y="1752600"/>
            <a:ext cx="8229600" cy="4525963"/>
          </a:xfrm>
        </p:spPr>
        <p:txBody>
          <a:bodyPr/>
          <a:lstStyle/>
          <a:p>
            <a:pPr>
              <a:lnSpc>
                <a:spcPct val="80000"/>
              </a:lnSpc>
              <a:buFont typeface="Wingdings" pitchFamily="2" charset="2"/>
              <a:buNone/>
            </a:pPr>
            <a:r>
              <a:rPr lang="en-US" sz="2800" dirty="0"/>
              <a:t>Say it as if the person is </a:t>
            </a:r>
            <a:r>
              <a:rPr lang="en-US" sz="2800" i="1" dirty="0"/>
              <a:t>really</a:t>
            </a:r>
            <a:r>
              <a:rPr lang="en-US" sz="2800" dirty="0"/>
              <a:t> </a:t>
            </a:r>
            <a:r>
              <a:rPr lang="en-US" sz="2800" i="1" dirty="0"/>
              <a:t>on</a:t>
            </a:r>
            <a:r>
              <a:rPr lang="en-US" sz="2800" dirty="0"/>
              <a:t> fire.</a:t>
            </a:r>
          </a:p>
          <a:p>
            <a:pPr>
              <a:lnSpc>
                <a:spcPct val="80000"/>
              </a:lnSpc>
              <a:buFont typeface="Wingdings" pitchFamily="2" charset="2"/>
              <a:buNone/>
            </a:pPr>
            <a:r>
              <a:rPr lang="en-US" sz="2800" dirty="0"/>
              <a:t>	--</a:t>
            </a:r>
            <a:r>
              <a:rPr lang="en-US" sz="2800" i="1" dirty="0"/>
              <a:t>use vocal urgency</a:t>
            </a:r>
          </a:p>
          <a:p>
            <a:pPr>
              <a:lnSpc>
                <a:spcPct val="80000"/>
              </a:lnSpc>
              <a:buFont typeface="Wingdings" pitchFamily="2" charset="2"/>
              <a:buNone/>
            </a:pPr>
            <a:endParaRPr lang="en-US" sz="2800" i="1" dirty="0"/>
          </a:p>
          <a:p>
            <a:pPr>
              <a:lnSpc>
                <a:spcPct val="80000"/>
              </a:lnSpc>
              <a:buFont typeface="Wingdings" pitchFamily="2" charset="2"/>
              <a:buNone/>
            </a:pPr>
            <a:r>
              <a:rPr lang="en-US" sz="2800" dirty="0"/>
              <a:t>Say it as if the person is boring. </a:t>
            </a:r>
          </a:p>
          <a:p>
            <a:pPr>
              <a:lnSpc>
                <a:spcPct val="80000"/>
              </a:lnSpc>
              <a:buFont typeface="Wingdings" pitchFamily="2" charset="2"/>
              <a:buNone/>
            </a:pPr>
            <a:r>
              <a:rPr lang="en-US" sz="2800" dirty="0"/>
              <a:t>	</a:t>
            </a:r>
            <a:r>
              <a:rPr lang="en-US" sz="2800" i="1" dirty="0"/>
              <a:t>--use vocal sarcasm</a:t>
            </a:r>
          </a:p>
          <a:p>
            <a:pPr>
              <a:lnSpc>
                <a:spcPct val="80000"/>
              </a:lnSpc>
              <a:buFont typeface="Wingdings" pitchFamily="2" charset="2"/>
              <a:buNone/>
            </a:pPr>
            <a:endParaRPr lang="en-US" sz="2800" i="1" dirty="0"/>
          </a:p>
          <a:p>
            <a:pPr>
              <a:lnSpc>
                <a:spcPct val="80000"/>
              </a:lnSpc>
              <a:buFont typeface="Wingdings" pitchFamily="2" charset="2"/>
              <a:buNone/>
            </a:pPr>
            <a:r>
              <a:rPr lang="en-US" sz="2800" dirty="0"/>
              <a:t>Say it as if the person is doing something worthy of praise.</a:t>
            </a:r>
          </a:p>
          <a:p>
            <a:pPr>
              <a:lnSpc>
                <a:spcPct val="80000"/>
              </a:lnSpc>
              <a:buFont typeface="Wingdings" pitchFamily="2" charset="2"/>
              <a:buNone/>
            </a:pPr>
            <a:r>
              <a:rPr lang="en-US" sz="2800" dirty="0"/>
              <a:t>	</a:t>
            </a:r>
            <a:r>
              <a:rPr lang="en-US" sz="2800" i="1" dirty="0"/>
              <a:t>--use vocal enthusiasm</a:t>
            </a:r>
          </a:p>
          <a:p>
            <a:pPr>
              <a:lnSpc>
                <a:spcPct val="80000"/>
              </a:lnSpc>
            </a:pPr>
            <a:endParaRPr lang="en-US" sz="2800" i="1" dirty="0"/>
          </a:p>
          <a:p>
            <a:pPr marL="0" indent="0">
              <a:lnSpc>
                <a:spcPct val="80000"/>
              </a:lnSpc>
              <a:buNone/>
            </a:pPr>
            <a:endParaRPr lang="en-US" sz="2800" dirty="0"/>
          </a:p>
        </p:txBody>
      </p:sp>
    </p:spTree>
    <p:extLst>
      <p:ext uri="{BB962C8B-B14F-4D97-AF65-F5344CB8AC3E}">
        <p14:creationId xmlns:p14="http://schemas.microsoft.com/office/powerpoint/2010/main" val="221637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 calcmode="lin" valueType="num">
                                      <p:cBhvr additive="base">
                                        <p:cTn id="17"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1">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411">
                                            <p:txEl>
                                              <p:pRg st="4" end="4"/>
                                            </p:txEl>
                                          </p:spTgt>
                                        </p:tgtEl>
                                        <p:attrNameLst>
                                          <p:attrName>style.visibility</p:attrName>
                                        </p:attrNameLst>
                                      </p:cBhvr>
                                      <p:to>
                                        <p:strVal val="visible"/>
                                      </p:to>
                                    </p:set>
                                    <p:anim calcmode="lin" valueType="num">
                                      <p:cBhvr additive="base">
                                        <p:cTn id="2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anim calcmode="lin" valueType="num">
                                      <p:cBhvr additive="base">
                                        <p:cTn id="27"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411">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anim calcmode="lin" valueType="num">
                                      <p:cBhvr additive="base">
                                        <p:cTn id="31"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238"/>
            <a:ext cx="8229600" cy="1143000"/>
          </a:xfrm>
        </p:spPr>
        <p:txBody>
          <a:bodyPr/>
          <a:lstStyle/>
          <a:p>
            <a:r>
              <a:rPr lang="en-US" sz="3200" dirty="0"/>
              <a:t>Large Group Report Out</a:t>
            </a:r>
          </a:p>
        </p:txBody>
      </p:sp>
      <p:sp>
        <p:nvSpPr>
          <p:cNvPr id="3" name="Content Placeholder 2"/>
          <p:cNvSpPr>
            <a:spLocks noGrp="1"/>
          </p:cNvSpPr>
          <p:nvPr>
            <p:ph idx="1"/>
          </p:nvPr>
        </p:nvSpPr>
        <p:spPr>
          <a:xfrm>
            <a:off x="457200" y="1392238"/>
            <a:ext cx="8001000" cy="4525963"/>
          </a:xfrm>
        </p:spPr>
        <p:txBody>
          <a:bodyPr>
            <a:noAutofit/>
          </a:bodyPr>
          <a:lstStyle/>
          <a:p>
            <a:pPr>
              <a:lnSpc>
                <a:spcPct val="170000"/>
              </a:lnSpc>
            </a:pPr>
            <a:r>
              <a:rPr lang="en-US" sz="2400" dirty="0"/>
              <a:t>What did you notice about the volume and tone in the room?</a:t>
            </a:r>
          </a:p>
          <a:p>
            <a:pPr>
              <a:lnSpc>
                <a:spcPct val="170000"/>
              </a:lnSpc>
            </a:pPr>
            <a:r>
              <a:rPr lang="en-US" sz="2400" dirty="0"/>
              <a:t>What did you notice about your partner’s gestures and facial expressions?</a:t>
            </a:r>
          </a:p>
          <a:p>
            <a:pPr>
              <a:lnSpc>
                <a:spcPct val="170000"/>
              </a:lnSpc>
            </a:pPr>
            <a:r>
              <a:rPr lang="en-US" sz="2400" dirty="0"/>
              <a:t>What did you notice about your own and your partner’s body language?</a:t>
            </a:r>
          </a:p>
          <a:p>
            <a:pPr>
              <a:lnSpc>
                <a:spcPct val="170000"/>
              </a:lnSpc>
            </a:pPr>
            <a:r>
              <a:rPr lang="en-US" sz="2400" dirty="0"/>
              <a:t>What other observations would you like to share?		</a:t>
            </a:r>
            <a:br>
              <a:rPr lang="en-US" sz="2400" dirty="0"/>
            </a:br>
            <a:endParaRPr lang="en-US" sz="2400" dirty="0"/>
          </a:p>
        </p:txBody>
      </p:sp>
    </p:spTree>
    <p:extLst>
      <p:ext uri="{BB962C8B-B14F-4D97-AF65-F5344CB8AC3E}">
        <p14:creationId xmlns:p14="http://schemas.microsoft.com/office/powerpoint/2010/main" val="84599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a:t>Thank you!</a:t>
            </a:r>
          </a:p>
        </p:txBody>
      </p:sp>
      <p:sp>
        <p:nvSpPr>
          <p:cNvPr id="3" name="Content Placeholder 2"/>
          <p:cNvSpPr>
            <a:spLocks noGrp="1"/>
          </p:cNvSpPr>
          <p:nvPr>
            <p:ph idx="1"/>
          </p:nvPr>
        </p:nvSpPr>
        <p:spPr>
          <a:xfrm>
            <a:off x="457200" y="2667000"/>
            <a:ext cx="8229600" cy="2438400"/>
          </a:xfrm>
        </p:spPr>
        <p:txBody>
          <a:bodyPr>
            <a:normAutofit/>
          </a:bodyPr>
          <a:lstStyle/>
          <a:p>
            <a:pPr marL="0" indent="0" algn="ctr">
              <a:buNone/>
            </a:pPr>
            <a:r>
              <a:rPr lang="en-US" sz="4800" dirty="0"/>
              <a:t>Questions?</a:t>
            </a:r>
          </a:p>
          <a:p>
            <a:pPr marL="0" indent="0" algn="ctr">
              <a:buNone/>
            </a:pPr>
            <a:r>
              <a:rPr lang="en-US" sz="4800" dirty="0"/>
              <a:t>Comments?</a:t>
            </a:r>
          </a:p>
        </p:txBody>
      </p:sp>
    </p:spTree>
    <p:extLst>
      <p:ext uri="{BB962C8B-B14F-4D97-AF65-F5344CB8AC3E}">
        <p14:creationId xmlns:p14="http://schemas.microsoft.com/office/powerpoint/2010/main" val="33145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57200"/>
            <a:ext cx="7772400" cy="1143000"/>
          </a:xfrm>
        </p:spPr>
        <p:txBody>
          <a:bodyPr/>
          <a:lstStyle/>
          <a:p>
            <a:r>
              <a:rPr lang="en-US" sz="3200" dirty="0"/>
              <a:t>What to Expect in this Presentation</a:t>
            </a:r>
          </a:p>
        </p:txBody>
      </p:sp>
      <p:sp>
        <p:nvSpPr>
          <p:cNvPr id="5" name="Content Placeholder 4"/>
          <p:cNvSpPr>
            <a:spLocks noGrp="1"/>
          </p:cNvSpPr>
          <p:nvPr>
            <p:ph idx="1"/>
          </p:nvPr>
        </p:nvSpPr>
        <p:spPr>
          <a:xfrm>
            <a:off x="457200" y="1676400"/>
            <a:ext cx="8229600" cy="4525963"/>
          </a:xfrm>
        </p:spPr>
        <p:txBody>
          <a:bodyPr>
            <a:normAutofit/>
          </a:bodyPr>
          <a:lstStyle/>
          <a:p>
            <a:pPr marL="0" indent="0">
              <a:buNone/>
            </a:pPr>
            <a:endParaRPr lang="en-US" sz="1100" dirty="0"/>
          </a:p>
          <a:p>
            <a:r>
              <a:rPr lang="en-US" sz="2800" dirty="0"/>
              <a:t>Overview of the importance of nonverbal communication </a:t>
            </a:r>
          </a:p>
          <a:p>
            <a:r>
              <a:rPr lang="en-US" sz="2800" dirty="0"/>
              <a:t>Understanding nonverbal communication</a:t>
            </a:r>
          </a:p>
          <a:p>
            <a:r>
              <a:rPr lang="en-US" sz="2800" dirty="0"/>
              <a:t>Types of nonverbal communication</a:t>
            </a:r>
          </a:p>
          <a:p>
            <a:r>
              <a:rPr lang="en-US" sz="2800" dirty="0"/>
              <a:t>A variety of activities</a:t>
            </a:r>
          </a:p>
          <a:p>
            <a:pPr marL="0" indent="0">
              <a:buNone/>
            </a:pPr>
            <a:endParaRPr lang="en-US" sz="2800" dirty="0"/>
          </a:p>
        </p:txBody>
      </p:sp>
    </p:spTree>
    <p:extLst>
      <p:ext uri="{BB962C8B-B14F-4D97-AF65-F5344CB8AC3E}">
        <p14:creationId xmlns:p14="http://schemas.microsoft.com/office/powerpoint/2010/main" val="58592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457200"/>
            <a:ext cx="8458201" cy="1447800"/>
          </a:xfrm>
        </p:spPr>
        <p:txBody>
          <a:bodyPr>
            <a:noAutofit/>
          </a:bodyPr>
          <a:lstStyle/>
          <a:p>
            <a:r>
              <a:rPr lang="en-US" sz="3200" dirty="0"/>
              <a:t>Importance of Soft Skills</a:t>
            </a:r>
            <a:r>
              <a:rPr lang="en-US" sz="4400" dirty="0"/>
              <a:t/>
            </a:r>
            <a:br>
              <a:rPr lang="en-US" sz="4400" dirty="0"/>
            </a:br>
            <a:endParaRPr lang="en-US" sz="4400" dirty="0"/>
          </a:p>
        </p:txBody>
      </p:sp>
      <p:sp>
        <p:nvSpPr>
          <p:cNvPr id="3" name="Content Placeholder 2"/>
          <p:cNvSpPr>
            <a:spLocks noGrp="1"/>
          </p:cNvSpPr>
          <p:nvPr>
            <p:ph idx="1"/>
          </p:nvPr>
        </p:nvSpPr>
        <p:spPr>
          <a:xfrm>
            <a:off x="533400" y="1752600"/>
            <a:ext cx="8153400" cy="4724400"/>
          </a:xfrm>
        </p:spPr>
        <p:txBody>
          <a:bodyPr>
            <a:noAutofit/>
          </a:bodyPr>
          <a:lstStyle/>
          <a:p>
            <a:pPr marL="0" indent="0">
              <a:spcBef>
                <a:spcPts val="0"/>
              </a:spcBef>
              <a:buNone/>
              <a:defRPr/>
            </a:pPr>
            <a:r>
              <a:rPr lang="en-US" sz="2400" dirty="0"/>
              <a:t>“Communication is the skill that can possibly have the greatest impact on effective healthcare delivery.  It really is the key to clinical governance and demands as much attention, respect and sustaining as other seemingly ‘harder’ targets.  However, often the mere mention of the importance of communication causes less than positive reactions in healthcare professionals.”</a:t>
            </a:r>
          </a:p>
          <a:p>
            <a:pPr marL="0" indent="0">
              <a:spcBef>
                <a:spcPts val="0"/>
              </a:spcBef>
              <a:buNone/>
              <a:defRPr/>
            </a:pPr>
            <a:endParaRPr lang="en-US" sz="2400" dirty="0"/>
          </a:p>
          <a:p>
            <a:pPr marL="457200" lvl="1" indent="0" algn="r">
              <a:buNone/>
            </a:pPr>
            <a:r>
              <a:rPr lang="en-US" sz="1400" dirty="0"/>
              <a:t>(</a:t>
            </a:r>
            <a:r>
              <a:rPr lang="en-US" sz="1400" dirty="0" err="1">
                <a:solidFill>
                  <a:schemeClr val="bg1"/>
                </a:solidFill>
              </a:rPr>
              <a:t>Jelphs</a:t>
            </a:r>
            <a:r>
              <a:rPr lang="en-US" sz="1400" dirty="0">
                <a:solidFill>
                  <a:schemeClr val="bg1"/>
                </a:solidFill>
              </a:rPr>
              <a:t>, 2006</a:t>
            </a:r>
            <a:r>
              <a:rPr lang="en-US" sz="1400" dirty="0"/>
              <a:t>, senior fellow at the</a:t>
            </a:r>
          </a:p>
          <a:p>
            <a:pPr marL="457200" lvl="1" indent="0" algn="r">
              <a:buNone/>
            </a:pPr>
            <a:r>
              <a:rPr lang="en-US" sz="1400" dirty="0"/>
              <a:t>Health Services Management </a:t>
            </a:r>
          </a:p>
          <a:p>
            <a:pPr marL="457200" lvl="1" indent="0" algn="r">
              <a:buNone/>
            </a:pPr>
            <a:r>
              <a:rPr lang="en-US" sz="1400" dirty="0"/>
              <a:t>Centre at the University of Birmingham)</a:t>
            </a:r>
          </a:p>
          <a:p>
            <a:pPr marL="457200" lvl="1" indent="0" algn="r">
              <a:buNone/>
            </a:pPr>
            <a:endParaRPr lang="en-US" sz="900" dirty="0"/>
          </a:p>
          <a:p>
            <a:pPr lvl="1"/>
            <a:endParaRPr lang="en-US" sz="2000" dirty="0"/>
          </a:p>
        </p:txBody>
      </p:sp>
    </p:spTree>
    <p:extLst>
      <p:ext uri="{BB962C8B-B14F-4D97-AF65-F5344CB8AC3E}">
        <p14:creationId xmlns:p14="http://schemas.microsoft.com/office/powerpoint/2010/main" val="319690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832" y="685800"/>
            <a:ext cx="6934200" cy="5442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057400" y="4800600"/>
            <a:ext cx="5486400" cy="609600"/>
            <a:chOff x="2057400" y="4800600"/>
            <a:chExt cx="5486400" cy="609600"/>
          </a:xfrm>
        </p:grpSpPr>
        <p:sp>
          <p:nvSpPr>
            <p:cNvPr id="3" name="Rectangle 2"/>
            <p:cNvSpPr/>
            <p:nvPr/>
          </p:nvSpPr>
          <p:spPr>
            <a:xfrm>
              <a:off x="2057400" y="4800600"/>
              <a:ext cx="54864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extBox 1"/>
            <p:cNvSpPr txBox="1"/>
            <p:nvPr/>
          </p:nvSpPr>
          <p:spPr>
            <a:xfrm>
              <a:off x="2743200" y="4920734"/>
              <a:ext cx="4017062" cy="369332"/>
            </a:xfrm>
            <a:prstGeom prst="rect">
              <a:avLst/>
            </a:prstGeom>
            <a:noFill/>
          </p:spPr>
          <p:txBody>
            <a:bodyPr wrap="square" rtlCol="0">
              <a:spAutoFit/>
            </a:bodyPr>
            <a:lstStyle/>
            <a:p>
              <a:r>
                <a:rPr lang="en-US" dirty="0">
                  <a:solidFill>
                    <a:schemeClr val="bg1"/>
                  </a:solidFill>
                </a:rPr>
                <a:t>www.CustomerServiceSkillsBook.com</a:t>
              </a:r>
            </a:p>
          </p:txBody>
        </p:sp>
      </p:grpSp>
    </p:spTree>
    <p:extLst>
      <p:ext uri="{BB962C8B-B14F-4D97-AF65-F5344CB8AC3E}">
        <p14:creationId xmlns:p14="http://schemas.microsoft.com/office/powerpoint/2010/main" val="257428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sz="3200" dirty="0"/>
              <a:t>Activity: Nonverbal Questionnaire </a:t>
            </a:r>
          </a:p>
        </p:txBody>
      </p:sp>
      <p:sp>
        <p:nvSpPr>
          <p:cNvPr id="3" name="Content Placeholder 2"/>
          <p:cNvSpPr>
            <a:spLocks noGrp="1"/>
          </p:cNvSpPr>
          <p:nvPr>
            <p:ph idx="1"/>
          </p:nvPr>
        </p:nvSpPr>
        <p:spPr>
          <a:xfrm>
            <a:off x="457200" y="1905000"/>
            <a:ext cx="8229600" cy="4525963"/>
          </a:xfrm>
        </p:spPr>
        <p:txBody>
          <a:bodyPr>
            <a:normAutofit/>
          </a:bodyPr>
          <a:lstStyle/>
          <a:p>
            <a:r>
              <a:rPr lang="en-US" sz="2800" dirty="0"/>
              <a:t>Giving someone a big hug.</a:t>
            </a:r>
          </a:p>
          <a:p>
            <a:r>
              <a:rPr lang="en-US" sz="2800" dirty="0"/>
              <a:t>Using American Sign Language to send a message to someone.</a:t>
            </a:r>
          </a:p>
          <a:p>
            <a:r>
              <a:rPr lang="en-US" sz="2800" dirty="0"/>
              <a:t>Writing a note to a colleague on a pad of paper during a boring meeting.</a:t>
            </a:r>
          </a:p>
          <a:p>
            <a:r>
              <a:rPr lang="en-US" sz="2800" dirty="0"/>
              <a:t>Tapping your watch to signal your friend that it’s nearly time for lunch.</a:t>
            </a:r>
          </a:p>
          <a:p>
            <a:endParaRPr lang="en-US" sz="2800" dirty="0"/>
          </a:p>
        </p:txBody>
      </p:sp>
    </p:spTree>
    <p:extLst>
      <p:ext uri="{BB962C8B-B14F-4D97-AF65-F5344CB8AC3E}">
        <p14:creationId xmlns:p14="http://schemas.microsoft.com/office/powerpoint/2010/main" val="376862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57200"/>
            <a:ext cx="7543800" cy="1039427"/>
          </a:xfrm>
        </p:spPr>
        <p:txBody>
          <a:bodyPr>
            <a:noAutofit/>
          </a:bodyPr>
          <a:lstStyle/>
          <a:p>
            <a:r>
              <a:rPr lang="en-US" sz="3200" dirty="0"/>
              <a:t> “Body language: Some say it’s just about 65%”...</a:t>
            </a:r>
            <a:r>
              <a:rPr lang="en-US" sz="1600" dirty="0"/>
              <a:t>(</a:t>
            </a:r>
            <a:r>
              <a:rPr lang="en-US" sz="1600" dirty="0" err="1"/>
              <a:t>Burgoon</a:t>
            </a:r>
            <a:r>
              <a:rPr lang="en-US" sz="1600" dirty="0"/>
              <a:t>, 1994)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1221254"/>
              </p:ext>
            </p:extLst>
          </p:nvPr>
        </p:nvGraphicFramePr>
        <p:xfrm>
          <a:off x="457200" y="1828800"/>
          <a:ext cx="853440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200400" y="6386899"/>
            <a:ext cx="2895600" cy="276999"/>
          </a:xfrm>
          <a:prstGeom prst="rect">
            <a:avLst/>
          </a:prstGeom>
          <a:noFill/>
        </p:spPr>
        <p:txBody>
          <a:bodyPr wrap="square" rtlCol="0">
            <a:spAutoFit/>
          </a:bodyPr>
          <a:lstStyle/>
          <a:p>
            <a:r>
              <a:rPr lang="en-US" sz="1200" dirty="0">
                <a:solidFill>
                  <a:schemeClr val="bg1"/>
                </a:solidFill>
              </a:rPr>
              <a:t>Based on the work by Albert </a:t>
            </a:r>
            <a:r>
              <a:rPr lang="en-US" sz="1200" dirty="0" err="1">
                <a:solidFill>
                  <a:schemeClr val="bg1"/>
                </a:solidFill>
              </a:rPr>
              <a:t>Mehrabian</a:t>
            </a:r>
            <a:endParaRPr lang="en-US" sz="1200" dirty="0">
              <a:solidFill>
                <a:schemeClr val="bg1"/>
              </a:solidFill>
            </a:endParaRPr>
          </a:p>
        </p:txBody>
      </p:sp>
    </p:spTree>
    <p:extLst>
      <p:ext uri="{BB962C8B-B14F-4D97-AF65-F5344CB8AC3E}">
        <p14:creationId xmlns:p14="http://schemas.microsoft.com/office/powerpoint/2010/main" val="331497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Turnip activity</a:t>
            </a:r>
          </a:p>
        </p:txBody>
      </p:sp>
      <p:sp>
        <p:nvSpPr>
          <p:cNvPr id="3" name="Content Placeholder 2"/>
          <p:cNvSpPr>
            <a:spLocks noGrp="1"/>
          </p:cNvSpPr>
          <p:nvPr>
            <p:ph idx="1"/>
          </p:nvPr>
        </p:nvSpPr>
        <p:spPr/>
        <p:txBody>
          <a:bodyPr>
            <a:noAutofit/>
          </a:bodyPr>
          <a:lstStyle/>
          <a:p>
            <a:r>
              <a:rPr lang="en-US" sz="2400" dirty="0"/>
              <a:t>Find a partner</a:t>
            </a:r>
          </a:p>
          <a:p>
            <a:r>
              <a:rPr lang="en-US" sz="2400" dirty="0">
                <a:solidFill>
                  <a:schemeClr val="accent1"/>
                </a:solidFill>
              </a:rPr>
              <a:t>Partner One</a:t>
            </a:r>
            <a:r>
              <a:rPr lang="en-US" sz="2400" dirty="0"/>
              <a:t>: Explain what a “turnip” is without using any words.</a:t>
            </a:r>
          </a:p>
          <a:p>
            <a:r>
              <a:rPr lang="en-US" sz="2400" dirty="0">
                <a:solidFill>
                  <a:schemeClr val="accent1"/>
                </a:solidFill>
              </a:rPr>
              <a:t>Partner Two</a:t>
            </a:r>
            <a:r>
              <a:rPr lang="en-US" sz="2400" dirty="0">
                <a:solidFill>
                  <a:schemeClr val="bg1"/>
                </a:solidFill>
              </a:rPr>
              <a:t>:</a:t>
            </a:r>
            <a:r>
              <a:rPr lang="en-US" sz="2400" dirty="0">
                <a:solidFill>
                  <a:schemeClr val="accent1"/>
                </a:solidFill>
              </a:rPr>
              <a:t> </a:t>
            </a:r>
            <a:r>
              <a:rPr lang="en-US" sz="2400" dirty="0"/>
              <a:t>Communicate to your partner how you feel about the taste of a turnip.</a:t>
            </a:r>
          </a:p>
          <a:p>
            <a:r>
              <a:rPr lang="en-US" sz="2400" dirty="0">
                <a:solidFill>
                  <a:schemeClr val="accent1"/>
                </a:solidFill>
              </a:rPr>
              <a:t>Partner Two (or Three)</a:t>
            </a:r>
            <a:r>
              <a:rPr lang="en-US" sz="2400" dirty="0"/>
              <a:t>: Describe the Declaration of Independence, without using any words.</a:t>
            </a:r>
          </a:p>
          <a:p>
            <a:r>
              <a:rPr lang="en-US" sz="2400" dirty="0">
                <a:solidFill>
                  <a:schemeClr val="accent1"/>
                </a:solidFill>
              </a:rPr>
              <a:t>ALL</a:t>
            </a:r>
            <a:r>
              <a:rPr lang="en-US" sz="2400" dirty="0"/>
              <a:t>: Demonstrate frustration using body language and nonverbal communication!</a:t>
            </a:r>
          </a:p>
          <a:p>
            <a:pPr marL="0" indent="0">
              <a:buNone/>
            </a:pPr>
            <a:endParaRPr lang="en-US" sz="2400" dirty="0"/>
          </a:p>
        </p:txBody>
      </p:sp>
    </p:spTree>
    <p:extLst>
      <p:ext uri="{BB962C8B-B14F-4D97-AF65-F5344CB8AC3E}">
        <p14:creationId xmlns:p14="http://schemas.microsoft.com/office/powerpoint/2010/main" val="1510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23" y="173738"/>
            <a:ext cx="8229600" cy="1143000"/>
          </a:xfrm>
        </p:spPr>
        <p:txBody>
          <a:bodyPr/>
          <a:lstStyle/>
          <a:p>
            <a:r>
              <a:rPr lang="en-US" sz="3200" dirty="0"/>
              <a:t>Nonverbal communication</a:t>
            </a:r>
          </a:p>
        </p:txBody>
      </p:sp>
      <p:grpSp>
        <p:nvGrpSpPr>
          <p:cNvPr id="3" name="Group 2"/>
          <p:cNvGrpSpPr/>
          <p:nvPr/>
        </p:nvGrpSpPr>
        <p:grpSpPr>
          <a:xfrm>
            <a:off x="68523" y="1143000"/>
            <a:ext cx="8991600" cy="5471214"/>
            <a:chOff x="0" y="1244896"/>
            <a:chExt cx="8991600" cy="5471214"/>
          </a:xfrm>
        </p:grpSpPr>
        <p:sp>
          <p:nvSpPr>
            <p:cNvPr id="6" name="Oval 5"/>
            <p:cNvSpPr/>
            <p:nvPr/>
          </p:nvSpPr>
          <p:spPr>
            <a:xfrm>
              <a:off x="533400" y="1244896"/>
              <a:ext cx="8170605" cy="547121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3987162908"/>
                </p:ext>
              </p:extLst>
            </p:nvPr>
          </p:nvGraphicFramePr>
          <p:xfrm>
            <a:off x="0" y="1340065"/>
            <a:ext cx="8991600" cy="5376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49069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8028</TotalTime>
  <Words>5022</Words>
  <Application>Microsoft Office PowerPoint</Application>
  <PresentationFormat>On-screen Show (4:3)</PresentationFormat>
  <Paragraphs>434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Schoolbook</vt:lpstr>
      <vt:lpstr>Trebuchet MS</vt:lpstr>
      <vt:lpstr>Wingdings</vt:lpstr>
      <vt:lpstr>Office Theme</vt:lpstr>
      <vt:lpstr>PowerPoint Presentation</vt:lpstr>
      <vt:lpstr> Nonverbal communication </vt:lpstr>
      <vt:lpstr>What to Expect in this Presentation</vt:lpstr>
      <vt:lpstr>Importance of Soft Skills </vt:lpstr>
      <vt:lpstr>PowerPoint Presentation</vt:lpstr>
      <vt:lpstr>Activity: Nonverbal Questionnaire </vt:lpstr>
      <vt:lpstr> “Body language: Some say it’s just about 65%”...(Burgoon, 1994)</vt:lpstr>
      <vt:lpstr>Turnip activity</vt:lpstr>
      <vt:lpstr>Nonverbal communication</vt:lpstr>
      <vt:lpstr>Nonverbal Communication Realities</vt:lpstr>
      <vt:lpstr>PowerPoint Presentation</vt:lpstr>
      <vt:lpstr>Activity: “Fine”  </vt:lpstr>
      <vt:lpstr>Types of Nonverbal Communication </vt:lpstr>
      <vt:lpstr>Activity: Dietician Role Play </vt:lpstr>
      <vt:lpstr> It’s ambiguous, relational, and contextual; and, it may not mean what you think.</vt:lpstr>
      <vt:lpstr>Are you cold? activity</vt:lpstr>
      <vt:lpstr>Types of Nonverbal Communication </vt:lpstr>
      <vt:lpstr>Types of Nonverbal Communication </vt:lpstr>
      <vt:lpstr>Activity: Pitch and Inflection</vt:lpstr>
      <vt:lpstr>Types of Nonverbal Communication </vt:lpstr>
      <vt:lpstr>Types of Nonverbal Communication </vt:lpstr>
      <vt:lpstr>Case Study: How Much Is That  Ring Worth? </vt:lpstr>
      <vt:lpstr>Types of Nonverbal Communication </vt:lpstr>
      <vt:lpstr>MY personal bubble activity</vt:lpstr>
      <vt:lpstr>Report Out</vt:lpstr>
      <vt:lpstr>Stop you’re on fire Activity</vt:lpstr>
      <vt:lpstr>Large Group Report Out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collaboration, and delegation are frequently thought to be 'soft skills'—despite that the majority of unintended medical errors involve a breakdown in communication among caregivers" (Joel &amp; Overman, 2014, p. 64).</dc:title>
  <dc:creator>Bartlett, Stacey</dc:creator>
  <cp:lastModifiedBy>Shelly Presnell</cp:lastModifiedBy>
  <cp:revision>421</cp:revision>
  <cp:lastPrinted>2016-01-15T04:11:14Z</cp:lastPrinted>
  <dcterms:created xsi:type="dcterms:W3CDTF">2015-05-10T22:13:31Z</dcterms:created>
  <dcterms:modified xsi:type="dcterms:W3CDTF">2017-02-11T23:29:22Z</dcterms:modified>
</cp:coreProperties>
</file>