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4" r:id="rId2"/>
    <p:sldId id="285" r:id="rId3"/>
    <p:sldId id="258" r:id="rId4"/>
    <p:sldId id="261" r:id="rId5"/>
    <p:sldId id="259" r:id="rId6"/>
    <p:sldId id="260" r:id="rId7"/>
    <p:sldId id="262" r:id="rId8"/>
    <p:sldId id="263" r:id="rId9"/>
    <p:sldId id="264" r:id="rId10"/>
    <p:sldId id="267" r:id="rId11"/>
    <p:sldId id="268" r:id="rId12"/>
    <p:sldId id="269" r:id="rId13"/>
    <p:sldId id="270" r:id="rId14"/>
    <p:sldId id="283" r:id="rId15"/>
    <p:sldId id="272" r:id="rId16"/>
    <p:sldId id="271" r:id="rId17"/>
    <p:sldId id="273" r:id="rId18"/>
    <p:sldId id="276" r:id="rId19"/>
    <p:sldId id="274" r:id="rId20"/>
    <p:sldId id="277"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9" autoAdjust="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17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D1750D-8454-482B-BD46-B55A13EB9DF8}" type="datetimeFigureOut">
              <a:rPr lang="en-US" smtClean="0"/>
              <a:t>2/15/2017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08D87F-EC2A-4F10-9E30-EAD73988FFEC}" type="slidenum">
              <a:rPr lang="en-US" smtClean="0"/>
              <a:t>‹#›</a:t>
            </a:fld>
            <a:endParaRPr lang="en-US"/>
          </a:p>
        </p:txBody>
      </p:sp>
    </p:spTree>
    <p:extLst>
      <p:ext uri="{BB962C8B-B14F-4D97-AF65-F5344CB8AC3E}">
        <p14:creationId xmlns:p14="http://schemas.microsoft.com/office/powerpoint/2010/main" val="130113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Display</a:t>
            </a:r>
            <a:r>
              <a:rPr lang="en-US" baseline="0" dirty="0"/>
              <a:t> as participants enter and explain that this training was developed and created based on industry and educator input in conjunction with the </a:t>
            </a:r>
            <a:r>
              <a:rPr lang="en-US" sz="1200" kern="1200" dirty="0">
                <a:solidFill>
                  <a:schemeClr val="tx1"/>
                </a:solidFill>
                <a:effectLst/>
                <a:latin typeface="+mn-lt"/>
                <a:ea typeface="+mn-ea"/>
                <a:cs typeface="+mn-cs"/>
              </a:rPr>
              <a:t>Health Workforce Initiative Statewide Advisory Committee, California Community Colleges Chancellor’s Office, and Workforce and Economic Development Program. </a:t>
            </a:r>
            <a:r>
              <a:rPr lang="en-US" baseline="0" dirty="0"/>
              <a:t>This is just one soft skills module of the comprehensive training package: “Hi-Touch Healthcare: The Critical 6 Soft Skills.”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2865990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(See </a:t>
            </a:r>
            <a:r>
              <a:rPr lang="en-US" sz="1200" b="0" kern="1200" dirty="0">
                <a:solidFill>
                  <a:schemeClr val="tx1"/>
                </a:solidFill>
                <a:effectLst/>
                <a:latin typeface="+mn-lt"/>
                <a:ea typeface="+mn-ea"/>
                <a:cs typeface="+mn-cs"/>
              </a:rPr>
              <a:t>detailed procedures on page</a:t>
            </a:r>
            <a:r>
              <a:rPr lang="en-US" sz="1200" b="0" kern="1200" baseline="0" dirty="0">
                <a:solidFill>
                  <a:schemeClr val="tx1"/>
                </a:solidFill>
                <a:effectLst/>
                <a:latin typeface="+mn-lt"/>
                <a:ea typeface="+mn-ea"/>
                <a:cs typeface="+mn-cs"/>
              </a:rPr>
              <a:t> 5</a:t>
            </a:r>
            <a:r>
              <a:rPr lang="en-US" sz="1200" b="0" kern="1200" dirty="0">
                <a:solidFill>
                  <a:schemeClr val="tx1"/>
                </a:solidFill>
                <a:effectLst/>
                <a:latin typeface="+mn-lt"/>
                <a:ea typeface="+mn-ea"/>
                <a:cs typeface="+mn-cs"/>
              </a:rPr>
              <a:t> of the Trainer Manual that accompanies this </a:t>
            </a:r>
            <a:r>
              <a:rPr lang="en-US" sz="1200" b="0" kern="1200" dirty="0" smtClean="0">
                <a:solidFill>
                  <a:schemeClr val="tx1"/>
                </a:solidFill>
                <a:effectLst/>
                <a:latin typeface="+mn-lt"/>
                <a:ea typeface="+mn-ea"/>
                <a:cs typeface="+mn-cs"/>
              </a:rPr>
              <a:t>PowerPoint.)</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activity will provide an opportunity for patients to discuss issues that cause stress at home or work and to examine how this stress affects the healthcare work environment. In addition, methods that can be used for stress reduction will be offered.</a:t>
            </a:r>
          </a:p>
          <a:p>
            <a:r>
              <a:rPr lang="en-US" sz="1200" b="1" kern="1200" dirty="0">
                <a:solidFill>
                  <a:schemeClr val="tx1"/>
                </a:solidFill>
                <a:effectLst/>
                <a:latin typeface="+mn-lt"/>
                <a:ea typeface="+mn-ea"/>
                <a:cs typeface="+mn-cs"/>
              </a:rPr>
              <a:t>Materials Needed</a:t>
            </a:r>
            <a:r>
              <a:rPr lang="en-US" sz="1200" b="0" kern="1200" dirty="0">
                <a:solidFill>
                  <a:schemeClr val="tx1"/>
                </a:solidFill>
                <a:effectLst/>
                <a:latin typeface="+mn-lt"/>
                <a:ea typeface="+mn-ea"/>
                <a:cs typeface="+mn-cs"/>
              </a:rPr>
              <a:t> (Quantities vary by how many in the group):</a:t>
            </a:r>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Butcher paper of other poster size </a:t>
            </a:r>
            <a:r>
              <a:rPr lang="en-US" sz="1200" kern="1200" dirty="0" smtClean="0">
                <a:solidFill>
                  <a:schemeClr val="tx1"/>
                </a:solidFill>
                <a:effectLst/>
                <a:latin typeface="+mn-lt"/>
                <a:ea typeface="+mn-ea"/>
                <a:cs typeface="+mn-cs"/>
              </a:rPr>
              <a:t>material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Marking </a:t>
            </a:r>
            <a:r>
              <a:rPr lang="en-US" sz="1200" kern="1200" dirty="0" smtClean="0">
                <a:solidFill>
                  <a:schemeClr val="tx1"/>
                </a:solidFill>
                <a:effectLst/>
                <a:latin typeface="+mn-lt"/>
                <a:ea typeface="+mn-ea"/>
                <a:cs typeface="+mn-cs"/>
              </a:rPr>
              <a:t>pens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pPr marL="228600" lvl="0" indent="-228600">
              <a:buFont typeface="+mj-lt"/>
              <a:buAutoNum type="arabicPeriod"/>
            </a:pPr>
            <a:r>
              <a:rPr lang="en-US" sz="1200" b="0" kern="1200" dirty="0">
                <a:solidFill>
                  <a:schemeClr val="tx1"/>
                </a:solidFill>
                <a:effectLst/>
                <a:latin typeface="+mn-lt"/>
                <a:ea typeface="+mn-ea"/>
                <a:cs typeface="+mn-cs"/>
              </a:rPr>
              <a:t>Tell participants to form groups of three people per group.</a:t>
            </a:r>
          </a:p>
          <a:p>
            <a:pPr marL="228600" lvl="0" indent="-228600">
              <a:buFont typeface="+mj-lt"/>
              <a:buAutoNum type="arabicPeriod"/>
            </a:pPr>
            <a:r>
              <a:rPr lang="en-US" sz="1200" b="0" kern="1200" dirty="0">
                <a:solidFill>
                  <a:schemeClr val="tx1"/>
                </a:solidFill>
                <a:effectLst/>
                <a:latin typeface="+mn-lt"/>
                <a:ea typeface="+mn-ea"/>
                <a:cs typeface="+mn-cs"/>
              </a:rPr>
              <a:t>Give each group a piece of paper, along with marking pen.</a:t>
            </a:r>
          </a:p>
          <a:p>
            <a:pPr marL="228600" lvl="0" indent="-228600">
              <a:buFont typeface="+mj-lt"/>
              <a:buAutoNum type="arabicPeriod"/>
            </a:pPr>
            <a:r>
              <a:rPr lang="en-US" sz="1200" b="0" kern="1200" dirty="0">
                <a:solidFill>
                  <a:schemeClr val="tx1"/>
                </a:solidFill>
                <a:effectLst/>
                <a:latin typeface="+mn-lt"/>
                <a:ea typeface="+mn-ea"/>
                <a:cs typeface="+mn-cs"/>
              </a:rPr>
              <a:t>Have each group make two columns on their paper. Write at the top of the left hand column “Stressors I know” (work and/or home), and on the right hand column “My Secrets for Successful Coping.”</a:t>
            </a:r>
          </a:p>
          <a:p>
            <a:pPr marL="228600" lvl="0" indent="-228600">
              <a:buFont typeface="+mj-lt"/>
              <a:buAutoNum type="arabicPeriod"/>
            </a:pPr>
            <a:r>
              <a:rPr lang="en-US" sz="1200" b="0" kern="1200" dirty="0">
                <a:solidFill>
                  <a:schemeClr val="tx1"/>
                </a:solidFill>
                <a:effectLst/>
                <a:latin typeface="+mn-lt"/>
                <a:ea typeface="+mn-ea"/>
                <a:cs typeface="+mn-cs"/>
              </a:rPr>
              <a:t>Allow the groups about 10 minutes to discuss and fill out their papers.</a:t>
            </a:r>
          </a:p>
          <a:p>
            <a:pPr marL="228600" lvl="0" indent="-228600">
              <a:buFont typeface="+mj-lt"/>
              <a:buAutoNum type="arabicPeriod"/>
            </a:pPr>
            <a:r>
              <a:rPr lang="en-US" sz="1200" b="0" kern="1200" dirty="0">
                <a:solidFill>
                  <a:schemeClr val="tx1"/>
                </a:solidFill>
                <a:effectLst/>
                <a:latin typeface="+mn-lt"/>
                <a:ea typeface="+mn-ea"/>
                <a:cs typeface="+mn-cs"/>
              </a:rPr>
              <a:t>Call the groups back together and have a representative from each group share their information (5-10 minutes).</a:t>
            </a:r>
          </a:p>
          <a:p>
            <a:pPr marL="228600" lvl="0" indent="-228600">
              <a:buFont typeface="+mj-lt"/>
              <a:buAutoNum type="arabicPeriod"/>
            </a:pPr>
            <a:r>
              <a:rPr lang="en-US" sz="1200" b="0" kern="1200" dirty="0">
                <a:solidFill>
                  <a:schemeClr val="tx1"/>
                </a:solidFill>
                <a:effectLst/>
                <a:latin typeface="+mn-lt"/>
                <a:ea typeface="+mn-ea"/>
                <a:cs typeface="+mn-cs"/>
              </a:rPr>
              <a:t>Topics for discussion:</a:t>
            </a:r>
          </a:p>
          <a:p>
            <a:pPr marL="685800" lvl="1" indent="-228600">
              <a:buFont typeface="+mj-lt"/>
              <a:buAutoNum type="alphaLcPeriod"/>
            </a:pPr>
            <a:r>
              <a:rPr lang="en-US" b="0" kern="1200" dirty="0">
                <a:solidFill>
                  <a:schemeClr val="tx1"/>
                </a:solidFill>
                <a:effectLst/>
                <a:latin typeface="+mn-lt"/>
                <a:ea typeface="+mn-ea"/>
                <a:cs typeface="+mn-cs"/>
              </a:rPr>
              <a:t>Were there any similarities?</a:t>
            </a:r>
          </a:p>
          <a:p>
            <a:pPr marL="685800" lvl="1" indent="-228600">
              <a:buFont typeface="+mj-lt"/>
              <a:buAutoNum type="alphaLcPeriod"/>
            </a:pPr>
            <a:r>
              <a:rPr lang="en-US" b="0" kern="1200" dirty="0">
                <a:solidFill>
                  <a:schemeClr val="tx1"/>
                </a:solidFill>
                <a:effectLst/>
                <a:latin typeface="+mn-lt"/>
                <a:ea typeface="+mn-ea"/>
                <a:cs typeface="+mn-cs"/>
              </a:rPr>
              <a:t>Were there any glaring differences?  If so, why?</a:t>
            </a:r>
          </a:p>
          <a:p>
            <a:pPr marL="685800" lvl="1" indent="-228600">
              <a:buFont typeface="+mj-lt"/>
              <a:buAutoNum type="alphaLcPeriod"/>
            </a:pPr>
            <a:r>
              <a:rPr lang="en-US" b="0" kern="1200" dirty="0">
                <a:solidFill>
                  <a:schemeClr val="tx1"/>
                </a:solidFill>
                <a:effectLst/>
                <a:latin typeface="+mn-lt"/>
                <a:ea typeface="+mn-ea"/>
                <a:cs typeface="+mn-cs"/>
              </a:rPr>
              <a:t>Explain we can learn from each other about how to reduce stress in the workplace and that we should also be able to recognize our stressors.</a:t>
            </a: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08D87F-EC2A-4F10-9E30-EAD73988FFEC}" type="slidenum">
              <a:rPr lang="en-US" smtClean="0"/>
              <a:t>10</a:t>
            </a:fld>
            <a:endParaRPr lang="en-US" dirty="0"/>
          </a:p>
        </p:txBody>
      </p:sp>
    </p:spTree>
    <p:extLst>
      <p:ext uri="{BB962C8B-B14F-4D97-AF65-F5344CB8AC3E}">
        <p14:creationId xmlns:p14="http://schemas.microsoft.com/office/powerpoint/2010/main" val="201436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a:t>
            </a:r>
            <a:r>
              <a:rPr lang="en-US" baseline="0" dirty="0"/>
              <a:t> supplemental slide to look at other things to think about when learning how to reduce stress.</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11</a:t>
            </a:fld>
            <a:endParaRPr lang="en-US"/>
          </a:p>
        </p:txBody>
      </p:sp>
    </p:spTree>
    <p:extLst>
      <p:ext uri="{BB962C8B-B14F-4D97-AF65-F5344CB8AC3E}">
        <p14:creationId xmlns:p14="http://schemas.microsoft.com/office/powerpoint/2010/main" val="220942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and then ask the participants if they have ever experienced going to a doctor’s office, clinic ,or other health care facility where they saw someone that worked</a:t>
            </a:r>
            <a:r>
              <a:rPr lang="en-US" baseline="0" dirty="0"/>
              <a:t> there</a:t>
            </a:r>
            <a:r>
              <a:rPr lang="en-US" dirty="0"/>
              <a:t> that was dressed shabbily, with unkempt</a:t>
            </a:r>
            <a:r>
              <a:rPr lang="en-US" baseline="0" dirty="0"/>
              <a:t> hair, and perhaps had body odor?  How did that make them feel?  Did they lose any respect for the facility?</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12</a:t>
            </a:fld>
            <a:endParaRPr lang="en-US"/>
          </a:p>
        </p:txBody>
      </p:sp>
    </p:spTree>
    <p:extLst>
      <p:ext uri="{BB962C8B-B14F-4D97-AF65-F5344CB8AC3E}">
        <p14:creationId xmlns:p14="http://schemas.microsoft.com/office/powerpoint/2010/main" val="306957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saying that this slide seems obvious, but remember back to your thoughts</a:t>
            </a:r>
            <a:r>
              <a:rPr lang="en-US" baseline="0" dirty="0"/>
              <a:t> of someone unkempt at a healthcare facility?</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13</a:t>
            </a:fld>
            <a:endParaRPr lang="en-US"/>
          </a:p>
        </p:txBody>
      </p:sp>
    </p:spTree>
    <p:extLst>
      <p:ext uri="{BB962C8B-B14F-4D97-AF65-F5344CB8AC3E}">
        <p14:creationId xmlns:p14="http://schemas.microsoft.com/office/powerpoint/2010/main" val="125777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example of a concept map.</a:t>
            </a:r>
          </a:p>
        </p:txBody>
      </p:sp>
      <p:sp>
        <p:nvSpPr>
          <p:cNvPr id="4" name="Slide Number Placeholder 3"/>
          <p:cNvSpPr>
            <a:spLocks noGrp="1"/>
          </p:cNvSpPr>
          <p:nvPr>
            <p:ph type="sldNum" sz="quarter" idx="10"/>
          </p:nvPr>
        </p:nvSpPr>
        <p:spPr/>
        <p:txBody>
          <a:bodyPr/>
          <a:lstStyle/>
          <a:p>
            <a:fld id="{AC08D87F-EC2A-4F10-9E30-EAD73988FFEC}" type="slidenum">
              <a:rPr lang="en-US" smtClean="0"/>
              <a:t>14</a:t>
            </a:fld>
            <a:endParaRPr lang="en-US"/>
          </a:p>
        </p:txBody>
      </p:sp>
    </p:spTree>
    <p:extLst>
      <p:ext uri="{BB962C8B-B14F-4D97-AF65-F5344CB8AC3E}">
        <p14:creationId xmlns:p14="http://schemas.microsoft.com/office/powerpoint/2010/main" val="3178490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Leave this slide up while</a:t>
            </a:r>
            <a:r>
              <a:rPr lang="en-US" baseline="0" dirty="0"/>
              <a:t> participants are drawing and discussing their concept maps.</a:t>
            </a:r>
          </a:p>
          <a:p>
            <a:r>
              <a:rPr lang="en-US" baseline="0" dirty="0"/>
              <a:t>After their concept maps are completed, have each group discuss their thoughts about how dress codes have changed over the years. What about the future?  Have some fun discussing what the future may hold for dress codes.</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15</a:t>
            </a:fld>
            <a:endParaRPr lang="en-US"/>
          </a:p>
        </p:txBody>
      </p:sp>
    </p:spTree>
    <p:extLst>
      <p:ext uri="{BB962C8B-B14F-4D97-AF65-F5344CB8AC3E}">
        <p14:creationId xmlns:p14="http://schemas.microsoft.com/office/powerpoint/2010/main" val="261528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US" sz="1200" b="0" kern="1200" dirty="0">
                <a:solidFill>
                  <a:schemeClr val="tx1"/>
                </a:solidFill>
                <a:effectLst/>
                <a:latin typeface="+mn-lt"/>
                <a:ea typeface="+mn-ea"/>
                <a:cs typeface="+mn-cs"/>
              </a:rPr>
              <a:t>(See detailed</a:t>
            </a:r>
            <a:r>
              <a:rPr lang="en-US" sz="1200" b="0" kern="1200" baseline="0" dirty="0">
                <a:solidFill>
                  <a:schemeClr val="tx1"/>
                </a:solidFill>
                <a:effectLst/>
                <a:latin typeface="+mn-lt"/>
                <a:ea typeface="+mn-ea"/>
                <a:cs typeface="+mn-cs"/>
              </a:rPr>
              <a:t> procedures on page 6 of the Trainer </a:t>
            </a:r>
            <a:r>
              <a:rPr lang="en-US" sz="1200" b="0" kern="1200" baseline="0" dirty="0" smtClean="0">
                <a:solidFill>
                  <a:schemeClr val="tx1"/>
                </a:solidFill>
                <a:effectLst/>
                <a:latin typeface="+mn-lt"/>
                <a:ea typeface="+mn-ea"/>
                <a:cs typeface="+mn-cs"/>
              </a:rPr>
              <a:t>Manual that accompanies this PowerPoint.)</a:t>
            </a:r>
            <a:endParaRPr lang="en-US" sz="1200" b="0" kern="1200" baseline="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Once</a:t>
            </a:r>
            <a:r>
              <a:rPr lang="en-US" sz="1200" b="0" kern="1200" baseline="0" dirty="0">
                <a:solidFill>
                  <a:schemeClr val="tx1"/>
                </a:solidFill>
                <a:effectLst/>
                <a:latin typeface="+mn-lt"/>
                <a:ea typeface="+mn-ea"/>
                <a:cs typeface="+mn-cs"/>
              </a:rPr>
              <a:t> the activity has been explained and groups begin their work, return to slide 15 and display the definition of a concept map.</a:t>
            </a: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understand differences that have evolved over the years in regards to dress code and acceptable appearance in the health care setting and what “acceptable” appearance may look like in the future.</a:t>
            </a:r>
          </a:p>
          <a:p>
            <a:r>
              <a:rPr lang="en-US" sz="1200" b="1" kern="1200" dirty="0">
                <a:solidFill>
                  <a:schemeClr val="tx1"/>
                </a:solidFill>
                <a:effectLst/>
                <a:latin typeface="+mn-lt"/>
                <a:ea typeface="+mn-ea"/>
                <a:cs typeface="+mn-cs"/>
              </a:rPr>
              <a:t>Note to Trainer:</a:t>
            </a:r>
            <a:r>
              <a:rPr lang="en-US" sz="1200" kern="1200" dirty="0">
                <a:solidFill>
                  <a:schemeClr val="tx1"/>
                </a:solidFill>
                <a:effectLst/>
                <a:latin typeface="+mn-lt"/>
                <a:ea typeface="+mn-ea"/>
                <a:cs typeface="+mn-cs"/>
              </a:rPr>
              <a:t> Definition of Concept Map – “A concept map is a type of graphic organizer used to help students organize and represent knowledge of a subject. Concept maps begin with a main idea (or concept) placed in the center of the paper. The main idea can be described in words, images, or symbols. Branching out from the center, connecting ideas are then listed, again using words, images, or symbols.” </a:t>
            </a:r>
            <a:r>
              <a:rPr lang="en-US" sz="1200" kern="1200" baseline="30000" dirty="0">
                <a:solidFill>
                  <a:schemeClr val="tx1"/>
                </a:solidFill>
                <a:effectLst/>
                <a:latin typeface="+mn-lt"/>
                <a:ea typeface="+mn-ea"/>
                <a:cs typeface="+mn-cs"/>
              </a:rPr>
              <a:t>vii</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creativity: use words, pictures, arrows connecting concepts, etc.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Copies of current Dress Code—one copy for each group. </a:t>
            </a:r>
            <a:r>
              <a:rPr lang="en-US" sz="1200" b="1" kern="1200" dirty="0">
                <a:solidFill>
                  <a:schemeClr val="tx1"/>
                </a:solidFill>
                <a:effectLst/>
                <a:latin typeface="+mn-lt"/>
                <a:ea typeface="+mn-ea"/>
                <a:cs typeface="+mn-cs"/>
              </a:rPr>
              <a:t>Note to trainer:</a:t>
            </a:r>
            <a:r>
              <a:rPr lang="en-US" sz="1200" kern="1200" dirty="0">
                <a:solidFill>
                  <a:schemeClr val="tx1"/>
                </a:solidFill>
                <a:effectLst/>
                <a:latin typeface="+mn-lt"/>
                <a:ea typeface="+mn-ea"/>
                <a:cs typeface="+mn-cs"/>
              </a:rPr>
              <a:t> Ideally, you will find the current Dress Code/Appearance Policy from the facility in which participants are employed. If this policy is not available, simply pull a sample off the internet.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Copies of old dress code (at least ten-years old)—one copy for each group. </a:t>
            </a:r>
            <a:r>
              <a:rPr lang="en-US" sz="1200" b="1" kern="1200" dirty="0">
                <a:solidFill>
                  <a:schemeClr val="tx1"/>
                </a:solidFill>
                <a:effectLst/>
                <a:latin typeface="+mn-lt"/>
                <a:ea typeface="+mn-ea"/>
                <a:cs typeface="+mn-cs"/>
              </a:rPr>
              <a:t>Note to trainer:</a:t>
            </a:r>
            <a:r>
              <a:rPr lang="en-US" sz="1200" kern="1200" dirty="0">
                <a:solidFill>
                  <a:schemeClr val="tx1"/>
                </a:solidFill>
                <a:effectLst/>
                <a:latin typeface="+mn-lt"/>
                <a:ea typeface="+mn-ea"/>
                <a:cs typeface="+mn-cs"/>
              </a:rPr>
              <a:t> Ideally, you will find the old dress code/appearance policy from the facility in which participants are employed. If this policy is not available, simply pull a sample off the internet. Or, have participants describe what they remember or envision the old policy was.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Butcher paper or other poster size material on which to draw the Concept Map.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Marking Pens</a:t>
            </a: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Tell participants to form groups of three to four per group.</a:t>
            </a:r>
          </a:p>
          <a:p>
            <a:pPr marL="228600" lvl="0" indent="-228600">
              <a:buFont typeface="+mj-lt"/>
              <a:buAutoNum type="arabicPeriod"/>
            </a:pPr>
            <a:r>
              <a:rPr lang="en-US" sz="1200" kern="1200" dirty="0">
                <a:solidFill>
                  <a:schemeClr val="tx1"/>
                </a:solidFill>
                <a:effectLst/>
                <a:latin typeface="+mn-lt"/>
                <a:ea typeface="+mn-ea"/>
                <a:cs typeface="+mn-cs"/>
              </a:rPr>
              <a:t>Give each group pens and paper.</a:t>
            </a:r>
          </a:p>
          <a:p>
            <a:pPr marL="228600" lvl="0" indent="-228600">
              <a:buFont typeface="+mj-lt"/>
              <a:buAutoNum type="arabicPeriod"/>
            </a:pPr>
            <a:r>
              <a:rPr lang="en-US" sz="1200" kern="1200" dirty="0">
                <a:solidFill>
                  <a:schemeClr val="tx1"/>
                </a:solidFill>
                <a:effectLst/>
                <a:latin typeface="+mn-lt"/>
                <a:ea typeface="+mn-ea"/>
                <a:cs typeface="+mn-cs"/>
              </a:rPr>
              <a:t>Depending on size of paper, either have groups use three separate sheets or one large sheet divided into three sections. Instruct participants to compare the new and old policies.  For each policy, groups should list words or brief sentences that describe how they feel about each policy. Using those words/sentences, groups should create two concept maps—one for the current policy and one for the old policy. </a:t>
            </a:r>
          </a:p>
          <a:p>
            <a:pPr marL="228600" lvl="0" indent="-228600">
              <a:buFont typeface="+mj-lt"/>
              <a:buAutoNum type="arabicPeriod"/>
            </a:pPr>
            <a:r>
              <a:rPr lang="en-US" sz="1200" kern="1200" dirty="0">
                <a:solidFill>
                  <a:schemeClr val="tx1"/>
                </a:solidFill>
                <a:effectLst/>
                <a:latin typeface="+mn-lt"/>
                <a:ea typeface="+mn-ea"/>
                <a:cs typeface="+mn-cs"/>
              </a:rPr>
              <a:t>Imagine: Have the groups envision what the dress code will look like in the next 10-20 years. Have groups create a concept map representing what they think the “ideal dress code and appearance policy” will/should be. Encourage groups to have fun with this task! </a:t>
            </a:r>
          </a:p>
          <a:p>
            <a:pPr marL="228600" lvl="0" indent="-228600">
              <a:buFont typeface="+mj-lt"/>
              <a:buAutoNum type="arabicPeriod"/>
            </a:pPr>
            <a:r>
              <a:rPr lang="en-US" sz="1200" kern="1200" dirty="0">
                <a:solidFill>
                  <a:schemeClr val="tx1"/>
                </a:solidFill>
                <a:effectLst/>
                <a:latin typeface="+mn-lt"/>
                <a:ea typeface="+mn-ea"/>
                <a:cs typeface="+mn-cs"/>
              </a:rPr>
              <a:t>After the concept maps are completed, bring the groups back together as a whole and have a representative from each group briefly talk about what they discovered</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Ideas for discussion:</a:t>
            </a:r>
          </a:p>
          <a:p>
            <a:pPr marL="685800" lvl="1" indent="-228600">
              <a:buFont typeface="+mj-lt"/>
              <a:buAutoNum type="alphaLcPeriod"/>
            </a:pPr>
            <a:r>
              <a:rPr lang="en-US" kern="1200" dirty="0">
                <a:solidFill>
                  <a:schemeClr val="tx1"/>
                </a:solidFill>
                <a:effectLst/>
                <a:latin typeface="+mn-lt"/>
                <a:ea typeface="+mn-ea"/>
                <a:cs typeface="+mn-cs"/>
              </a:rPr>
              <a:t>What overlaps appear across the concept maps for the current policy? What impressions do the concept maps give (constrained/forced, approved/supported, conflicted)? What are the implications of these feelings/impressions of current policies?</a:t>
            </a:r>
          </a:p>
          <a:p>
            <a:pPr marL="685800" lvl="1" indent="-228600">
              <a:buFont typeface="+mj-lt"/>
              <a:buAutoNum type="alphaLcPeriod"/>
            </a:pPr>
            <a:r>
              <a:rPr lang="en-US" kern="1200" dirty="0">
                <a:solidFill>
                  <a:schemeClr val="tx1"/>
                </a:solidFill>
                <a:effectLst/>
                <a:latin typeface="+mn-lt"/>
                <a:ea typeface="+mn-ea"/>
                <a:cs typeface="+mn-cs"/>
              </a:rPr>
              <a:t>What overlaps appear across the concept maps for the old policy? What impressions do the concept maps give (nostalgic, grateful, surprised, supportive, conflicted)? What are the implications of these feelings/impressions of previous policies? What insight can be gained by comparing old and current policies?</a:t>
            </a:r>
          </a:p>
          <a:p>
            <a:pPr marL="685800" lvl="1" indent="-228600">
              <a:buFont typeface="+mj-lt"/>
              <a:buAutoNum type="alphaLcPeriod"/>
            </a:pPr>
            <a:r>
              <a:rPr lang="en-US" kern="1200" dirty="0">
                <a:solidFill>
                  <a:schemeClr val="tx1"/>
                </a:solidFill>
                <a:effectLst/>
                <a:latin typeface="+mn-lt"/>
                <a:ea typeface="+mn-ea"/>
                <a:cs typeface="+mn-cs"/>
              </a:rPr>
              <a:t>What overlaps appear across the concept maps for the future policies? What impressions do the concept maps give about the importance of professional dress codes? What do these impressions reveal about </a:t>
            </a:r>
            <a:r>
              <a:rPr lang="en-US" i="1" kern="1200" dirty="0">
                <a:solidFill>
                  <a:schemeClr val="tx1"/>
                </a:solidFill>
                <a:effectLst/>
                <a:latin typeface="+mn-lt"/>
                <a:ea typeface="+mn-ea"/>
                <a:cs typeface="+mn-cs"/>
              </a:rPr>
              <a:t>current </a:t>
            </a:r>
            <a:r>
              <a:rPr lang="en-US" kern="1200" dirty="0">
                <a:solidFill>
                  <a:schemeClr val="tx1"/>
                </a:solidFill>
                <a:effectLst/>
                <a:latin typeface="+mn-lt"/>
                <a:ea typeface="+mn-ea"/>
                <a:cs typeface="+mn-cs"/>
              </a:rPr>
              <a:t>requirements?</a:t>
            </a:r>
          </a:p>
          <a:p>
            <a:pPr marL="685800" lvl="1" indent="-228600">
              <a:buFont typeface="+mj-lt"/>
              <a:buAutoNum type="alphaLcPeriod"/>
            </a:pPr>
            <a:r>
              <a:rPr lang="en-US" kern="1200" dirty="0">
                <a:solidFill>
                  <a:schemeClr val="tx1"/>
                </a:solidFill>
                <a:effectLst/>
                <a:latin typeface="+mn-lt"/>
                <a:ea typeface="+mn-ea"/>
                <a:cs typeface="+mn-cs"/>
              </a:rPr>
              <a:t>What do you think about the change from the traditionally white formal attire caused any shifts in how perceived credibility is today (with multicolored scrubs and flashy shoes)?</a:t>
            </a: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08D87F-EC2A-4F10-9E30-EAD73988FFEC}" type="slidenum">
              <a:rPr lang="en-US" smtClean="0"/>
              <a:t>16</a:t>
            </a:fld>
            <a:endParaRPr lang="en-US"/>
          </a:p>
        </p:txBody>
      </p:sp>
    </p:spTree>
    <p:extLst>
      <p:ext uri="{BB962C8B-B14F-4D97-AF65-F5344CB8AC3E}">
        <p14:creationId xmlns:p14="http://schemas.microsoft.com/office/powerpoint/2010/main" val="207161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the definition of accountability.</a:t>
            </a:r>
          </a:p>
          <a:p>
            <a:r>
              <a:rPr lang="en-US" baseline="0" dirty="0"/>
              <a:t>Discuss that all healthcare workers are accountable to their patients and their families, their co-workers, and their employer.  Discuss accountability to oneself… consistently doing the right thing (even when nobody is watching).</a:t>
            </a:r>
          </a:p>
          <a:p>
            <a:r>
              <a:rPr lang="en-US" baseline="0" dirty="0"/>
              <a:t>The following activity allows participants to understand the importance of being responsible to each other as co-workers, and that every member of the team must be a part of the team for the smooth running of a healthcare facility to occur.</a:t>
            </a:r>
          </a:p>
        </p:txBody>
      </p:sp>
      <p:sp>
        <p:nvSpPr>
          <p:cNvPr id="4" name="Slide Number Placeholder 3"/>
          <p:cNvSpPr>
            <a:spLocks noGrp="1"/>
          </p:cNvSpPr>
          <p:nvPr>
            <p:ph type="sldNum" sz="quarter" idx="10"/>
          </p:nvPr>
        </p:nvSpPr>
        <p:spPr/>
        <p:txBody>
          <a:bodyPr/>
          <a:lstStyle/>
          <a:p>
            <a:fld id="{AC08D87F-EC2A-4F10-9E30-EAD73988FFEC}" type="slidenum">
              <a:rPr lang="en-US" smtClean="0"/>
              <a:t>17</a:t>
            </a:fld>
            <a:endParaRPr lang="en-US"/>
          </a:p>
        </p:txBody>
      </p:sp>
    </p:spTree>
    <p:extLst>
      <p:ext uri="{BB962C8B-B14F-4D97-AF65-F5344CB8AC3E}">
        <p14:creationId xmlns:p14="http://schemas.microsoft.com/office/powerpoint/2010/main" val="392261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191000"/>
            <a:ext cx="5486400" cy="4114800"/>
          </a:xfrm>
        </p:spPr>
        <p:txBody>
          <a:bodyPr/>
          <a:lstStyle/>
          <a:p>
            <a:r>
              <a:rPr lang="en-US" sz="1200" kern="1200" dirty="0">
                <a:solidFill>
                  <a:schemeClr val="tx1"/>
                </a:solidFill>
                <a:effectLst/>
                <a:latin typeface="+mn-lt"/>
                <a:ea typeface="+mn-ea"/>
                <a:cs typeface="+mn-cs"/>
              </a:rPr>
              <a:t>(See detailed procedures on page 8 of the Trainer </a:t>
            </a:r>
            <a:r>
              <a:rPr lang="en-US" sz="1200" kern="1200" dirty="0" smtClean="0">
                <a:solidFill>
                  <a:schemeClr val="tx1"/>
                </a:solidFill>
                <a:effectLst/>
                <a:latin typeface="+mn-lt"/>
                <a:ea typeface="+mn-ea"/>
                <a:cs typeface="+mn-cs"/>
              </a:rPr>
              <a:t>Manual that accompanies this</a:t>
            </a:r>
            <a:r>
              <a:rPr lang="en-US" sz="1200" kern="1200" baseline="0" dirty="0" smtClean="0">
                <a:solidFill>
                  <a:schemeClr val="tx1"/>
                </a:solidFill>
                <a:effectLst/>
                <a:latin typeface="+mn-lt"/>
                <a:ea typeface="+mn-ea"/>
                <a:cs typeface="+mn-cs"/>
              </a:rPr>
              <a:t> PowerPoint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activity allows participants to embrace opportunities to contribute to the work environment. Emphasis is on being helpful, accountable, and reliable to each other and to respect the contribution each team member brings to their team.</a:t>
            </a: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Soft, easily thrown balls (one for each participant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Have the participants form a circle.</a:t>
            </a:r>
          </a:p>
          <a:p>
            <a:pPr marL="228600" lvl="0" indent="-228600">
              <a:buFont typeface="+mj-lt"/>
              <a:buAutoNum type="arabicPeriod"/>
            </a:pPr>
            <a:r>
              <a:rPr lang="en-US" sz="1200" kern="1200" dirty="0">
                <a:solidFill>
                  <a:schemeClr val="tx1"/>
                </a:solidFill>
                <a:effectLst/>
                <a:latin typeface="+mn-lt"/>
                <a:ea typeface="+mn-ea"/>
                <a:cs typeface="+mn-cs"/>
              </a:rPr>
              <a:t>Give one ball to one participant in the group. </a:t>
            </a:r>
          </a:p>
          <a:p>
            <a:pPr marL="228600" lvl="0" indent="-228600">
              <a:buFont typeface="+mj-lt"/>
              <a:buAutoNum type="arabicPeriod"/>
            </a:pPr>
            <a:r>
              <a:rPr lang="en-US" sz="1200" kern="1200" dirty="0">
                <a:solidFill>
                  <a:schemeClr val="tx1"/>
                </a:solidFill>
                <a:effectLst/>
                <a:latin typeface="+mn-lt"/>
                <a:ea typeface="+mn-ea"/>
                <a:cs typeface="+mn-cs"/>
              </a:rPr>
              <a:t>Instruct them to toss the ball to anyone in the group except for the person next to them. Continue the process until everyone has caught and tossed the ball at least one time.</a:t>
            </a:r>
          </a:p>
          <a:p>
            <a:pPr marL="228600" lvl="0" indent="-228600">
              <a:buFont typeface="+mj-lt"/>
              <a:buAutoNum type="arabicPeriod"/>
            </a:pPr>
            <a:r>
              <a:rPr lang="en-US" sz="1200" kern="1200" dirty="0">
                <a:solidFill>
                  <a:schemeClr val="tx1"/>
                </a:solidFill>
                <a:effectLst/>
                <a:latin typeface="+mn-lt"/>
                <a:ea typeface="+mn-ea"/>
                <a:cs typeface="+mn-cs"/>
              </a:rPr>
              <a:t>Once everyone has caught and thrown the ball, begin introducing new balls about every 20 seconds to someone without a ball and have them toss the ball to someone else.</a:t>
            </a:r>
          </a:p>
          <a:p>
            <a:pPr marL="228600" lvl="0" indent="-228600">
              <a:buFont typeface="+mj-lt"/>
              <a:buAutoNum type="arabicPeriod"/>
            </a:pPr>
            <a:r>
              <a:rPr lang="en-US" sz="1200" kern="1200" dirty="0">
                <a:solidFill>
                  <a:schemeClr val="tx1"/>
                </a:solidFill>
                <a:effectLst/>
                <a:latin typeface="+mn-lt"/>
                <a:ea typeface="+mn-ea"/>
                <a:cs typeface="+mn-cs"/>
              </a:rPr>
              <a:t>Tell them that the goal is to keep all of the balls in the air.</a:t>
            </a:r>
          </a:p>
          <a:p>
            <a:pPr marL="228600" lvl="0" indent="-228600">
              <a:buFont typeface="+mj-lt"/>
              <a:buAutoNum type="arabicPeriod"/>
            </a:pPr>
            <a:r>
              <a:rPr lang="en-US" sz="1200" kern="1200" dirty="0">
                <a:solidFill>
                  <a:schemeClr val="tx1"/>
                </a:solidFill>
                <a:effectLst/>
                <a:latin typeface="+mn-lt"/>
                <a:ea typeface="+mn-ea"/>
                <a:cs typeface="+mn-cs"/>
              </a:rPr>
              <a:t>Keep introducing a ball until all the balls are distributed and they begin dropping balls frequently.</a:t>
            </a:r>
          </a:p>
          <a:p>
            <a:pPr marL="228600" lvl="0" indent="-228600">
              <a:buFont typeface="+mj-lt"/>
              <a:buAutoNum type="arabicPeriod"/>
            </a:pPr>
            <a:r>
              <a:rPr lang="en-US" sz="1200" kern="1200" dirty="0">
                <a:solidFill>
                  <a:schemeClr val="tx1"/>
                </a:solidFill>
                <a:effectLst/>
                <a:latin typeface="+mn-lt"/>
                <a:ea typeface="+mn-ea"/>
                <a:cs typeface="+mn-cs"/>
              </a:rPr>
              <a:t>Stop the exercise and have everyone come up with a plan to keep all the balls moving and all the balls in the air at the same time.</a:t>
            </a:r>
          </a:p>
          <a:p>
            <a:pPr marL="228600" lvl="0" indent="-228600">
              <a:buFont typeface="+mj-lt"/>
              <a:buAutoNum type="arabicPeriod"/>
            </a:pPr>
            <a:r>
              <a:rPr lang="en-US" sz="1200" kern="1200" dirty="0">
                <a:solidFill>
                  <a:schemeClr val="tx1"/>
                </a:solidFill>
                <a:effectLst/>
                <a:latin typeface="+mn-lt"/>
                <a:ea typeface="+mn-ea"/>
                <a:cs typeface="+mn-cs"/>
              </a:rPr>
              <a:t>Allow them to come up with the plan and begin the exercise again. Prompting to begin may be necessary.</a:t>
            </a:r>
          </a:p>
          <a:p>
            <a:pPr marL="228600" lvl="0" indent="-228600">
              <a:buFont typeface="+mj-lt"/>
              <a:buAutoNum type="arabicPeriod"/>
            </a:pPr>
            <a:r>
              <a:rPr lang="en-US" sz="1200" kern="1200" dirty="0">
                <a:solidFill>
                  <a:schemeClr val="tx1"/>
                </a:solidFill>
                <a:effectLst/>
                <a:latin typeface="+mn-lt"/>
                <a:ea typeface="+mn-ea"/>
                <a:cs typeface="+mn-cs"/>
              </a:rPr>
              <a:t>Reflect: At the conclusion of this exercise, have everyone give each other a round of applause and then discuss the following topics:</a:t>
            </a:r>
          </a:p>
          <a:p>
            <a:pPr marL="685800" lvl="1" indent="-228600">
              <a:buFont typeface="+mj-lt"/>
              <a:buAutoNum type="alphaLcPeriod"/>
            </a:pPr>
            <a:r>
              <a:rPr lang="en-US" kern="1200" dirty="0">
                <a:solidFill>
                  <a:schemeClr val="tx1"/>
                </a:solidFill>
                <a:effectLst/>
                <a:latin typeface="+mn-lt"/>
                <a:ea typeface="+mn-ea"/>
                <a:cs typeface="+mn-cs"/>
              </a:rPr>
              <a:t>How did the group do in demonstrating responsibility and accountability to all members of the team as they tried to juggle the balls?</a:t>
            </a:r>
          </a:p>
          <a:p>
            <a:pPr marL="685800" lvl="1" indent="-228600">
              <a:buFont typeface="+mj-lt"/>
              <a:buAutoNum type="alphaLcPeriod"/>
            </a:pPr>
            <a:r>
              <a:rPr lang="en-US" kern="1200" dirty="0">
                <a:solidFill>
                  <a:schemeClr val="tx1"/>
                </a:solidFill>
                <a:effectLst/>
                <a:latin typeface="+mn-lt"/>
                <a:ea typeface="+mn-ea"/>
                <a:cs typeface="+mn-cs"/>
              </a:rPr>
              <a:t>How does this relate to their work environment?</a:t>
            </a:r>
          </a:p>
          <a:p>
            <a:pPr marL="685800" lvl="1" indent="-228600">
              <a:buFont typeface="+mj-lt"/>
              <a:buAutoNum type="alphaLcPeriod"/>
            </a:pPr>
            <a:r>
              <a:rPr lang="en-US" kern="1200" dirty="0">
                <a:solidFill>
                  <a:schemeClr val="tx1"/>
                </a:solidFill>
                <a:effectLst/>
                <a:latin typeface="+mn-lt"/>
                <a:ea typeface="+mn-ea"/>
                <a:cs typeface="+mn-cs"/>
              </a:rPr>
              <a:t>How did the group work as a team? (Did they all “eagerly” participate?</a:t>
            </a:r>
          </a:p>
          <a:p>
            <a:pPr marL="685800" lvl="1" indent="-228600">
              <a:buFont typeface="+mj-lt"/>
              <a:buAutoNum type="alphaLcPeriod"/>
            </a:pPr>
            <a:r>
              <a:rPr lang="en-US" kern="1200" dirty="0">
                <a:solidFill>
                  <a:schemeClr val="tx1"/>
                </a:solidFill>
                <a:effectLst/>
                <a:latin typeface="+mn-lt"/>
                <a:ea typeface="+mn-ea"/>
                <a:cs typeface="+mn-cs"/>
              </a:rPr>
              <a:t>How did management of the activity go? (Did anyone that “take over” or was there any “argument” about how to manage all of the balls?)</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08D87F-EC2A-4F10-9E30-EAD73988FFEC}" type="slidenum">
              <a:rPr lang="en-US" smtClean="0"/>
              <a:t>18</a:t>
            </a:fld>
            <a:endParaRPr lang="en-US"/>
          </a:p>
        </p:txBody>
      </p:sp>
    </p:spTree>
    <p:extLst>
      <p:ext uri="{BB962C8B-B14F-4D97-AF65-F5344CB8AC3E}">
        <p14:creationId xmlns:p14="http://schemas.microsoft.com/office/powerpoint/2010/main" val="3117569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three elements.</a:t>
            </a:r>
          </a:p>
          <a:p>
            <a:r>
              <a:rPr lang="en-US" dirty="0"/>
              <a:t>State that if these guidelines are followed, evaluated, and re-evaluated on a regular basis,</a:t>
            </a:r>
            <a:r>
              <a:rPr lang="en-US" baseline="0" dirty="0"/>
              <a:t> accountability will become the normal and desired culture in the workplace.</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19</a:t>
            </a:fld>
            <a:endParaRPr lang="en-US"/>
          </a:p>
        </p:txBody>
      </p:sp>
    </p:spTree>
    <p:extLst>
      <p:ext uri="{BB962C8B-B14F-4D97-AF65-F5344CB8AC3E}">
        <p14:creationId xmlns:p14="http://schemas.microsoft.com/office/powerpoint/2010/main" val="17043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550130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191000"/>
            <a:ext cx="5181600" cy="4114800"/>
          </a:xfrm>
        </p:spPr>
        <p:txBody>
          <a:bodyPr/>
          <a:lstStyle/>
          <a:p>
            <a:r>
              <a:rPr lang="en-US" sz="1200" kern="1200" dirty="0">
                <a:solidFill>
                  <a:schemeClr val="tx1"/>
                </a:solidFill>
                <a:effectLst/>
                <a:latin typeface="+mn-lt"/>
                <a:ea typeface="+mn-ea"/>
                <a:cs typeface="+mn-cs"/>
              </a:rPr>
              <a:t>(See detailed procedures on page 9 of the Trainer </a:t>
            </a:r>
            <a:r>
              <a:rPr lang="en-US" sz="1200" kern="1200" dirty="0" smtClean="0">
                <a:solidFill>
                  <a:schemeClr val="tx1"/>
                </a:solidFill>
                <a:effectLst/>
                <a:latin typeface="+mn-lt"/>
                <a:ea typeface="+mn-ea"/>
                <a:cs typeface="+mn-cs"/>
              </a:rPr>
              <a:t>Manual that accompanies</a:t>
            </a:r>
            <a:r>
              <a:rPr lang="en-US" sz="1200" kern="1200" baseline="0" dirty="0" smtClean="0">
                <a:solidFill>
                  <a:schemeClr val="tx1"/>
                </a:solidFill>
                <a:effectLst/>
                <a:latin typeface="+mn-lt"/>
                <a:ea typeface="+mn-ea"/>
                <a:cs typeface="+mn-cs"/>
              </a:rPr>
              <a:t> this PowerPoint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Goal:</a:t>
            </a:r>
            <a:r>
              <a:rPr lang="en-US" sz="1200" b="0" u="none" strike="noStrike" kern="1200" dirty="0">
                <a:solidFill>
                  <a:schemeClr val="tx1"/>
                </a:solidFill>
                <a:effectLst/>
                <a:latin typeface="+mn-lt"/>
                <a:ea typeface="+mn-ea"/>
                <a:cs typeface="+mn-cs"/>
              </a:rPr>
              <a:t> This activity helps participants understand the idea of collective or shared responsibility and accountability and how irresponsible behavior or lack of accountability can lead to consequences that can affect the entire community or place of employment.  </a:t>
            </a:r>
            <a:endParaRPr lang="en-US" sz="1200" b="1" u="sng"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Materials Needed:</a:t>
            </a:r>
            <a:endParaRPr lang="en-US"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Copies of the handout “Not Your Ordinary Sand Castle”—one for each </a:t>
            </a:r>
            <a:r>
              <a:rPr lang="en-US" sz="1200" kern="1200" dirty="0" smtClean="0">
                <a:solidFill>
                  <a:schemeClr val="tx1"/>
                </a:solidFill>
                <a:effectLst/>
                <a:latin typeface="+mn-lt"/>
                <a:ea typeface="+mn-ea"/>
                <a:cs typeface="+mn-cs"/>
              </a:rPr>
              <a:t>participant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Organize participants into groups of four.</a:t>
            </a:r>
          </a:p>
          <a:p>
            <a:pPr marL="228600" lvl="0" indent="-228600">
              <a:buFont typeface="+mj-lt"/>
              <a:buAutoNum type="arabicPeriod"/>
            </a:pPr>
            <a:r>
              <a:rPr lang="en-US" sz="1200" kern="1200" dirty="0">
                <a:solidFill>
                  <a:schemeClr val="tx1"/>
                </a:solidFill>
                <a:effectLst/>
                <a:latin typeface="+mn-lt"/>
                <a:ea typeface="+mn-ea"/>
                <a:cs typeface="+mn-cs"/>
              </a:rPr>
              <a:t>Give a copy of the handout to each participant.</a:t>
            </a:r>
          </a:p>
          <a:p>
            <a:pPr marL="228600" lvl="0" indent="-228600">
              <a:buFont typeface="+mj-lt"/>
              <a:buAutoNum type="arabicPeriod"/>
            </a:pPr>
            <a:r>
              <a:rPr lang="en-US" sz="1200" kern="1200" dirty="0">
                <a:solidFill>
                  <a:schemeClr val="tx1"/>
                </a:solidFill>
                <a:effectLst/>
                <a:latin typeface="+mn-lt"/>
                <a:ea typeface="+mn-ea"/>
                <a:cs typeface="+mn-cs"/>
              </a:rPr>
              <a:t>Read the story out loud to the group as they follow along.</a:t>
            </a:r>
          </a:p>
          <a:p>
            <a:pPr marL="228600" lvl="0" indent="-228600">
              <a:buFont typeface="+mj-lt"/>
              <a:buAutoNum type="arabicPeriod"/>
            </a:pPr>
            <a:r>
              <a:rPr lang="en-US" sz="1200" kern="1200" dirty="0">
                <a:solidFill>
                  <a:schemeClr val="tx1"/>
                </a:solidFill>
                <a:effectLst/>
                <a:latin typeface="+mn-lt"/>
                <a:ea typeface="+mn-ea"/>
                <a:cs typeface="+mn-cs"/>
              </a:rPr>
              <a:t>Once the story is concluded, have each group discuss the story.</a:t>
            </a:r>
          </a:p>
          <a:p>
            <a:pPr marL="228600" lvl="0" indent="-228600">
              <a:buFont typeface="+mj-lt"/>
              <a:buAutoNum type="arabicPeriod"/>
            </a:pPr>
            <a:r>
              <a:rPr lang="en-US" sz="1200" kern="1200" dirty="0">
                <a:solidFill>
                  <a:schemeClr val="tx1"/>
                </a:solidFill>
                <a:effectLst/>
                <a:latin typeface="+mn-lt"/>
                <a:ea typeface="+mn-ea"/>
                <a:cs typeface="+mn-cs"/>
              </a:rPr>
              <a:t>Topics for Discussion:</a:t>
            </a:r>
          </a:p>
          <a:p>
            <a:pPr marL="685800" lvl="1" indent="-228600">
              <a:buFont typeface="+mj-lt"/>
              <a:buAutoNum type="alphaLcPeriod"/>
            </a:pPr>
            <a:r>
              <a:rPr lang="en-US" kern="1200" dirty="0">
                <a:solidFill>
                  <a:schemeClr val="tx1"/>
                </a:solidFill>
                <a:effectLst/>
                <a:latin typeface="+mn-lt"/>
                <a:ea typeface="+mn-ea"/>
                <a:cs typeface="+mn-cs"/>
              </a:rPr>
              <a:t>What does this story have to do with responsibility and accountability?</a:t>
            </a:r>
          </a:p>
          <a:p>
            <a:pPr marL="685800" lvl="1" indent="-228600">
              <a:buFont typeface="+mj-lt"/>
              <a:buAutoNum type="alphaLcPeriod"/>
            </a:pPr>
            <a:r>
              <a:rPr lang="en-US" kern="1200" dirty="0">
                <a:solidFill>
                  <a:schemeClr val="tx1"/>
                </a:solidFill>
                <a:effectLst/>
                <a:latin typeface="+mn-lt"/>
                <a:ea typeface="+mn-ea"/>
                <a:cs typeface="+mn-cs"/>
              </a:rPr>
              <a:t>Relate this story to a recent policy change that has occurred in the facility in which they work.  Ask the questions: </a:t>
            </a:r>
          </a:p>
          <a:p>
            <a:pPr marL="1200150" lvl="2" indent="-285750">
              <a:buFont typeface="+mj-lt"/>
              <a:buAutoNum type="romanLcPeriod"/>
            </a:pPr>
            <a:r>
              <a:rPr lang="en-US" kern="1200" dirty="0">
                <a:solidFill>
                  <a:schemeClr val="tx1"/>
                </a:solidFill>
                <a:effectLst/>
                <a:latin typeface="+mn-lt"/>
                <a:ea typeface="+mn-ea"/>
                <a:cs typeface="+mn-cs"/>
              </a:rPr>
              <a:t>“What would happen if 50% of the employees reacted to the policy change like the first little boy that began kicking the castle?”</a:t>
            </a:r>
          </a:p>
          <a:p>
            <a:pPr marL="1200150" lvl="2" indent="-285750">
              <a:buFont typeface="+mj-lt"/>
              <a:buAutoNum type="romanLcPeriod"/>
            </a:pPr>
            <a:r>
              <a:rPr lang="en-US" kern="1200" dirty="0">
                <a:solidFill>
                  <a:schemeClr val="tx1"/>
                </a:solidFill>
                <a:effectLst/>
                <a:latin typeface="+mn-lt"/>
                <a:ea typeface="+mn-ea"/>
                <a:cs typeface="+mn-cs"/>
              </a:rPr>
              <a:t>“How can you as an employee encourage acceptance and shared responsibility for the implementation of this new policy?”</a:t>
            </a:r>
          </a:p>
          <a:p>
            <a:pPr marL="1200150" lvl="2" indent="-285750">
              <a:buFont typeface="+mj-lt"/>
              <a:buAutoNum type="romanLcPeriod"/>
            </a:pPr>
            <a:r>
              <a:rPr lang="en-US" kern="1200" dirty="0">
                <a:solidFill>
                  <a:schemeClr val="tx1"/>
                </a:solidFill>
                <a:effectLst/>
                <a:latin typeface="+mn-lt"/>
                <a:ea typeface="+mn-ea"/>
                <a:cs typeface="+mn-cs"/>
              </a:rPr>
              <a:t>“Have you ever behaved like the boy who kicked the castle?”</a:t>
            </a:r>
          </a:p>
          <a:p>
            <a:pPr marL="228600" lvl="0" indent="-228600">
              <a:buFont typeface="+mj-lt"/>
              <a:buAutoNum type="arabicPeriod"/>
            </a:pPr>
            <a:r>
              <a:rPr lang="en-US" sz="1200" kern="1200" dirty="0">
                <a:solidFill>
                  <a:schemeClr val="tx1"/>
                </a:solidFill>
                <a:effectLst/>
                <a:latin typeface="+mn-lt"/>
                <a:ea typeface="+mn-ea"/>
                <a:cs typeface="+mn-cs"/>
              </a:rPr>
              <a:t>Report out: After the small-group discussion has been completed, have participants return to the whole group to share highlights from their small group discussion.</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C08D87F-EC2A-4F10-9E30-EAD73988FFEC}" type="slidenum">
              <a:rPr lang="en-US" smtClean="0"/>
              <a:t>20</a:t>
            </a:fld>
            <a:endParaRPr lang="en-US"/>
          </a:p>
        </p:txBody>
      </p:sp>
    </p:spTree>
    <p:extLst>
      <p:ext uri="{BB962C8B-B14F-4D97-AF65-F5344CB8AC3E}">
        <p14:creationId xmlns:p14="http://schemas.microsoft.com/office/powerpoint/2010/main" val="2024305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08D87F-EC2A-4F10-9E30-EAD73988FFEC}" type="slidenum">
              <a:rPr lang="en-US" smtClean="0"/>
              <a:t>21</a:t>
            </a:fld>
            <a:endParaRPr lang="en-US"/>
          </a:p>
        </p:txBody>
      </p:sp>
    </p:spTree>
    <p:extLst>
      <p:ext uri="{BB962C8B-B14F-4D97-AF65-F5344CB8AC3E}">
        <p14:creationId xmlns:p14="http://schemas.microsoft.com/office/powerpoint/2010/main" val="405881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a:t>
            </a:r>
            <a:r>
              <a:rPr lang="en-US" baseline="0" dirty="0"/>
              <a:t> preview the session</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3</a:t>
            </a:fld>
            <a:endParaRPr lang="en-US"/>
          </a:p>
        </p:txBody>
      </p:sp>
    </p:spTree>
    <p:extLst>
      <p:ext uri="{BB962C8B-B14F-4D97-AF65-F5344CB8AC3E}">
        <p14:creationId xmlns:p14="http://schemas.microsoft.com/office/powerpoint/2010/main" val="256242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definition of professional standards and professionalism.  Then explain that the 4 A’s of attendance, appearance, aesthetics, and accountability can all be considered professional standards and that employees who adhere to these professional standards are considered “professional.”</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4</a:t>
            </a:fld>
            <a:endParaRPr lang="en-US"/>
          </a:p>
        </p:txBody>
      </p:sp>
    </p:spTree>
    <p:extLst>
      <p:ext uri="{BB962C8B-B14F-4D97-AF65-F5344CB8AC3E}">
        <p14:creationId xmlns:p14="http://schemas.microsoft.com/office/powerpoint/2010/main" val="32817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describe a typical day at work when one or two people call in sick.  How does it make them feel? Morale goes down, frustration goes up at the increased workload on others, and job dissatisfaction</a:t>
            </a:r>
            <a:r>
              <a:rPr lang="en-US" baseline="0" dirty="0"/>
              <a:t> can occur.</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5</a:t>
            </a:fld>
            <a:endParaRPr lang="en-US"/>
          </a:p>
        </p:txBody>
      </p:sp>
    </p:spTree>
    <p:extLst>
      <p:ext uri="{BB962C8B-B14F-4D97-AF65-F5344CB8AC3E}">
        <p14:creationId xmlns:p14="http://schemas.microsoft.com/office/powerpoint/2010/main" val="416011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reasons for absenteeism. Have participants raise their hand if they have ever called in sick for</a:t>
            </a:r>
            <a:r>
              <a:rPr lang="en-US" baseline="0" dirty="0"/>
              <a:t> any of these reasons. Discuss each cause, one at a time.</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6</a:t>
            </a:fld>
            <a:endParaRPr lang="en-US"/>
          </a:p>
        </p:txBody>
      </p:sp>
    </p:spTree>
    <p:extLst>
      <p:ext uri="{BB962C8B-B14F-4D97-AF65-F5344CB8AC3E}">
        <p14:creationId xmlns:p14="http://schemas.microsoft.com/office/powerpoint/2010/main" val="107407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bullet</a:t>
            </a:r>
            <a:r>
              <a:rPr lang="en-US" baseline="0" dirty="0"/>
              <a:t> on the slide and ask if they think these would be helpful in their workplace. Why?</a:t>
            </a:r>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7</a:t>
            </a:fld>
            <a:endParaRPr lang="en-US"/>
          </a:p>
        </p:txBody>
      </p:sp>
    </p:spTree>
    <p:extLst>
      <p:ext uri="{BB962C8B-B14F-4D97-AF65-F5344CB8AC3E}">
        <p14:creationId xmlns:p14="http://schemas.microsoft.com/office/powerpoint/2010/main" val="170792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each bullet</a:t>
            </a:r>
            <a:r>
              <a:rPr lang="en-US" baseline="0" dirty="0"/>
              <a:t> on the slide and ask if they think these would be helpful in their workplace. Why?</a:t>
            </a:r>
            <a:endParaRPr lang="en-US" dirty="0"/>
          </a:p>
          <a:p>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8</a:t>
            </a:fld>
            <a:endParaRPr lang="en-US"/>
          </a:p>
        </p:txBody>
      </p:sp>
    </p:spTree>
    <p:extLst>
      <p:ext uri="{BB962C8B-B14F-4D97-AF65-F5344CB8AC3E}">
        <p14:creationId xmlns:p14="http://schemas.microsoft.com/office/powerpoint/2010/main" val="149805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Read each bullet</a:t>
            </a:r>
            <a:r>
              <a:rPr lang="en-US" baseline="0" dirty="0"/>
              <a:t> on the slide and ask if they think these would be helpful in their place of work.</a:t>
            </a:r>
            <a:endParaRPr lang="en-US" dirty="0"/>
          </a:p>
          <a:p>
            <a:endParaRPr lang="en-US" dirty="0"/>
          </a:p>
        </p:txBody>
      </p:sp>
      <p:sp>
        <p:nvSpPr>
          <p:cNvPr id="4" name="Slide Number Placeholder 3"/>
          <p:cNvSpPr>
            <a:spLocks noGrp="1"/>
          </p:cNvSpPr>
          <p:nvPr>
            <p:ph type="sldNum" sz="quarter" idx="10"/>
          </p:nvPr>
        </p:nvSpPr>
        <p:spPr/>
        <p:txBody>
          <a:bodyPr/>
          <a:lstStyle/>
          <a:p>
            <a:fld id="{AC08D87F-EC2A-4F10-9E30-EAD73988FFEC}" type="slidenum">
              <a:rPr lang="en-US" smtClean="0"/>
              <a:t>9</a:t>
            </a:fld>
            <a:endParaRPr lang="en-US"/>
          </a:p>
        </p:txBody>
      </p:sp>
    </p:spTree>
    <p:extLst>
      <p:ext uri="{BB962C8B-B14F-4D97-AF65-F5344CB8AC3E}">
        <p14:creationId xmlns:p14="http://schemas.microsoft.com/office/powerpoint/2010/main" val="3463099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200" b="1">
                <a:solidFill>
                  <a:schemeClr val="accent1">
                    <a:lumMod val="50000"/>
                  </a:schemeClr>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entury Schoolbook" panose="020406040505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9801048-7339-47C9-8F7E-A93292E69A7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183497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01048-7339-47C9-8F7E-A93292E69A7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22709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801048-7339-47C9-8F7E-A93292E69A7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71717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accent1">
                    <a:lumMod val="50000"/>
                  </a:schemeClr>
                </a:solidFill>
                <a:latin typeface="Trebuchet MS" panose="020B0603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342900" indent="-342900">
              <a:buFontTx/>
              <a:buBlip>
                <a:blip r:embed="rId2"/>
              </a:buBlip>
              <a:defRPr sz="2800">
                <a:latin typeface="Century Schoolbook" panose="02040604050505020304" pitchFamily="18" charset="0"/>
              </a:defRPr>
            </a:lvl1pPr>
            <a:lvl2pPr>
              <a:defRPr sz="2400">
                <a:latin typeface="Century Schoolbook" panose="02040604050505020304" pitchFamily="18" charset="0"/>
              </a:defRPr>
            </a:lvl2pPr>
            <a:lvl3pPr>
              <a:defRPr sz="2000">
                <a:latin typeface="Century Schoolbook" panose="02040604050505020304" pitchFamily="18" charset="0"/>
              </a:defRPr>
            </a:lvl3pPr>
            <a:lvl4pPr>
              <a:defRPr sz="1800">
                <a:latin typeface="Century Schoolbook" panose="02040604050505020304" pitchFamily="18" charset="0"/>
              </a:defRPr>
            </a:lvl4pPr>
            <a:lvl5pPr>
              <a:defRPr sz="1800">
                <a:latin typeface="Century Schoolbook" panose="020406040505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9801048-7339-47C9-8F7E-A93292E69A7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61649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801048-7339-47C9-8F7E-A93292E69A72}"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1773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801048-7339-47C9-8F7E-A93292E69A7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275295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801048-7339-47C9-8F7E-A93292E69A72}"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412689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801048-7339-47C9-8F7E-A93292E69A72}"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39630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01048-7339-47C9-8F7E-A93292E69A72}"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3411004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01048-7339-47C9-8F7E-A93292E69A7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188317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801048-7339-47C9-8F7E-A93292E69A72}"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63A6-4EEC-476F-A901-C7A7BB3D03EE}" type="slidenum">
              <a:rPr lang="en-US" smtClean="0"/>
              <a:t>‹#›</a:t>
            </a:fld>
            <a:endParaRPr lang="en-US"/>
          </a:p>
        </p:txBody>
      </p:sp>
    </p:spTree>
    <p:extLst>
      <p:ext uri="{BB962C8B-B14F-4D97-AF65-F5344CB8AC3E}">
        <p14:creationId xmlns:p14="http://schemas.microsoft.com/office/powerpoint/2010/main" val="1202884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801048-7339-47C9-8F7E-A93292E69A72}" type="datetimeFigureOut">
              <a:rPr lang="en-US" smtClean="0"/>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863A6-4EEC-476F-A901-C7A7BB3D03EE}" type="slidenum">
              <a:rPr lang="en-US" smtClean="0"/>
              <a:t>‹#›</a:t>
            </a:fld>
            <a:endParaRPr lang="en-US"/>
          </a:p>
        </p:txBody>
      </p:sp>
    </p:spTree>
    <p:extLst>
      <p:ext uri="{BB962C8B-B14F-4D97-AF65-F5344CB8AC3E}">
        <p14:creationId xmlns:p14="http://schemas.microsoft.com/office/powerpoint/2010/main" val="259519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5029200"/>
            <a:ext cx="6096000" cy="707886"/>
          </a:xfrm>
          <a:prstGeom prst="rect">
            <a:avLst/>
          </a:prstGeom>
          <a:noFill/>
        </p:spPr>
        <p:txBody>
          <a:bodyPr wrap="square" rtlCol="0">
            <a:spAutoFit/>
          </a:bodyPr>
          <a:lstStyle/>
          <a:p>
            <a:pPr algn="ctr"/>
            <a:r>
              <a:rPr lang="en-US" sz="4000" dirty="0">
                <a:solidFill>
                  <a:schemeClr val="accent1">
                    <a:lumMod val="75000"/>
                  </a:schemeClr>
                </a:solidFill>
              </a:rPr>
              <a:t>Hi-Touch Healthcare</a:t>
            </a:r>
            <a:endParaRPr lang="en-US" sz="4000" dirty="0"/>
          </a:p>
        </p:txBody>
      </p:sp>
    </p:spTree>
    <p:extLst>
      <p:ext uri="{BB962C8B-B14F-4D97-AF65-F5344CB8AC3E}">
        <p14:creationId xmlns:p14="http://schemas.microsoft.com/office/powerpoint/2010/main" val="209420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a:t>
            </a:r>
            <a:r>
              <a:rPr lang="en-US" dirty="0" smtClean="0"/>
              <a:t>#1</a:t>
            </a:r>
            <a:r>
              <a:rPr lang="en-US" dirty="0"/>
              <a:t/>
            </a:r>
            <a:br>
              <a:rPr lang="en-US" dirty="0"/>
            </a:br>
            <a:r>
              <a:rPr lang="en-US" dirty="0"/>
              <a:t>Stressed for Success</a:t>
            </a:r>
          </a:p>
        </p:txBody>
      </p:sp>
      <p:sp>
        <p:nvSpPr>
          <p:cNvPr id="3" name="Content Placeholder 2"/>
          <p:cNvSpPr>
            <a:spLocks noGrp="1"/>
          </p:cNvSpPr>
          <p:nvPr>
            <p:ph idx="1"/>
          </p:nvPr>
        </p:nvSpPr>
        <p:spPr/>
        <p:txBody>
          <a:bodyPr/>
          <a:lstStyle/>
          <a:p>
            <a:r>
              <a:rPr lang="en-US" dirty="0"/>
              <a:t>Let’s discuss stressors at home or work that can affect the work environment</a:t>
            </a:r>
          </a:p>
          <a:p>
            <a:endParaRPr lang="en-US" dirty="0"/>
          </a:p>
          <a:p>
            <a:endParaRPr lang="en-US" dirty="0"/>
          </a:p>
        </p:txBody>
      </p:sp>
      <p:pic>
        <p:nvPicPr>
          <p:cNvPr id="7172" name="Picture 4" descr="C:\Users\craigsu\AppData\Local\Microsoft\Windows\Temporary Internet Files\Content.IE5\O1KQTP1S\str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05200"/>
            <a:ext cx="2819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craigsu\AppData\Local\Microsoft\Windows\Temporary Internet Files\Content.IE5\M0BO8Z6C\stress_thumb[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71800"/>
            <a:ext cx="1229868" cy="145846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craigsu\AppData\Local\Microsoft\Windows\Temporary Internet Files\Content.IE5\O1KQTP1S\teststress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748534"/>
            <a:ext cx="22383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2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304800"/>
            <a:ext cx="5867400" cy="715962"/>
          </a:xfrm>
        </p:spPr>
        <p:txBody>
          <a:bodyPr/>
          <a:lstStyle/>
          <a:p>
            <a:r>
              <a:rPr lang="en-US" dirty="0"/>
              <a:t>Other Things to Think About</a:t>
            </a:r>
          </a:p>
        </p:txBody>
      </p:sp>
      <p:pic>
        <p:nvPicPr>
          <p:cNvPr id="8194" name="Picture 2" descr="C:\Users\craigsu\AppData\Local\Microsoft\Windows\Temporary Internet Files\Content.IE5\O1KQTP1S\stress man[1].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 y="1066800"/>
            <a:ext cx="7696200" cy="5515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00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Appearance and Aesthetics</a:t>
            </a:r>
          </a:p>
        </p:txBody>
      </p:sp>
      <p:sp>
        <p:nvSpPr>
          <p:cNvPr id="3" name="Content Placeholder 2"/>
          <p:cNvSpPr>
            <a:spLocks noGrp="1"/>
          </p:cNvSpPr>
          <p:nvPr>
            <p:ph idx="1"/>
          </p:nvPr>
        </p:nvSpPr>
        <p:spPr>
          <a:xfrm>
            <a:off x="457200" y="1524000"/>
            <a:ext cx="8229600" cy="4525963"/>
          </a:xfrm>
        </p:spPr>
        <p:txBody>
          <a:bodyPr>
            <a:normAutofit/>
          </a:bodyPr>
          <a:lstStyle/>
          <a:p>
            <a:r>
              <a:rPr lang="en-US" dirty="0"/>
              <a:t>Appropriate appearance and aesthetics (a sense of pleasant appearance) depicts professionalism and commitment to your place of employment and your role within that environment.</a:t>
            </a:r>
          </a:p>
          <a:p>
            <a:endParaRPr lang="en-US" dirty="0"/>
          </a:p>
          <a:p>
            <a:r>
              <a:rPr lang="en-US" dirty="0"/>
              <a:t>Shows pride in your </a:t>
            </a:r>
          </a:p>
          <a:p>
            <a:pPr marL="0" indent="0">
              <a:buNone/>
            </a:pPr>
            <a:r>
              <a:rPr lang="en-US" dirty="0"/>
              <a:t>    work and in yourself.</a:t>
            </a:r>
          </a:p>
          <a:p>
            <a:endParaRPr lang="en-US" dirty="0"/>
          </a:p>
        </p:txBody>
      </p:sp>
      <p:pic>
        <p:nvPicPr>
          <p:cNvPr id="5" name="Picture 18" descr="C:\Users\craigsu\AppData\Local\Microsoft\Windows\Temporary Internet Files\Content.IE5\O1KQTP1S\Healthcare_Work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086722"/>
            <a:ext cx="2743200" cy="206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89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Appearance and Aesthetics</a:t>
            </a:r>
          </a:p>
        </p:txBody>
      </p:sp>
      <p:sp>
        <p:nvSpPr>
          <p:cNvPr id="3" name="Content Placeholder 2"/>
          <p:cNvSpPr>
            <a:spLocks noGrp="1"/>
          </p:cNvSpPr>
          <p:nvPr>
            <p:ph idx="1"/>
          </p:nvPr>
        </p:nvSpPr>
        <p:spPr>
          <a:xfrm>
            <a:off x="457200" y="1676400"/>
            <a:ext cx="8229600" cy="4525963"/>
          </a:xfrm>
        </p:spPr>
        <p:txBody>
          <a:bodyPr>
            <a:normAutofit/>
          </a:bodyPr>
          <a:lstStyle/>
          <a:p>
            <a:r>
              <a:rPr lang="en-US" dirty="0"/>
              <a:t>Things to Keep in Mind </a:t>
            </a:r>
          </a:p>
          <a:p>
            <a:pPr lvl="1">
              <a:buFont typeface="Arial" panose="020B0604020202020204" pitchFamily="34" charset="0"/>
              <a:buChar char="•"/>
            </a:pPr>
            <a:r>
              <a:rPr lang="en-US" dirty="0"/>
              <a:t>Clean and non-wrinkled clothing</a:t>
            </a:r>
          </a:p>
          <a:p>
            <a:pPr lvl="1">
              <a:buFont typeface="Arial" panose="020B0604020202020204" pitchFamily="34" charset="0"/>
              <a:buChar char="•"/>
            </a:pPr>
            <a:r>
              <a:rPr lang="en-US" dirty="0"/>
              <a:t>Clean shoes </a:t>
            </a:r>
          </a:p>
          <a:p>
            <a:pPr lvl="1">
              <a:buFont typeface="Arial" panose="020B0604020202020204" pitchFamily="34" charset="0"/>
              <a:buChar char="•"/>
            </a:pPr>
            <a:r>
              <a:rPr lang="en-US" dirty="0"/>
              <a:t>Clean and neat hair</a:t>
            </a:r>
          </a:p>
          <a:p>
            <a:pPr lvl="1">
              <a:buFont typeface="Arial" panose="020B0604020202020204" pitchFamily="34" charset="0"/>
              <a:buChar char="•"/>
            </a:pPr>
            <a:r>
              <a:rPr lang="en-US" dirty="0"/>
              <a:t>Minimal jewelry</a:t>
            </a:r>
          </a:p>
          <a:p>
            <a:pPr lvl="1">
              <a:buFont typeface="Arial" panose="020B0604020202020204" pitchFamily="34" charset="0"/>
              <a:buChar char="•"/>
            </a:pPr>
            <a:r>
              <a:rPr lang="en-US" dirty="0"/>
              <a:t>Minimal (if any) perfumes or colognes</a:t>
            </a:r>
          </a:p>
          <a:p>
            <a:pPr lvl="1">
              <a:buFont typeface="Arial" panose="020B0604020202020204" pitchFamily="34" charset="0"/>
              <a:buChar char="•"/>
            </a:pPr>
            <a:r>
              <a:rPr lang="en-US" dirty="0"/>
              <a:t>Visible tattoos should not be in poor taste</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pic>
        <p:nvPicPr>
          <p:cNvPr id="10252" name="Picture 12" descr="C:\Users\craigsu\AppData\Local\Microsoft\Windows\Temporary Internet Files\Content.IE5\F59V6LVZ\84734_ITQ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76400"/>
            <a:ext cx="98499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8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
            <a:ext cx="9144000" cy="7162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craigsu\AppData\Local\Microsoft\Windows\Temporary Internet Files\Content.IE5\F59V6LVZ\mapping_vocabulary[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176574" y="192143"/>
            <a:ext cx="6790851" cy="662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985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
            <a:ext cx="8229600" cy="1143000"/>
          </a:xfrm>
        </p:spPr>
        <p:txBody>
          <a:bodyPr/>
          <a:lstStyle/>
          <a:p>
            <a:r>
              <a:rPr lang="en-US" dirty="0"/>
              <a:t>Concept Map Definition</a:t>
            </a:r>
          </a:p>
        </p:txBody>
      </p:sp>
      <p:sp>
        <p:nvSpPr>
          <p:cNvPr id="3" name="Content Placeholder 2"/>
          <p:cNvSpPr>
            <a:spLocks noGrp="1"/>
          </p:cNvSpPr>
          <p:nvPr>
            <p:ph idx="1"/>
          </p:nvPr>
        </p:nvSpPr>
        <p:spPr>
          <a:xfrm>
            <a:off x="457200" y="1541462"/>
            <a:ext cx="8229600" cy="4525963"/>
          </a:xfrm>
        </p:spPr>
        <p:txBody>
          <a:bodyPr>
            <a:normAutofit/>
          </a:bodyPr>
          <a:lstStyle/>
          <a:p>
            <a:r>
              <a:rPr lang="en-US" sz="2400" dirty="0"/>
              <a:t>A concept map is a type of graphic organizer used to help students organize and represent knowledge of a subject. Concept maps begin with a main idea (or concept) and then branch out to show how that main idea can be broken down into specific topics.</a:t>
            </a:r>
          </a:p>
          <a:p>
            <a:endParaRPr lang="en-US" sz="2400" u="sng" dirty="0"/>
          </a:p>
          <a:p>
            <a:pPr marL="0" indent="0">
              <a:buNone/>
            </a:pPr>
            <a:endParaRPr lang="en-US" sz="2400" u="sng" dirty="0"/>
          </a:p>
          <a:p>
            <a:pPr marL="0" indent="0" algn="r">
              <a:buNone/>
            </a:pPr>
            <a:r>
              <a:rPr lang="en-US" sz="1800" u="sng" dirty="0"/>
              <a:t>http://www.inspiration.com/visual-learning/concept-mapping</a:t>
            </a:r>
            <a:endParaRPr lang="en-US" sz="2400" dirty="0"/>
          </a:p>
        </p:txBody>
      </p:sp>
      <p:pic>
        <p:nvPicPr>
          <p:cNvPr id="12308" name="Picture 20" descr="C:\Users\craigsu\AppData\Local\Microsoft\Windows\Temporary Internet Files\Content.IE5\O1KQTP1S\concept_map[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486400"/>
            <a:ext cx="18288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57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Activity </a:t>
            </a:r>
            <a:r>
              <a:rPr lang="en-US" dirty="0" smtClean="0"/>
              <a:t>#2</a:t>
            </a:r>
            <a:r>
              <a:rPr lang="en-US" dirty="0"/>
              <a:t/>
            </a:r>
            <a:br>
              <a:rPr lang="en-US" dirty="0"/>
            </a:br>
            <a:r>
              <a:rPr lang="en-US" dirty="0"/>
              <a:t>Dress Code Old and New</a:t>
            </a:r>
          </a:p>
        </p:txBody>
      </p:sp>
      <p:sp>
        <p:nvSpPr>
          <p:cNvPr id="3" name="Content Placeholder 2"/>
          <p:cNvSpPr>
            <a:spLocks noGrp="1"/>
          </p:cNvSpPr>
          <p:nvPr>
            <p:ph idx="1"/>
          </p:nvPr>
        </p:nvSpPr>
        <p:spPr>
          <a:xfrm>
            <a:off x="457200" y="1518444"/>
            <a:ext cx="8229600" cy="4525963"/>
          </a:xfrm>
        </p:spPr>
        <p:txBody>
          <a:bodyPr/>
          <a:lstStyle/>
          <a:p>
            <a:r>
              <a:rPr lang="en-US" dirty="0"/>
              <a:t>Let’s look back at dress codes from the past, and what they look like now!!</a:t>
            </a:r>
          </a:p>
          <a:p>
            <a:endParaRPr lang="en-US" dirty="0"/>
          </a:p>
          <a:p>
            <a:endParaRPr lang="en-US" dirty="0"/>
          </a:p>
          <a:p>
            <a:endParaRPr lang="en-US" dirty="0"/>
          </a:p>
        </p:txBody>
      </p:sp>
      <p:pic>
        <p:nvPicPr>
          <p:cNvPr id="11268" name="Picture 4" descr="C:\Users\craigsu\AppData\Local\Microsoft\Windows\Temporary Internet Files\Content.IE5\M0BO8Z6C\nurse's_ha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52712"/>
            <a:ext cx="185737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raigsu\AppData\Local\Microsoft\Windows\Temporary Internet Files\Content.IE5\O1KQTP1S\Nurses-grou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800600"/>
            <a:ext cx="2602992" cy="1712976"/>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C:\Users\craigsu\AppData\Local\Microsoft\Windows\Temporary Internet Files\Content.IE5\JJVSMO74\16251-illustration-of-a-nurse-pv[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2743200"/>
            <a:ext cx="1972933" cy="2619594"/>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descr="C:\Users\craigsu\AppData\Local\Microsoft\Windows\Temporary Internet Files\Content.IE5\F59V6LVZ\nurs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4691943"/>
            <a:ext cx="3084484" cy="1930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23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Accountability</a:t>
            </a:r>
          </a:p>
        </p:txBody>
      </p:sp>
      <p:sp>
        <p:nvSpPr>
          <p:cNvPr id="3" name="Content Placeholder 2"/>
          <p:cNvSpPr>
            <a:spLocks noGrp="1"/>
          </p:cNvSpPr>
          <p:nvPr>
            <p:ph idx="1"/>
          </p:nvPr>
        </p:nvSpPr>
        <p:spPr/>
        <p:txBody>
          <a:bodyPr>
            <a:normAutofit/>
          </a:bodyPr>
          <a:lstStyle/>
          <a:p>
            <a:r>
              <a:rPr lang="en-US" dirty="0"/>
              <a:t>Accountable </a:t>
            </a:r>
          </a:p>
          <a:p>
            <a:pPr lvl="1">
              <a:buFont typeface="Arial" panose="020B0604020202020204" pitchFamily="34" charset="0"/>
              <a:buChar char="•"/>
            </a:pPr>
            <a:r>
              <a:rPr lang="en-US" dirty="0"/>
              <a:t>The act of being responsible or subject to </a:t>
            </a:r>
            <a:r>
              <a:rPr lang="en-US" dirty="0" smtClean="0"/>
              <a:t>obligation. </a:t>
            </a:r>
            <a:r>
              <a:rPr lang="en-US" sz="1800" dirty="0"/>
              <a:t>(</a:t>
            </a:r>
            <a:r>
              <a:rPr lang="en-US" sz="1800" dirty="0" smtClean="0"/>
              <a:t>Denis</a:t>
            </a:r>
            <a:r>
              <a:rPr lang="en-US" sz="1800" dirty="0"/>
              <a:t>, 2014</a:t>
            </a:r>
            <a:r>
              <a:rPr lang="en-US" sz="1800" dirty="0" smtClean="0"/>
              <a:t>)</a:t>
            </a:r>
            <a:endParaRPr lang="en-US" sz="1800" dirty="0"/>
          </a:p>
          <a:p>
            <a:pPr lvl="1">
              <a:buFont typeface="Arial" panose="020B0604020202020204" pitchFamily="34" charset="0"/>
              <a:buChar char="•"/>
            </a:pPr>
            <a:endParaRPr lang="en-US" dirty="0"/>
          </a:p>
          <a:p>
            <a:pPr lvl="1">
              <a:buFont typeface="Arial" panose="020B0604020202020204" pitchFamily="34" charset="0"/>
              <a:buChar char="•"/>
            </a:pPr>
            <a:r>
              <a:rPr lang="en-US" dirty="0"/>
              <a:t>Accountability to:</a:t>
            </a:r>
          </a:p>
          <a:p>
            <a:pPr lvl="2"/>
            <a:r>
              <a:rPr lang="en-US" dirty="0"/>
              <a:t>Patients</a:t>
            </a:r>
          </a:p>
          <a:p>
            <a:pPr lvl="2"/>
            <a:r>
              <a:rPr lang="en-US" dirty="0"/>
              <a:t>Families</a:t>
            </a:r>
          </a:p>
          <a:p>
            <a:pPr lvl="2"/>
            <a:r>
              <a:rPr lang="en-US" dirty="0"/>
              <a:t>Co-workers</a:t>
            </a:r>
          </a:p>
          <a:p>
            <a:pPr lvl="2"/>
            <a:r>
              <a:rPr lang="en-US" dirty="0"/>
              <a:t>Employer </a:t>
            </a:r>
          </a:p>
          <a:p>
            <a:pPr lvl="2"/>
            <a:r>
              <a:rPr lang="en-US" dirty="0"/>
              <a:t>Themselves		</a:t>
            </a:r>
          </a:p>
          <a:p>
            <a:pPr lvl="1"/>
            <a:endParaRPr lang="en-US" dirty="0"/>
          </a:p>
        </p:txBody>
      </p:sp>
      <p:pic>
        <p:nvPicPr>
          <p:cNvPr id="1026" name="Picture 2" descr="C:\Users\rhorclaptoplab\AppData\Local\Microsoft\Windows\Temporary Internet Files\Content.IE5\TQORUA1E\hospital[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609151"/>
            <a:ext cx="4724400" cy="301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9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9600" cy="1143000"/>
          </a:xfrm>
        </p:spPr>
        <p:txBody>
          <a:bodyPr>
            <a:normAutofit/>
          </a:bodyPr>
          <a:lstStyle/>
          <a:p>
            <a:r>
              <a:rPr lang="en-US" dirty="0"/>
              <a:t>Activity </a:t>
            </a:r>
            <a:r>
              <a:rPr lang="en-US" dirty="0" smtClean="0"/>
              <a:t>#3</a:t>
            </a:r>
            <a:r>
              <a:rPr lang="en-US" dirty="0"/>
              <a:t/>
            </a:r>
            <a:br>
              <a:rPr lang="en-US" dirty="0"/>
            </a:br>
            <a:r>
              <a:rPr lang="en-US" dirty="0"/>
              <a:t>Ball Juggle</a:t>
            </a:r>
          </a:p>
        </p:txBody>
      </p:sp>
      <p:pic>
        <p:nvPicPr>
          <p:cNvPr id="3074" name="Picture 2" descr="C:\Users\rhorclaptoplab\AppData\Local\Microsoft\Windows\Temporary Internet Files\Content.IE5\2L7A6LKG\two-people-throwing-a-ball-vector-269932[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943100"/>
            <a:ext cx="3619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rhorclaptoplab\AppData\Local\Microsoft\Windows\Temporary Internet Files\Content.IE5\X7ILOI30\Jugglin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00175"/>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rhorclaptoplab\AppData\Local\Microsoft\Windows\Temporary Internet Files\Content.IE5\OPJ2B6C6\5029147286_dda298df27_z[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848100"/>
            <a:ext cx="2667000"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624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Accomplishing Accountability</a:t>
            </a:r>
            <a:br>
              <a:rPr lang="en-US" dirty="0"/>
            </a:br>
            <a:r>
              <a:rPr lang="en-US" dirty="0"/>
              <a:t>(</a:t>
            </a:r>
            <a:r>
              <a:rPr lang="en-US" sz="2800" dirty="0"/>
              <a:t>Denis, 2014)</a:t>
            </a:r>
          </a:p>
        </p:txBody>
      </p:sp>
      <p:sp>
        <p:nvSpPr>
          <p:cNvPr id="3" name="Content Placeholder 2"/>
          <p:cNvSpPr>
            <a:spLocks noGrp="1"/>
          </p:cNvSpPr>
          <p:nvPr>
            <p:ph idx="1"/>
          </p:nvPr>
        </p:nvSpPr>
        <p:spPr/>
        <p:txBody>
          <a:bodyPr/>
          <a:lstStyle/>
          <a:p>
            <a:r>
              <a:rPr lang="en-US" dirty="0"/>
              <a:t>Three elements of accountability:</a:t>
            </a:r>
          </a:p>
          <a:p>
            <a:pPr lvl="1">
              <a:buFont typeface="Arial" panose="020B0604020202020204" pitchFamily="34" charset="0"/>
              <a:buChar char="•"/>
            </a:pPr>
            <a:r>
              <a:rPr lang="en-US" dirty="0"/>
              <a:t>A clear definition of desirable goals and objectives must be established.</a:t>
            </a:r>
          </a:p>
          <a:p>
            <a:pPr lvl="1">
              <a:buFont typeface="Arial" panose="020B0604020202020204" pitchFamily="34" charset="0"/>
              <a:buChar char="•"/>
            </a:pPr>
            <a:r>
              <a:rPr lang="en-US" dirty="0"/>
              <a:t>The ability to measure goal achievement must be developed.</a:t>
            </a:r>
          </a:p>
          <a:p>
            <a:pPr lvl="1">
              <a:buFont typeface="Arial" panose="020B0604020202020204" pitchFamily="34" charset="0"/>
              <a:buChar char="•"/>
            </a:pPr>
            <a:r>
              <a:rPr lang="en-US" dirty="0"/>
              <a:t>A set of consequences must be established if those goals are not met.</a:t>
            </a:r>
          </a:p>
        </p:txBody>
      </p:sp>
      <p:pic>
        <p:nvPicPr>
          <p:cNvPr id="2051" name="Picture 3" descr="C:\Users\rhorclaptoplab\AppData\Local\Microsoft\Windows\Temporary Internet Files\Content.IE5\2L7A6LKG\checklis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343400"/>
            <a:ext cx="2362200" cy="226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44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156" y="304800"/>
            <a:ext cx="8686800" cy="1015663"/>
          </a:xfrm>
          <a:prstGeom prst="rect">
            <a:avLst/>
          </a:prstGeom>
          <a:noFill/>
        </p:spPr>
        <p:txBody>
          <a:bodyPr wrap="square" rtlCol="0">
            <a:spAutoFit/>
          </a:bodyPr>
          <a:lstStyle/>
          <a:p>
            <a:pPr algn="ctr"/>
            <a:r>
              <a:rPr lang="en-US" sz="3200" b="1" dirty="0">
                <a:solidFill>
                  <a:schemeClr val="accent1">
                    <a:lumMod val="50000"/>
                  </a:schemeClr>
                </a:solidFill>
                <a:latin typeface="+mj-lt"/>
              </a:rPr>
              <a:t>The 4 A’s:</a:t>
            </a:r>
          </a:p>
          <a:p>
            <a:pPr algn="ctr"/>
            <a:r>
              <a:rPr lang="en-US" sz="2800" b="1" dirty="0">
                <a:solidFill>
                  <a:schemeClr val="accent1">
                    <a:lumMod val="50000"/>
                  </a:schemeClr>
                </a:solidFill>
                <a:latin typeface="+mj-lt"/>
              </a:rPr>
              <a:t>Attendance, Appearance, Aesthetics and Accountability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Tree>
    <p:extLst>
      <p:ext uri="{BB962C8B-B14F-4D97-AF65-F5344CB8AC3E}">
        <p14:creationId xmlns:p14="http://schemas.microsoft.com/office/powerpoint/2010/main" val="31083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a:t>
            </a:r>
            <a:r>
              <a:rPr lang="en-US" dirty="0" smtClean="0"/>
              <a:t>#4</a:t>
            </a:r>
            <a:r>
              <a:rPr lang="en-US" dirty="0"/>
              <a:t/>
            </a:r>
            <a:br>
              <a:rPr lang="en-US" dirty="0"/>
            </a:br>
            <a:r>
              <a:rPr lang="en-US" dirty="0"/>
              <a:t>Not Your Ordinary Sand Castle</a:t>
            </a:r>
          </a:p>
        </p:txBody>
      </p:sp>
      <p:pic>
        <p:nvPicPr>
          <p:cNvPr id="4099" name="Picture 3" descr="C:\Users\rhorclaptoplab\AppData\Local\Microsoft\Windows\Temporary Internet Files\Content.IE5\ONC0UJ3A\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981200"/>
            <a:ext cx="5633036" cy="372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865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Thank You!!!</a:t>
            </a:r>
          </a:p>
        </p:txBody>
      </p:sp>
      <p:sp>
        <p:nvSpPr>
          <p:cNvPr id="3" name="Content Placeholder 2"/>
          <p:cNvSpPr>
            <a:spLocks noGrp="1"/>
          </p:cNvSpPr>
          <p:nvPr>
            <p:ph idx="1"/>
          </p:nvPr>
        </p:nvSpPr>
        <p:spPr/>
        <p:txBody>
          <a:bodyPr/>
          <a:lstStyle/>
          <a:p>
            <a:pPr marL="457200" lvl="1" indent="0" algn="ctr">
              <a:buNone/>
            </a:pPr>
            <a:endParaRPr lang="en-US" dirty="0" smtClean="0"/>
          </a:p>
          <a:p>
            <a:pPr marL="457200" lvl="1" indent="0" algn="ctr">
              <a:buNone/>
            </a:pPr>
            <a:endParaRPr lang="en-US" dirty="0"/>
          </a:p>
          <a:p>
            <a:pPr marL="457200" lvl="1" indent="0" algn="ctr">
              <a:buNone/>
            </a:pPr>
            <a:endParaRPr lang="en-US" dirty="0" smtClean="0"/>
          </a:p>
          <a:p>
            <a:pPr marL="457200" lvl="1" indent="0" algn="ctr">
              <a:buNone/>
            </a:pPr>
            <a:r>
              <a:rPr lang="en-US" sz="4000" dirty="0" smtClean="0"/>
              <a:t>Questions?</a:t>
            </a:r>
            <a:endParaRPr lang="en-US" sz="4000" dirty="0"/>
          </a:p>
          <a:p>
            <a:pPr marL="457200" lvl="1" indent="0" algn="ctr">
              <a:buNone/>
            </a:pPr>
            <a:r>
              <a:rPr lang="en-US" sz="4000" dirty="0"/>
              <a:t>Comments?</a:t>
            </a:r>
          </a:p>
        </p:txBody>
      </p:sp>
    </p:spTree>
    <p:extLst>
      <p:ext uri="{BB962C8B-B14F-4D97-AF65-F5344CB8AC3E}">
        <p14:creationId xmlns:p14="http://schemas.microsoft.com/office/powerpoint/2010/main" val="224288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86600" cy="1143000"/>
          </a:xfrm>
        </p:spPr>
        <p:txBody>
          <a:bodyPr>
            <a:normAutofit/>
          </a:bodyPr>
          <a:lstStyle/>
          <a:p>
            <a:r>
              <a:rPr lang="en-US" dirty="0"/>
              <a:t>WHAT TO EXPECT IN THIS PRESENTATION</a:t>
            </a:r>
          </a:p>
        </p:txBody>
      </p:sp>
      <p:sp>
        <p:nvSpPr>
          <p:cNvPr id="3" name="Content Placeholder 2"/>
          <p:cNvSpPr>
            <a:spLocks noGrp="1"/>
          </p:cNvSpPr>
          <p:nvPr>
            <p:ph idx="1"/>
          </p:nvPr>
        </p:nvSpPr>
        <p:spPr>
          <a:xfrm>
            <a:off x="457200" y="1676400"/>
            <a:ext cx="8229600" cy="4525963"/>
          </a:xfrm>
        </p:spPr>
        <p:txBody>
          <a:bodyPr>
            <a:normAutofit/>
          </a:bodyPr>
          <a:lstStyle/>
          <a:p>
            <a:r>
              <a:rPr lang="en-US" sz="2800" dirty="0"/>
              <a:t>Professional Standards</a:t>
            </a:r>
          </a:p>
          <a:p>
            <a:r>
              <a:rPr lang="en-US" sz="2800" dirty="0"/>
              <a:t>Overview of the 4 A’s</a:t>
            </a:r>
          </a:p>
          <a:p>
            <a:r>
              <a:rPr lang="en-US" sz="2800" dirty="0"/>
              <a:t>Professionalism and the 4 A’s</a:t>
            </a:r>
          </a:p>
          <a:p>
            <a:r>
              <a:rPr lang="en-US" sz="2800" dirty="0"/>
              <a:t>Activity </a:t>
            </a:r>
            <a:r>
              <a:rPr lang="en-US" sz="2800" dirty="0" smtClean="0"/>
              <a:t>#1: Stressed </a:t>
            </a:r>
            <a:r>
              <a:rPr lang="en-US" sz="2800" dirty="0"/>
              <a:t>for Success</a:t>
            </a:r>
          </a:p>
          <a:p>
            <a:r>
              <a:rPr lang="en-US" sz="2800" dirty="0"/>
              <a:t>Activity </a:t>
            </a:r>
            <a:r>
              <a:rPr lang="en-US" sz="2800" dirty="0" smtClean="0"/>
              <a:t>#2: Dress </a:t>
            </a:r>
            <a:r>
              <a:rPr lang="en-US" sz="2800" dirty="0"/>
              <a:t>Code: Old and New Concept Map </a:t>
            </a:r>
          </a:p>
          <a:p>
            <a:r>
              <a:rPr lang="en-US" sz="2800" dirty="0"/>
              <a:t>Activity </a:t>
            </a:r>
            <a:r>
              <a:rPr lang="en-US" sz="2800" dirty="0" smtClean="0"/>
              <a:t>#3: Ball </a:t>
            </a:r>
            <a:r>
              <a:rPr lang="en-US" sz="2800" dirty="0"/>
              <a:t>Juggle</a:t>
            </a:r>
          </a:p>
          <a:p>
            <a:r>
              <a:rPr lang="en-US" sz="2800" dirty="0"/>
              <a:t>Activity </a:t>
            </a:r>
            <a:r>
              <a:rPr lang="en-US" sz="2800" dirty="0" smtClean="0"/>
              <a:t>#4: Not </a:t>
            </a:r>
            <a:r>
              <a:rPr lang="en-US" sz="2800" dirty="0"/>
              <a:t>Your Ordinary Sand Castle</a:t>
            </a:r>
          </a:p>
        </p:txBody>
      </p:sp>
    </p:spTree>
    <p:extLst>
      <p:ext uri="{BB962C8B-B14F-4D97-AF65-F5344CB8AC3E}">
        <p14:creationId xmlns:p14="http://schemas.microsoft.com/office/powerpoint/2010/main" val="228786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273795"/>
            <a:ext cx="7239000" cy="1143000"/>
          </a:xfrm>
        </p:spPr>
        <p:txBody>
          <a:bodyPr>
            <a:normAutofit/>
          </a:bodyPr>
          <a:lstStyle/>
          <a:p>
            <a:r>
              <a:rPr lang="en-US" dirty="0"/>
              <a:t>The 4 A’s, Professional Standards, and Professionalism</a:t>
            </a:r>
          </a:p>
        </p:txBody>
      </p:sp>
      <p:sp>
        <p:nvSpPr>
          <p:cNvPr id="3" name="Content Placeholder 2"/>
          <p:cNvSpPr>
            <a:spLocks noGrp="1"/>
          </p:cNvSpPr>
          <p:nvPr>
            <p:ph idx="1"/>
          </p:nvPr>
        </p:nvSpPr>
        <p:spPr>
          <a:xfrm>
            <a:off x="381000" y="1668394"/>
            <a:ext cx="8229600" cy="4525963"/>
          </a:xfrm>
        </p:spPr>
        <p:txBody>
          <a:bodyPr>
            <a:normAutofit/>
          </a:bodyPr>
          <a:lstStyle/>
          <a:p>
            <a:r>
              <a:rPr lang="en-US" sz="2800" dirty="0"/>
              <a:t>Professional standards can be defined as “the skill, competence, or character expected of a member of a highly trained profession.”</a:t>
            </a:r>
          </a:p>
          <a:p>
            <a:pPr marL="457200" lvl="1" indent="0">
              <a:buNone/>
            </a:pPr>
            <a:r>
              <a:rPr lang="en-US" sz="2400" dirty="0"/>
              <a:t>					</a:t>
            </a:r>
            <a:r>
              <a:rPr lang="en-US" sz="1100" i="1" dirty="0"/>
              <a:t>(Encarta English Dictionary, North America 2016)</a:t>
            </a:r>
            <a:endParaRPr lang="en-US" sz="2400" i="1" dirty="0"/>
          </a:p>
          <a:p>
            <a:r>
              <a:rPr lang="en-US" sz="2800" dirty="0"/>
              <a:t>Professionalism – a manner in which an individual performs in their place of employment.</a:t>
            </a:r>
          </a:p>
          <a:p>
            <a:endParaRPr lang="en-US" sz="2800" dirty="0"/>
          </a:p>
        </p:txBody>
      </p:sp>
      <p:pic>
        <p:nvPicPr>
          <p:cNvPr id="2055" name="Picture 7" descr="C:\Users\craigsu\AppData\Local\Microsoft\Windows\Temporary Internet Files\Content.IE5\JJVSMO74\i__m_professional_wallpaper_by_nonure-d4h1zz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798" y="5102931"/>
            <a:ext cx="243817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craigsu\AppData\Local\Microsoft\Windows\Temporary Internet Files\Content.IE5\JJVSMO74\gestion_de_persona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5002918"/>
            <a:ext cx="2038598"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2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4 A’s</a:t>
            </a:r>
          </a:p>
        </p:txBody>
      </p:sp>
      <p:sp>
        <p:nvSpPr>
          <p:cNvPr id="3" name="Content Placeholder 2"/>
          <p:cNvSpPr>
            <a:spLocks noGrp="1"/>
          </p:cNvSpPr>
          <p:nvPr>
            <p:ph idx="1"/>
          </p:nvPr>
        </p:nvSpPr>
        <p:spPr/>
        <p:txBody>
          <a:bodyPr>
            <a:normAutofit/>
          </a:bodyPr>
          <a:lstStyle/>
          <a:p>
            <a:r>
              <a:rPr lang="en-US" sz="2800" dirty="0"/>
              <a:t>Attendance </a:t>
            </a:r>
          </a:p>
          <a:p>
            <a:endParaRPr lang="en-US" sz="2800" dirty="0"/>
          </a:p>
          <a:p>
            <a:pPr lvl="1">
              <a:buFont typeface="Arial" panose="020B0604020202020204" pitchFamily="34" charset="0"/>
              <a:buChar char="•"/>
            </a:pPr>
            <a:r>
              <a:rPr lang="en-US" sz="2400" dirty="0"/>
              <a:t>Absenteeism disrupts the working environment and can negatively impact employee morale, costs, and the continuity and quality of patient care </a:t>
            </a:r>
            <a:r>
              <a:rPr lang="en-US" sz="1800" dirty="0"/>
              <a:t>(Nursing Economics, 2001).</a:t>
            </a:r>
          </a:p>
          <a:p>
            <a:pPr lvl="1"/>
            <a:endParaRPr lang="en-US" sz="2400" dirty="0"/>
          </a:p>
          <a:p>
            <a:pPr lvl="2"/>
            <a:endParaRPr lang="en-US" sz="2000" dirty="0"/>
          </a:p>
        </p:txBody>
      </p:sp>
      <p:pic>
        <p:nvPicPr>
          <p:cNvPr id="1027" name="Picture 3" descr="C:\Users\craigsu\AppData\Local\Microsoft\Windows\Temporary Internet Files\Content.IE5\JJVSMO74\dollar[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014438"/>
            <a:ext cx="2428875" cy="2325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craigsu\AppData\Local\Microsoft\Windows\Temporary Internet Files\Content.IE5\F59V6LVZ\sad[1].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67000" y="4603646"/>
            <a:ext cx="1736035" cy="1736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48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Absenteeism</a:t>
            </a:r>
            <a:br>
              <a:rPr lang="en-US" dirty="0"/>
            </a:br>
            <a:r>
              <a:rPr lang="en-US" sz="2000" dirty="0"/>
              <a:t>(Nursing Economics, 2001)</a:t>
            </a:r>
          </a:p>
        </p:txBody>
      </p:sp>
      <p:sp>
        <p:nvSpPr>
          <p:cNvPr id="3" name="Content Placeholder 2"/>
          <p:cNvSpPr>
            <a:spLocks noGrp="1"/>
          </p:cNvSpPr>
          <p:nvPr>
            <p:ph idx="1"/>
          </p:nvPr>
        </p:nvSpPr>
        <p:spPr>
          <a:xfrm>
            <a:off x="300037" y="1676400"/>
            <a:ext cx="8229600" cy="4525963"/>
          </a:xfrm>
        </p:spPr>
        <p:txBody>
          <a:bodyPr>
            <a:normAutofit/>
          </a:bodyPr>
          <a:lstStyle/>
          <a:p>
            <a:r>
              <a:rPr lang="en-US" sz="2800" dirty="0"/>
              <a:t>Causes for absenteeism:</a:t>
            </a:r>
          </a:p>
          <a:p>
            <a:pPr lvl="1">
              <a:buFont typeface="Arial" panose="020B0604020202020204" pitchFamily="34" charset="0"/>
              <a:buChar char="•"/>
            </a:pPr>
            <a:r>
              <a:rPr lang="en-US" sz="2400" dirty="0"/>
              <a:t>Sickness</a:t>
            </a:r>
          </a:p>
          <a:p>
            <a:pPr lvl="1">
              <a:buFont typeface="Arial" panose="020B0604020202020204" pitchFamily="34" charset="0"/>
              <a:buChar char="•"/>
            </a:pPr>
            <a:r>
              <a:rPr lang="en-US" sz="2400" dirty="0"/>
              <a:t>Family responsibilities</a:t>
            </a:r>
          </a:p>
          <a:p>
            <a:pPr lvl="1">
              <a:buFont typeface="Arial" panose="020B0604020202020204" pitchFamily="34" charset="0"/>
              <a:buChar char="•"/>
            </a:pPr>
            <a:r>
              <a:rPr lang="en-US" sz="2400" dirty="0"/>
              <a:t>Scheduling issues</a:t>
            </a:r>
          </a:p>
          <a:p>
            <a:pPr lvl="1">
              <a:buFont typeface="Arial" panose="020B0604020202020204" pitchFamily="34" charset="0"/>
              <a:buChar char="•"/>
            </a:pPr>
            <a:r>
              <a:rPr lang="en-US" sz="2400" dirty="0"/>
              <a:t>Occupational injury and illness</a:t>
            </a:r>
          </a:p>
          <a:p>
            <a:pPr lvl="1">
              <a:buFont typeface="Arial" panose="020B0604020202020204" pitchFamily="34" charset="0"/>
              <a:buChar char="•"/>
            </a:pPr>
            <a:r>
              <a:rPr lang="en-US" sz="2400" dirty="0"/>
              <a:t>Dissatisfaction with the job</a:t>
            </a:r>
          </a:p>
          <a:p>
            <a:pPr lvl="1">
              <a:buFont typeface="Arial" panose="020B0604020202020204" pitchFamily="34" charset="0"/>
              <a:buChar char="•"/>
            </a:pPr>
            <a:r>
              <a:rPr lang="en-US" sz="2400" dirty="0"/>
              <a:t>Job stress</a:t>
            </a:r>
          </a:p>
        </p:txBody>
      </p:sp>
      <p:pic>
        <p:nvPicPr>
          <p:cNvPr id="3074" name="Picture 2" descr="C:\Users\craigsu\AppData\Local\Microsoft\Windows\Temporary Internet Files\Content.IE5\F59V6LVZ\Picture 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24400"/>
            <a:ext cx="18192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craigsu\AppData\Local\Microsoft\Windows\Temporary Internet Files\Content.IE5\O1KQTP1S\crutches[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505200"/>
            <a:ext cx="1758297" cy="286484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craigsu\AppData\Local\Microsoft\Windows\Temporary Internet Files\Content.IE5\F59V6LVZ\d9d391e0d8bb897368a40d2a40bd659d[1].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77000" y="1584434"/>
            <a:ext cx="1611994" cy="1906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99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Absenteeism</a:t>
            </a:r>
          </a:p>
        </p:txBody>
      </p:sp>
      <p:sp>
        <p:nvSpPr>
          <p:cNvPr id="3" name="Content Placeholder 2"/>
          <p:cNvSpPr>
            <a:spLocks noGrp="1"/>
          </p:cNvSpPr>
          <p:nvPr>
            <p:ph idx="1"/>
          </p:nvPr>
        </p:nvSpPr>
        <p:spPr>
          <a:ln>
            <a:noFill/>
          </a:ln>
        </p:spPr>
        <p:txBody>
          <a:bodyPr>
            <a:normAutofit/>
          </a:bodyPr>
          <a:lstStyle/>
          <a:p>
            <a:r>
              <a:rPr lang="en-US" dirty="0"/>
              <a:t>Possible Solutions</a:t>
            </a:r>
          </a:p>
          <a:p>
            <a:pPr lvl="1">
              <a:buFont typeface="Arial" panose="020B0604020202020204" pitchFamily="34" charset="0"/>
              <a:buChar char="•"/>
            </a:pPr>
            <a:r>
              <a:rPr lang="en-US" dirty="0"/>
              <a:t>Stress reduction programs in the workplace</a:t>
            </a:r>
          </a:p>
          <a:p>
            <a:pPr lvl="2"/>
            <a:r>
              <a:rPr lang="en-US" dirty="0"/>
              <a:t>Meditation or “quiet” rooms for breaks</a:t>
            </a:r>
          </a:p>
          <a:p>
            <a:pPr lvl="2"/>
            <a:endParaRPr lang="en-US" dirty="0"/>
          </a:p>
          <a:p>
            <a:pPr lvl="2"/>
            <a:r>
              <a:rPr lang="en-US" dirty="0"/>
              <a:t>Discounts to gym memberships</a:t>
            </a:r>
          </a:p>
          <a:p>
            <a:pPr lvl="2"/>
            <a:endParaRPr lang="en-US" dirty="0"/>
          </a:p>
          <a:p>
            <a:pPr lvl="2"/>
            <a:r>
              <a:rPr lang="en-US" dirty="0"/>
              <a:t>Group educational classes about methods for stress reduction</a:t>
            </a:r>
          </a:p>
        </p:txBody>
      </p:sp>
      <p:pic>
        <p:nvPicPr>
          <p:cNvPr id="6152" name="Picture 8" descr="C:\Users\craigsu\AppData\Local\Microsoft\Windows\Temporary Internet Files\Content.IE5\F59V6LVZ\learn-meditation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707481"/>
            <a:ext cx="1542073" cy="11557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craigsu\AppData\Local\Microsoft\Windows\Temporary Internet Files\Content.IE5\JJVSMO74\professional_20development_20picture-190x19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8768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884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Absenteeism</a:t>
            </a:r>
          </a:p>
        </p:txBody>
      </p:sp>
      <p:sp>
        <p:nvSpPr>
          <p:cNvPr id="3" name="Content Placeholder 2"/>
          <p:cNvSpPr>
            <a:spLocks noGrp="1"/>
          </p:cNvSpPr>
          <p:nvPr>
            <p:ph idx="1"/>
          </p:nvPr>
        </p:nvSpPr>
        <p:spPr>
          <a:xfrm>
            <a:off x="457200" y="1417638"/>
            <a:ext cx="8229600" cy="4525963"/>
          </a:xfrm>
        </p:spPr>
        <p:txBody>
          <a:bodyPr/>
          <a:lstStyle/>
          <a:p>
            <a:r>
              <a:rPr lang="en-US" dirty="0"/>
              <a:t>Possible Solutions</a:t>
            </a:r>
          </a:p>
          <a:p>
            <a:pPr lvl="1">
              <a:buFont typeface="Arial" panose="020B0604020202020204" pitchFamily="34" charset="0"/>
              <a:buChar char="•"/>
            </a:pPr>
            <a:r>
              <a:rPr lang="en-US" dirty="0"/>
              <a:t>Positive absentee-control programs - these offer a reward or positive motivation for good attendance</a:t>
            </a:r>
          </a:p>
          <a:p>
            <a:pPr lvl="1"/>
            <a:endParaRPr lang="en-US" dirty="0"/>
          </a:p>
          <a:p>
            <a:pPr lvl="2"/>
            <a:r>
              <a:rPr lang="en-US" dirty="0"/>
              <a:t>Personal and/or public recognition</a:t>
            </a:r>
          </a:p>
          <a:p>
            <a:pPr lvl="2"/>
            <a:r>
              <a:rPr lang="en-US" dirty="0"/>
              <a:t>Buy back of unused sick leave</a:t>
            </a:r>
          </a:p>
          <a:p>
            <a:pPr lvl="2"/>
            <a:r>
              <a:rPr lang="en-US" dirty="0"/>
              <a:t>Bonus payments for exemplary attendance</a:t>
            </a:r>
          </a:p>
          <a:p>
            <a:pPr lvl="3"/>
            <a:endParaRPr lang="en-US" dirty="0"/>
          </a:p>
          <a:p>
            <a:pPr lvl="2"/>
            <a:endParaRPr lang="en-US" dirty="0"/>
          </a:p>
        </p:txBody>
      </p:sp>
      <p:pic>
        <p:nvPicPr>
          <p:cNvPr id="5122" name="Picture 2" descr="C:\Users\craigsu\AppData\Local\Microsoft\Windows\Temporary Internet Files\Content.IE5\F59V6LVZ\f0154_cup_aw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124200"/>
            <a:ext cx="1491174" cy="135356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sers\craigsu\AppData\Local\Microsoft\Windows\Temporary Internet Files\Content.IE5\JJVSMO74\money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5181600"/>
            <a:ext cx="2000249" cy="158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8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Absenteeism</a:t>
            </a:r>
          </a:p>
        </p:txBody>
      </p:sp>
      <p:sp>
        <p:nvSpPr>
          <p:cNvPr id="3" name="Content Placeholder 2"/>
          <p:cNvSpPr>
            <a:spLocks noGrp="1"/>
          </p:cNvSpPr>
          <p:nvPr>
            <p:ph idx="1"/>
          </p:nvPr>
        </p:nvSpPr>
        <p:spPr>
          <a:xfrm>
            <a:off x="367851" y="1435528"/>
            <a:ext cx="8229600" cy="4525963"/>
          </a:xfrm>
        </p:spPr>
        <p:txBody>
          <a:bodyPr>
            <a:normAutofit/>
          </a:bodyPr>
          <a:lstStyle/>
          <a:p>
            <a:pPr marL="342900" lvl="1" indent="-342900">
              <a:buFont typeface="Arial" panose="020B0604020202020204" pitchFamily="34" charset="0"/>
              <a:buChar char="•"/>
            </a:pPr>
            <a:r>
              <a:rPr lang="en-US" sz="2800" dirty="0"/>
              <a:t>Possible Solutions</a:t>
            </a:r>
          </a:p>
          <a:p>
            <a:pPr marL="742950" lvl="2" indent="-342900"/>
            <a:r>
              <a:rPr lang="en-US" sz="2400" dirty="0"/>
              <a:t>Develop a sense of unity, dedication, pride and commitment to the place of employment</a:t>
            </a:r>
          </a:p>
          <a:p>
            <a:pPr marL="742950" lvl="2" indent="-342900"/>
            <a:endParaRPr lang="en-US" sz="2400" dirty="0"/>
          </a:p>
          <a:p>
            <a:pPr marL="1200150" lvl="3" indent="-342900">
              <a:buFont typeface="Arial" panose="020B0604020202020204" pitchFamily="34" charset="0"/>
              <a:buChar char="•"/>
            </a:pPr>
            <a:r>
              <a:rPr lang="en-US" sz="2000" dirty="0"/>
              <a:t>Involve employees in decision making for the organization</a:t>
            </a:r>
          </a:p>
          <a:p>
            <a:pPr marL="1200150" lvl="3" indent="-342900">
              <a:buFont typeface="Arial" panose="020B0604020202020204" pitchFamily="34" charset="0"/>
              <a:buChar char="•"/>
            </a:pPr>
            <a:endParaRPr lang="en-US" sz="2000" dirty="0"/>
          </a:p>
          <a:p>
            <a:pPr marL="1200150" lvl="3" indent="-342900">
              <a:buFont typeface="Arial" panose="020B0604020202020204" pitchFamily="34" charset="0"/>
              <a:buChar char="•"/>
            </a:pPr>
            <a:r>
              <a:rPr lang="en-US" sz="2000" dirty="0"/>
              <a:t>Social events such as annual family BBQ’s</a:t>
            </a:r>
          </a:p>
          <a:p>
            <a:pPr marL="1200150" lvl="3" indent="-342900">
              <a:buFont typeface="Arial" panose="020B0604020202020204" pitchFamily="34" charset="0"/>
              <a:buChar char="•"/>
            </a:pPr>
            <a:endParaRPr lang="en-US" sz="2000" dirty="0"/>
          </a:p>
          <a:p>
            <a:pPr marL="1200150" lvl="3" indent="-342900">
              <a:buFont typeface="Arial" panose="020B0604020202020204" pitchFamily="34" charset="0"/>
              <a:buChar char="•"/>
            </a:pPr>
            <a:r>
              <a:rPr lang="en-US" sz="2000" dirty="0"/>
              <a:t>Community health fair that involves employees representing the organization</a:t>
            </a:r>
          </a:p>
          <a:p>
            <a:endParaRPr lang="en-US" sz="3200" dirty="0"/>
          </a:p>
        </p:txBody>
      </p:sp>
      <p:pic>
        <p:nvPicPr>
          <p:cNvPr id="4099" name="Picture 3" descr="C:\Users\craigsu\AppData\Local\Microsoft\Windows\Temporary Internet Files\Content.IE5\JJVSMO74\BBQ-2hhu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352" y="3733800"/>
            <a:ext cx="99123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craigsu\AppData\Local\Microsoft\Windows\Temporary Internet Files\Content.IE5\M0BO8Z6C\600px-Fair_ticke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221467"/>
            <a:ext cx="2248299" cy="160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623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1904</Words>
  <Application>Microsoft Office PowerPoint</Application>
  <PresentationFormat>On-screen Show (4:3)</PresentationFormat>
  <Paragraphs>217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Schoolbook</vt:lpstr>
      <vt:lpstr>Trebuchet MS</vt:lpstr>
      <vt:lpstr>Office Theme</vt:lpstr>
      <vt:lpstr>PowerPoint Presentation</vt:lpstr>
      <vt:lpstr>PowerPoint Presentation</vt:lpstr>
      <vt:lpstr>WHAT TO EXPECT IN THIS PRESENTATION</vt:lpstr>
      <vt:lpstr>The 4 A’s, Professional Standards, and Professionalism</vt:lpstr>
      <vt:lpstr>The 4 A’s</vt:lpstr>
      <vt:lpstr>Absenteeism (Nursing Economics, 2001)</vt:lpstr>
      <vt:lpstr>Absenteeism</vt:lpstr>
      <vt:lpstr>Absenteeism</vt:lpstr>
      <vt:lpstr>Absenteeism</vt:lpstr>
      <vt:lpstr>Activity #1 Stressed for Success</vt:lpstr>
      <vt:lpstr>Other Things to Think About</vt:lpstr>
      <vt:lpstr>Appearance and Aesthetics</vt:lpstr>
      <vt:lpstr>Appearance and Aesthetics</vt:lpstr>
      <vt:lpstr>PowerPoint Presentation</vt:lpstr>
      <vt:lpstr>Concept Map Definition</vt:lpstr>
      <vt:lpstr>Activity #2 Dress Code Old and New</vt:lpstr>
      <vt:lpstr>Accountability</vt:lpstr>
      <vt:lpstr>Activity #3 Ball Juggle</vt:lpstr>
      <vt:lpstr>Accomplishing Accountability (Denis, 2014)</vt:lpstr>
      <vt:lpstr>Activity #4 Not Your Ordinary Sand Castle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A’s</dc:title>
  <dc:creator>Susan Craig</dc:creator>
  <cp:lastModifiedBy>Shelly Presnell</cp:lastModifiedBy>
  <cp:revision>44</cp:revision>
  <dcterms:created xsi:type="dcterms:W3CDTF">2016-07-29T17:09:54Z</dcterms:created>
  <dcterms:modified xsi:type="dcterms:W3CDTF">2017-02-16T02:41:37Z</dcterms:modified>
</cp:coreProperties>
</file>