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36" r:id="rId2"/>
    <p:sldId id="337" r:id="rId3"/>
    <p:sldId id="359" r:id="rId4"/>
    <p:sldId id="382" r:id="rId5"/>
    <p:sldId id="383" r:id="rId6"/>
    <p:sldId id="384" r:id="rId7"/>
    <p:sldId id="385" r:id="rId8"/>
    <p:sldId id="395" r:id="rId9"/>
    <p:sldId id="402" r:id="rId10"/>
    <p:sldId id="403" r:id="rId11"/>
    <p:sldId id="386" r:id="rId12"/>
    <p:sldId id="392" r:id="rId13"/>
    <p:sldId id="389" r:id="rId14"/>
    <p:sldId id="387" r:id="rId15"/>
    <p:sldId id="396" r:id="rId16"/>
    <p:sldId id="397" r:id="rId17"/>
    <p:sldId id="398" r:id="rId18"/>
    <p:sldId id="399" r:id="rId19"/>
    <p:sldId id="400" r:id="rId20"/>
    <p:sldId id="393" r:id="rId21"/>
    <p:sldId id="388" r:id="rId22"/>
    <p:sldId id="390" r:id="rId23"/>
    <p:sldId id="394" r:id="rId24"/>
    <p:sldId id="391" r:id="rId25"/>
    <p:sldId id="299"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50"/>
    <a:srgbClr val="7093D2"/>
    <a:srgbClr val="B5CD85"/>
    <a:srgbClr val="93B64E"/>
    <a:srgbClr val="77943C"/>
    <a:srgbClr val="647D33"/>
    <a:srgbClr val="678034"/>
    <a:srgbClr val="AD5207"/>
    <a:srgbClr val="F58427"/>
    <a:srgbClr val="EF7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82260" autoAdjust="0"/>
  </p:normalViewPr>
  <p:slideViewPr>
    <p:cSldViewPr>
      <p:cViewPr varScale="1">
        <p:scale>
          <a:sx n="61" d="100"/>
          <a:sy n="61" d="100"/>
        </p:scale>
        <p:origin x="1530" y="72"/>
      </p:cViewPr>
      <p:guideLst>
        <p:guide orient="horz" pos="2160"/>
        <p:guide pos="2880"/>
      </p:guideLst>
    </p:cSldViewPr>
  </p:slideViewPr>
  <p:outlineViewPr>
    <p:cViewPr>
      <p:scale>
        <a:sx n="33" d="100"/>
        <a:sy n="33" d="100"/>
      </p:scale>
      <p:origin x="0" y="-55714"/>
    </p:cViewPr>
  </p:outlineViewPr>
  <p:notesTextViewPr>
    <p:cViewPr>
      <p:scale>
        <a:sx n="100" d="100"/>
        <a:sy n="100" d="100"/>
      </p:scale>
      <p:origin x="0" y="0"/>
    </p:cViewPr>
  </p:notesTextViewPr>
  <p:sorterViewPr>
    <p:cViewPr>
      <p:scale>
        <a:sx n="100" d="100"/>
        <a:sy n="100" d="100"/>
      </p:scale>
      <p:origin x="0" y="-19675"/>
    </p:cViewPr>
  </p:sorterViewPr>
  <p:notesViewPr>
    <p:cSldViewPr>
      <p:cViewPr>
        <p:scale>
          <a:sx n="125" d="100"/>
          <a:sy n="125" d="100"/>
        </p:scale>
        <p:origin x="102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857A787-2278-4B8A-9734-3B6E8847E014}" type="datetimeFigureOut">
              <a:rPr lang="en-US" smtClean="0"/>
              <a:t>2/11/2017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320A22-2902-4C52-A241-44FE3DE6ABE5}" type="datetimeFigureOut">
              <a:rPr lang="en-US" smtClean="0"/>
              <a:t>2/11/2017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420495" y="4518204"/>
            <a:ext cx="4261485"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as participants enter and explain that this training was developed and created based on industry and educator input in conjunction with the Health Workforce Initiative Statewide Advisory Committee, California Community Colleges Chancellor’s Office,  and Workforce and Economic Development Program. This is just one soft skills module of the comprehensive training package: “Hi-Touch Healthcare: The Critical 6 Soft Skills.”</a:t>
            </a: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latin typeface="+mn-lt"/>
                <a:ea typeface="+mn-ea"/>
                <a:cs typeface="+mn-cs"/>
              </a:rPr>
              <a:t>Explain that</a:t>
            </a:r>
            <a:r>
              <a:rPr lang="en-US" sz="1200" kern="1200" baseline="0" dirty="0">
                <a:solidFill>
                  <a:schemeClr val="tx1"/>
                </a:solidFill>
                <a:latin typeface="+mn-lt"/>
                <a:ea typeface="+mn-ea"/>
                <a:cs typeface="+mn-cs"/>
              </a:rPr>
              <a:t> if </a:t>
            </a:r>
            <a:r>
              <a:rPr lang="en-US" sz="1200" kern="1200" dirty="0">
                <a:solidFill>
                  <a:schemeClr val="tx1"/>
                </a:solidFill>
                <a:latin typeface="+mn-lt"/>
                <a:ea typeface="+mn-ea"/>
                <a:cs typeface="+mn-cs"/>
              </a:rPr>
              <a:t>the complexity of the task is not clearly identified, the need to work collaboratively may be overlooked.</a:t>
            </a:r>
          </a:p>
          <a:p>
            <a:pPr marL="0" indent="0">
              <a:buFont typeface="Arial" panose="020B0604020202020204" pitchFamily="34" charset="0"/>
              <a:buNone/>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Information complexity: The patient's health care status is complicated and requires different healthcare specialists to be involved in the patient's care.</a:t>
            </a:r>
          </a:p>
          <a:p>
            <a:pPr marL="171450" indent="-171450">
              <a:buFont typeface="Arial" panose="020B0604020202020204" pitchFamily="34" charset="0"/>
              <a:buChar char="•"/>
            </a:pPr>
            <a:r>
              <a:rPr lang="en-US" sz="1200" kern="1200" dirty="0">
                <a:solidFill>
                  <a:schemeClr val="tx1"/>
                </a:solidFill>
                <a:latin typeface="+mn-lt"/>
                <a:ea typeface="+mn-ea"/>
                <a:cs typeface="+mn-cs"/>
              </a:rPr>
              <a:t>Accessibility of information: Information is not easily accessible due to lack of access to the information or lack of access to individuals with the requisite expertise.</a:t>
            </a:r>
          </a:p>
          <a:p>
            <a:pPr marL="171450" indent="-171450">
              <a:buFont typeface="Arial" panose="020B0604020202020204" pitchFamily="34" charset="0"/>
              <a:buChar char="•"/>
            </a:pPr>
            <a:r>
              <a:rPr lang="en-US" sz="1200" kern="1200" dirty="0">
                <a:solidFill>
                  <a:schemeClr val="tx1"/>
                </a:solidFill>
                <a:latin typeface="+mn-lt"/>
                <a:ea typeface="+mn-ea"/>
                <a:cs typeface="+mn-cs"/>
              </a:rPr>
              <a:t>Fragmentation of information: Information resources reside in multiple and dispersed systems of the healthcare organization.</a:t>
            </a:r>
          </a:p>
          <a:p>
            <a:pPr marL="171450" indent="-171450">
              <a:buFont typeface="Arial" panose="020B0604020202020204" pitchFamily="34" charset="0"/>
              <a:buChar char="•"/>
            </a:pPr>
            <a:r>
              <a:rPr lang="en-US" sz="1200" kern="1200" dirty="0">
                <a:solidFill>
                  <a:schemeClr val="tx1"/>
                </a:solidFill>
                <a:latin typeface="+mn-lt"/>
                <a:ea typeface="+mn-ea"/>
                <a:cs typeface="+mn-cs"/>
              </a:rPr>
              <a:t>Domain expertise: No one individual has the requisite knowledge to make the appropriate care decisions.</a:t>
            </a:r>
          </a:p>
          <a:p>
            <a:pPr marL="0" indent="0">
              <a:buFont typeface="Arial" panose="020B0604020202020204" pitchFamily="34" charset="0"/>
              <a:buNone/>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11</a:t>
            </a:fld>
            <a:endParaRPr lang="en-US"/>
          </a:p>
        </p:txBody>
      </p:sp>
    </p:spTree>
    <p:extLst>
      <p:ext uri="{BB962C8B-B14F-4D97-AF65-F5344CB8AC3E}">
        <p14:creationId xmlns:p14="http://schemas.microsoft.com/office/powerpoint/2010/main" val="199184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(Animated slide)</a:t>
            </a:r>
          </a:p>
          <a:p>
            <a:r>
              <a:rPr lang="en-US" sz="1200" kern="1200" dirty="0">
                <a:solidFill>
                  <a:schemeClr val="tx1"/>
                </a:solidFill>
                <a:latin typeface="+mn-lt"/>
                <a:ea typeface="+mn-ea"/>
                <a:cs typeface="+mn-cs"/>
              </a:rPr>
              <a:t>(See detailed procedures on pages 14-17</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of the Trainer Manual.)</a:t>
            </a:r>
          </a:p>
          <a:p>
            <a:r>
              <a:rPr lang="en-US" sz="1200" b="1" kern="1200" dirty="0">
                <a:solidFill>
                  <a:schemeClr val="tx1"/>
                </a:solidFill>
                <a:effectLst/>
                <a:latin typeface="+mn-lt"/>
                <a:ea typeface="+mn-ea"/>
                <a:cs typeface="+mn-cs"/>
              </a:rPr>
              <a:t>Goal</a:t>
            </a:r>
            <a:r>
              <a:rPr lang="en-US" sz="1400" kern="1200" dirty="0">
                <a:solidFill>
                  <a:schemeClr val="tx1"/>
                </a:solidFill>
                <a:effectLst/>
                <a:latin typeface="+mn-lt"/>
                <a:ea typeface="+mn-ea"/>
                <a:cs typeface="+mn-cs"/>
              </a:rPr>
              <a:t>:</a:t>
            </a:r>
            <a:r>
              <a:rPr lang="en-US" sz="14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the characteristics of tasks that require </a:t>
            </a:r>
            <a:r>
              <a:rPr lang="en-US" sz="1200" kern="1200" dirty="0" err="1">
                <a:solidFill>
                  <a:schemeClr val="tx1"/>
                </a:solidFill>
                <a:effectLst/>
                <a:latin typeface="+mn-lt"/>
                <a:ea typeface="+mn-ea"/>
                <a:cs typeface="+mn-cs"/>
              </a:rPr>
              <a:t>interprofessional</a:t>
            </a:r>
            <a:r>
              <a:rPr lang="en-US" sz="1200" kern="1200" dirty="0">
                <a:solidFill>
                  <a:schemeClr val="tx1"/>
                </a:solidFill>
                <a:effectLst/>
                <a:latin typeface="+mn-lt"/>
                <a:ea typeface="+mn-ea"/>
                <a:cs typeface="+mn-cs"/>
              </a:rPr>
              <a:t> collaboration. </a:t>
            </a:r>
            <a:endParaRPr lang="en-US" sz="11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One copy of the “Match That Drug” worksheet per participant (on page 16 of</a:t>
            </a:r>
            <a:r>
              <a:rPr lang="en-US" sz="1200" b="0" u="none" kern="1200" baseline="0" dirty="0">
                <a:solidFill>
                  <a:schemeClr val="tx1"/>
                </a:solidFill>
                <a:effectLst/>
                <a:latin typeface="+mn-lt"/>
                <a:ea typeface="+mn-ea"/>
                <a:cs typeface="+mn-cs"/>
              </a:rPr>
              <a:t> the Trainer Manual</a:t>
            </a:r>
            <a:r>
              <a:rPr lang="en-US" sz="1200" b="0" u="none" kern="1200" baseline="0" dirty="0" smtClean="0">
                <a:solidFill>
                  <a:schemeClr val="tx1"/>
                </a:solidFill>
                <a:effectLst/>
                <a:latin typeface="+mn-lt"/>
                <a:ea typeface="+mn-ea"/>
                <a:cs typeface="+mn-cs"/>
              </a:rPr>
              <a:t>)</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Planning Note:</a:t>
            </a:r>
            <a:r>
              <a:rPr lang="en-US" sz="1200" b="0" u="none" kern="1200" dirty="0">
                <a:solidFill>
                  <a:schemeClr val="tx1"/>
                </a:solidFill>
                <a:effectLst/>
                <a:latin typeface="+mn-lt"/>
                <a:ea typeface="+mn-ea"/>
                <a:cs typeface="+mn-cs"/>
              </a:rPr>
              <a:t> This activity will work well with any healthcare employees.  Most employees will believe that this activity is a task best suited for teams because no one person will know all the answers. Therefore, most will assume that they need help from employees with the requisite expertise. However, this activity demonstrates that this is not an activity best suited for teams because there is a correct answer, which can be easily accessed by anyone with an internet connection much more effectively and efficiently than a team trying to figure out the correct answers.</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Procedures:</a:t>
            </a:r>
          </a:p>
          <a:p>
            <a:pPr marL="228600" lvl="0" indent="-228600">
              <a:buFont typeface="+mj-lt"/>
              <a:buAutoNum type="arabicPeriod"/>
            </a:pPr>
            <a:r>
              <a:rPr lang="en-US" sz="1200" b="0" u="none" kern="1200" dirty="0">
                <a:solidFill>
                  <a:schemeClr val="tx1"/>
                </a:solidFill>
                <a:effectLst/>
                <a:latin typeface="+mn-lt"/>
                <a:ea typeface="+mn-ea"/>
                <a:cs typeface="+mn-cs"/>
              </a:rPr>
              <a:t>Provide each participant with a copy of the Match That Drug worksheet. </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Instruct the participants to complete the Match That Drug worksheet.</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After the participants have completed the worksheet, ask them why they believe this was or was not a task best suited for </a:t>
            </a:r>
            <a:r>
              <a:rPr lang="en-US" sz="1200" b="0" u="none" kern="1200" dirty="0" err="1">
                <a:solidFill>
                  <a:schemeClr val="tx1"/>
                </a:solidFill>
                <a:effectLst/>
                <a:latin typeface="+mn-lt"/>
                <a:ea typeface="+mn-ea"/>
                <a:cs typeface="+mn-cs"/>
              </a:rPr>
              <a:t>interprofessional</a:t>
            </a:r>
            <a:r>
              <a:rPr lang="en-US" sz="1200" b="0" u="none" kern="1200" dirty="0">
                <a:solidFill>
                  <a:schemeClr val="tx1"/>
                </a:solidFill>
                <a:effectLst/>
                <a:latin typeface="+mn-lt"/>
                <a:ea typeface="+mn-ea"/>
                <a:cs typeface="+mn-cs"/>
              </a:rPr>
              <a:t> collaboration.</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Explain that this activity is not well-suited for </a:t>
            </a:r>
            <a:r>
              <a:rPr lang="en-US" sz="1200" b="0" u="none" kern="1200" dirty="0" err="1">
                <a:solidFill>
                  <a:schemeClr val="tx1"/>
                </a:solidFill>
                <a:effectLst/>
                <a:latin typeface="+mn-lt"/>
                <a:ea typeface="+mn-ea"/>
                <a:cs typeface="+mn-cs"/>
              </a:rPr>
              <a:t>interprofessional</a:t>
            </a:r>
            <a:r>
              <a:rPr lang="en-US" sz="1200" b="0" u="none" kern="1200" dirty="0">
                <a:solidFill>
                  <a:schemeClr val="tx1"/>
                </a:solidFill>
                <a:effectLst/>
                <a:latin typeface="+mn-lt"/>
                <a:ea typeface="+mn-ea"/>
                <a:cs typeface="+mn-cs"/>
              </a:rPr>
              <a:t> collaboration because there is a correct answer. Tasks best suited for </a:t>
            </a:r>
            <a:r>
              <a:rPr lang="en-US" sz="1200" b="0" u="none" kern="1200" dirty="0" err="1">
                <a:solidFill>
                  <a:schemeClr val="tx1"/>
                </a:solidFill>
                <a:effectLst/>
                <a:latin typeface="+mn-lt"/>
                <a:ea typeface="+mn-ea"/>
                <a:cs typeface="+mn-cs"/>
              </a:rPr>
              <a:t>interprofessional</a:t>
            </a:r>
            <a:r>
              <a:rPr lang="en-US" sz="1200" b="0" u="none" kern="1200" dirty="0">
                <a:solidFill>
                  <a:schemeClr val="tx1"/>
                </a:solidFill>
                <a:effectLst/>
                <a:latin typeface="+mn-lt"/>
                <a:ea typeface="+mn-ea"/>
                <a:cs typeface="+mn-cs"/>
              </a:rPr>
              <a:t> collaboration meet certain criteria. </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Most employees will believe that this activity is a task best suited for teams because no one person will know all the answers. Therefore, most will assume that they need help from employees with the requisite expertise. However, this activity demonstrates that this is not an activity best suited for teams because there is a correct answer, which can be easily accessed by anyone with an internet connection much more effectively and efficiently than a team trying to figure out the correct answers.</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Review the characteristics of tasks best suited for </a:t>
            </a:r>
            <a:r>
              <a:rPr lang="en-US" sz="1200" b="0" u="none" kern="1200" dirty="0" err="1">
                <a:solidFill>
                  <a:schemeClr val="tx1"/>
                </a:solidFill>
                <a:effectLst/>
                <a:latin typeface="+mn-lt"/>
                <a:ea typeface="+mn-ea"/>
                <a:cs typeface="+mn-cs"/>
              </a:rPr>
              <a:t>interprofessional</a:t>
            </a:r>
            <a:r>
              <a:rPr lang="en-US" sz="1200" b="0" u="none" kern="1200" dirty="0">
                <a:solidFill>
                  <a:schemeClr val="tx1"/>
                </a:solidFill>
                <a:effectLst/>
                <a:latin typeface="+mn-lt"/>
                <a:ea typeface="+mn-ea"/>
                <a:cs typeface="+mn-cs"/>
              </a:rPr>
              <a:t> collaboration on PowerPoint slide 12.</a:t>
            </a:r>
            <a:r>
              <a:rPr lang="en-US" sz="1200" u="sng" kern="1200" dirty="0">
                <a:solidFill>
                  <a:schemeClr val="tx1"/>
                </a:solidFill>
                <a:effectLst/>
                <a:latin typeface="+mn-lt"/>
                <a:ea typeface="+mn-ea"/>
                <a:cs typeface="+mn-cs"/>
              </a:rPr>
              <a:t/>
            </a:r>
            <a:br>
              <a:rPr lang="en-US" sz="1200" u="sng" kern="1200" dirty="0">
                <a:solidFill>
                  <a:schemeClr val="tx1"/>
                </a:solidFill>
                <a:effectLst/>
                <a:latin typeface="+mn-lt"/>
                <a:ea typeface="+mn-ea"/>
                <a:cs typeface="+mn-cs"/>
              </a:rPr>
            </a:b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12</a:t>
            </a:fld>
            <a:endParaRPr lang="en-US"/>
          </a:p>
        </p:txBody>
      </p:sp>
    </p:spTree>
    <p:extLst>
      <p:ext uri="{BB962C8B-B14F-4D97-AF65-F5344CB8AC3E}">
        <p14:creationId xmlns:p14="http://schemas.microsoft.com/office/powerpoint/2010/main" val="140683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Explain that communication is the "currency of collective </a:t>
            </a:r>
            <a:r>
              <a:rPr lang="en-US" sz="1200" kern="1200" dirty="0" err="1" smtClean="0">
                <a:solidFill>
                  <a:schemeClr val="tx1"/>
                </a:solidFill>
                <a:latin typeface="+mn-lt"/>
                <a:ea typeface="+mn-ea"/>
                <a:cs typeface="+mn-cs"/>
              </a:rPr>
              <a:t>leadership.”</a:t>
            </a:r>
            <a:r>
              <a:rPr lang="en-US" sz="1200" kern="1200" baseline="30000" dirty="0" err="1" smtClean="0">
                <a:solidFill>
                  <a:schemeClr val="tx1"/>
                </a:solidFill>
                <a:latin typeface="+mn-lt"/>
                <a:ea typeface="+mn-ea"/>
                <a:cs typeface="+mn-cs"/>
              </a:rPr>
              <a:t>x</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In other words, communication is crucial to sharing critical information, delineatin</a:t>
            </a:r>
            <a:r>
              <a:rPr lang="en-US" sz="1200" kern="1200" baseline="0" dirty="0">
                <a:solidFill>
                  <a:schemeClr val="tx1"/>
                </a:solidFill>
                <a:latin typeface="+mn-lt"/>
                <a:ea typeface="+mn-ea"/>
                <a:cs typeface="+mn-cs"/>
              </a:rPr>
              <a:t>g </a:t>
            </a:r>
            <a:r>
              <a:rPr lang="en-US" sz="1200" kern="1200" dirty="0">
                <a:solidFill>
                  <a:schemeClr val="tx1"/>
                </a:solidFill>
                <a:latin typeface="+mn-lt"/>
                <a:ea typeface="+mn-ea"/>
                <a:cs typeface="+mn-cs"/>
              </a:rPr>
              <a:t>team parameters, ensuring that team members have a voice in team processes, setting expectations for collaboration, and facilitating frequent communication exchanges.  Therefore, working effectively as a team requires team members to learn new information, share information, integrate the information, and then coordinate the information to make quality care decisions for patients.  To be successful team members need</a:t>
            </a:r>
            <a:r>
              <a:rPr lang="en-US" sz="1200" kern="1200" baseline="0" dirty="0">
                <a:solidFill>
                  <a:schemeClr val="tx1"/>
                </a:solidFill>
                <a:latin typeface="+mn-lt"/>
                <a:ea typeface="+mn-ea"/>
                <a:cs typeface="+mn-cs"/>
              </a:rPr>
              <a:t> to understand their communication style preferences and how those preferences differ from others.  This understanding will better enable team members to recognize the differences in style and how those differences impact the processing, delivery, and reporting of critical information.</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13</a:t>
            </a:fld>
            <a:endParaRPr lang="en-US"/>
          </a:p>
        </p:txBody>
      </p:sp>
    </p:spTree>
    <p:extLst>
      <p:ext uri="{BB962C8B-B14F-4D97-AF65-F5344CB8AC3E}">
        <p14:creationId xmlns:p14="http://schemas.microsoft.com/office/powerpoint/2010/main" val="1678025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389437"/>
            <a:ext cx="4261485" cy="3696712"/>
          </a:xfrm>
        </p:spPr>
        <p:txBody>
          <a:bodyPr/>
          <a:lstStyle/>
          <a:p>
            <a:r>
              <a:rPr lang="en-US" sz="1200" u="none" kern="1200" dirty="0">
                <a:solidFill>
                  <a:schemeClr val="tx1"/>
                </a:solidFill>
                <a:latin typeface="+mn-lt"/>
                <a:ea typeface="+mn-ea"/>
                <a:cs typeface="+mn-cs"/>
              </a:rPr>
              <a:t>(See the detailed procedures on pages 18-24</a:t>
            </a:r>
            <a:r>
              <a:rPr lang="en-US" sz="1200" u="none" kern="1200" baseline="0" dirty="0">
                <a:solidFill>
                  <a:schemeClr val="tx1"/>
                </a:solidFill>
                <a:latin typeface="+mn-lt"/>
                <a:ea typeface="+mn-ea"/>
                <a:cs typeface="+mn-cs"/>
              </a:rPr>
              <a:t> of </a:t>
            </a:r>
            <a:r>
              <a:rPr lang="en-US" sz="1200" u="none" kern="1200" dirty="0">
                <a:solidFill>
                  <a:schemeClr val="tx1"/>
                </a:solidFill>
                <a:latin typeface="+mn-lt"/>
                <a:ea typeface="+mn-ea"/>
                <a:cs typeface="+mn-cs"/>
              </a:rPr>
              <a:t>the Trainer Manual.)</a:t>
            </a:r>
          </a:p>
          <a:p>
            <a:endParaRPr lang="en-US" sz="1200" u="none" kern="1200" dirty="0">
              <a:solidFill>
                <a:schemeClr val="tx1"/>
              </a:solidFill>
              <a:latin typeface="+mn-lt"/>
              <a:ea typeface="+mn-ea"/>
              <a:cs typeface="+mn-cs"/>
            </a:endParaRPr>
          </a:p>
          <a:p>
            <a:r>
              <a:rPr lang="en-US" sz="1200" b="1" u="none" kern="1200" dirty="0">
                <a:solidFill>
                  <a:schemeClr val="tx1"/>
                </a:solidFill>
                <a:effectLst/>
                <a:latin typeface="+mn-lt"/>
                <a:ea typeface="+mn-ea"/>
                <a:cs typeface="+mn-cs"/>
              </a:rPr>
              <a:t>Goal</a:t>
            </a:r>
            <a:r>
              <a:rPr lang="en-US" sz="1400" u="none" kern="1200" dirty="0">
                <a:solidFill>
                  <a:schemeClr val="tx1"/>
                </a:solidFill>
                <a:effectLst/>
                <a:latin typeface="+mn-lt"/>
                <a:ea typeface="+mn-ea"/>
                <a:cs typeface="+mn-cs"/>
              </a:rPr>
              <a:t>:</a:t>
            </a:r>
            <a:r>
              <a:rPr lang="en-US" sz="1400" b="1"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To demonstrate that there are different styles of communication that can impact the delivery, processing, and reporting of critical information and that one style is NOT better than another.  </a:t>
            </a:r>
            <a:endParaRPr lang="en-US" sz="1100"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One copy of the “Style Stepping” worksheet per participant (on</a:t>
            </a:r>
            <a:r>
              <a:rPr lang="en-US" sz="1200" b="0" u="none" kern="1200" baseline="0" dirty="0">
                <a:solidFill>
                  <a:schemeClr val="tx1"/>
                </a:solidFill>
                <a:effectLst/>
                <a:latin typeface="+mn-lt"/>
                <a:ea typeface="+mn-ea"/>
                <a:cs typeface="+mn-cs"/>
              </a:rPr>
              <a:t> pages 20-23 of the Trainer Manual</a:t>
            </a:r>
            <a:r>
              <a:rPr lang="en-US" sz="1200" b="0" u="none" kern="1200" baseline="0" dirty="0" smtClean="0">
                <a:solidFill>
                  <a:schemeClr val="tx1"/>
                </a:solidFill>
                <a:effectLst/>
                <a:latin typeface="+mn-lt"/>
                <a:ea typeface="+mn-ea"/>
                <a:cs typeface="+mn-cs"/>
              </a:rPr>
              <a:t>).</a:t>
            </a:r>
            <a:endParaRPr lang="en-US" sz="1200" b="1" u="none"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b="1" u="none" kern="1200" dirty="0" smtClean="0">
                <a:solidFill>
                  <a:schemeClr val="tx1"/>
                </a:solidFill>
                <a:effectLst/>
                <a:latin typeface="+mn-lt"/>
                <a:ea typeface="+mn-ea"/>
                <a:cs typeface="+mn-cs"/>
              </a:rPr>
              <a:t>Procedures</a:t>
            </a:r>
            <a:r>
              <a:rPr lang="en-US" sz="1200" b="1" u="none" kern="1200" dirty="0">
                <a:solidFill>
                  <a:schemeClr val="tx1"/>
                </a:solidFill>
                <a:effectLst/>
                <a:latin typeface="+mn-lt"/>
                <a:ea typeface="+mn-ea"/>
                <a:cs typeface="+mn-cs"/>
              </a:rPr>
              <a:t>:</a:t>
            </a:r>
          </a:p>
          <a:p>
            <a:pPr marL="228600" lvl="0" indent="-228600">
              <a:buFont typeface="+mj-lt"/>
              <a:buAutoNum type="arabicPeriod"/>
            </a:pPr>
            <a:r>
              <a:rPr lang="en-US" sz="1200" b="0" u="none" kern="1200" dirty="0">
                <a:solidFill>
                  <a:schemeClr val="tx1"/>
                </a:solidFill>
                <a:effectLst/>
                <a:latin typeface="+mn-lt"/>
                <a:ea typeface="+mn-ea"/>
                <a:cs typeface="+mn-cs"/>
              </a:rPr>
              <a:t>Provide each participant with a copy of the “Style Stepping” worksheet.</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Explain that the "Style Stepping" worksheet helps to identify communication style preferences. It is important to stress that there is NO one best style. Although all of us participate in style stepping depending upon the context in which we find ourselves, most of us have fairly consistent preferences about communication style. All of the communication styles have their strengths and weaknesses. Therefore, it is important that participants choose an answer that represents what they do seven out of ten times and not to try to second-guess what the best answer might be.</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After the participants have completed answering all of the questions, instruct them to turn to the last page and compute their scores.</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Explain that if, after revealing the description of each of the four styles, participants believe the worksheet did not accurately identify their preference or there are ties in the scoring process, they can self-identify their style after the discussion of each of the communication styles. It is rare, but if they are still struggling with identifying their style after the discussion, suggest that they share the four styles with someone who knows and loves them—the loved one should have no trouble identifying the most dominate communication style (</a:t>
            </a:r>
            <a:r>
              <a:rPr lang="en-US" sz="1200" b="0" i="1" u="none" kern="1200" dirty="0">
                <a:solidFill>
                  <a:schemeClr val="tx1"/>
                </a:solidFill>
                <a:effectLst/>
                <a:latin typeface="+mn-lt"/>
                <a:ea typeface="+mn-ea"/>
                <a:cs typeface="+mn-cs"/>
              </a:rPr>
              <a:t>this is an opportunity for humor</a:t>
            </a:r>
            <a:r>
              <a:rPr lang="en-US" sz="1200" b="0" u="none" kern="1200" dirty="0">
                <a:solidFill>
                  <a:schemeClr val="tx1"/>
                </a:solidFill>
                <a:effectLst/>
                <a:latin typeface="+mn-lt"/>
                <a:ea typeface="+mn-ea"/>
                <a:cs typeface="+mn-cs"/>
              </a:rPr>
              <a:t>).</a:t>
            </a:r>
            <a:endParaRPr lang="en-US" sz="1200" b="1" u="none" kern="1200" dirty="0">
              <a:solidFill>
                <a:schemeClr val="tx1"/>
              </a:solidFill>
              <a:effectLst/>
              <a:latin typeface="+mn-lt"/>
              <a:ea typeface="+mn-ea"/>
              <a:cs typeface="+mn-cs"/>
            </a:endParaRPr>
          </a:p>
          <a:p>
            <a:pPr marL="228600" indent="-228600">
              <a:buFont typeface="+mj-lt"/>
              <a:buAutoNum type="arabicPeriod"/>
            </a:pPr>
            <a:r>
              <a:rPr lang="en-US" sz="1200" b="0" u="none" strike="noStrike" kern="1200" dirty="0">
                <a:solidFill>
                  <a:schemeClr val="tx1"/>
                </a:solidFill>
                <a:effectLst/>
                <a:latin typeface="+mn-lt"/>
                <a:ea typeface="+mn-ea"/>
                <a:cs typeface="+mn-cs"/>
              </a:rPr>
              <a:t> </a:t>
            </a:r>
            <a:r>
              <a:rPr lang="en-US" sz="1200" b="0" u="none" kern="1200" dirty="0">
                <a:solidFill>
                  <a:schemeClr val="tx1"/>
                </a:solidFill>
                <a:effectLst/>
                <a:latin typeface="+mn-lt"/>
                <a:ea typeface="+mn-ea"/>
                <a:cs typeface="+mn-cs"/>
              </a:rPr>
              <a:t>Describe the characteristics of each communication style (PowerPoint slides 15 - 18).  </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Explain that learning how to recognize our own communication style as well as the styles of others enables us to adapt our communication as needed to enhance effective communication.  For example, if you recognize that a team member has characteristics consistent with the Examiner communication style, you would know that it is important to provide lots of details and that their need for detail is not merely an annoying characteristic. Observing and noting a team member’s communication style preference enables us to “style step” and communicate more effectively with members of our team. In addition, this awareness enables us more clearly articulate what type of information we need to provide (or receive) in order to be a contributing team member.</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Divide the participants into groups based on their common communication style.</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Ask the participants to discuss their observations about:  *(or alternatively, have groups develop a short skit that demonstrates their preferred communication style)</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how their communication style positively and/or negatively impacts their participation as a member of a team</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how interacting with team members who have different communication styles impacts effective decision-making</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Ask the participants to discuss how they might use this information about communication styles to enhance the success of their team interactions.</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Explain that interpersonal dynamics are an important part of team collaboration. Although people have different communication styles and at times we might find their styles annoying, it is important to understand and appreciate one another's skills and abilities. Team members can work together more collaboratively when members can "style step" and adapt their communication to the needs of others.</a:t>
            </a:r>
            <a:endParaRPr lang="en-US" sz="1200" b="1" u="none"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
            </a:r>
            <a:br>
              <a:rPr lang="en-US" sz="1200" u="sng" kern="1200" dirty="0">
                <a:solidFill>
                  <a:schemeClr val="tx1"/>
                </a:solidFill>
                <a:effectLst/>
                <a:latin typeface="+mn-lt"/>
                <a:ea typeface="+mn-ea"/>
                <a:cs typeface="+mn-cs"/>
              </a:rPr>
            </a:b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14</a:t>
            </a:fld>
            <a:endParaRPr lang="en-US"/>
          </a:p>
        </p:txBody>
      </p:sp>
    </p:spTree>
    <p:extLst>
      <p:ext uri="{BB962C8B-B14F-4D97-AF65-F5344CB8AC3E}">
        <p14:creationId xmlns:p14="http://schemas.microsoft.com/office/powerpoint/2010/main" val="1288950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(Animated slide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dirty="0"/>
              <a:t>(It is helpful during the discussion of these four styles if the facilitator identifies his or her style and tells a story or two that provides an example of experiences working with people who prefer a different communication style. This is also an opportunity for humor.)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Explain that each shape represents some characteristics of each style. The triangle represents an arrow that depicts how Executers (one who executes tasks) tend to be very focused and know what direction they are headed in at all times.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15</a:t>
            </a:fld>
            <a:endParaRPr lang="en-US"/>
          </a:p>
        </p:txBody>
      </p:sp>
    </p:spTree>
    <p:extLst>
      <p:ext uri="{BB962C8B-B14F-4D97-AF65-F5344CB8AC3E}">
        <p14:creationId xmlns:p14="http://schemas.microsoft.com/office/powerpoint/2010/main" val="163016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(Animated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Explain that the parallelogram represents that Enthusiasts boundaries are "a little bit off" in a good way.  In other words, Enthusiasts approach things differently and are more likely to think outside the box.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16</a:t>
            </a:fld>
            <a:endParaRPr lang="en-US"/>
          </a:p>
        </p:txBody>
      </p:sp>
    </p:spTree>
    <p:extLst>
      <p:ext uri="{BB962C8B-B14F-4D97-AF65-F5344CB8AC3E}">
        <p14:creationId xmlns:p14="http://schemas.microsoft.com/office/powerpoint/2010/main" val="312250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(Animated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Explain that the circle represents the </a:t>
            </a:r>
            <a:r>
              <a:rPr lang="en-US" sz="1200" kern="1200" dirty="0" err="1">
                <a:solidFill>
                  <a:schemeClr val="tx1"/>
                </a:solidFill>
                <a:latin typeface="+mn-lt"/>
                <a:ea typeface="+mn-ea"/>
                <a:cs typeface="+mn-cs"/>
              </a:rPr>
              <a:t>Empathetic's</a:t>
            </a:r>
            <a:r>
              <a:rPr lang="en-US" sz="1200" kern="1200" dirty="0">
                <a:solidFill>
                  <a:schemeClr val="tx1"/>
                </a:solidFill>
                <a:latin typeface="+mn-lt"/>
                <a:ea typeface="+mn-ea"/>
                <a:cs typeface="+mn-cs"/>
              </a:rPr>
              <a:t> desire to ensure that everyone feels included and is part of the circle.</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17</a:t>
            </a:fld>
            <a:endParaRPr lang="en-US"/>
          </a:p>
        </p:txBody>
      </p:sp>
    </p:spTree>
    <p:extLst>
      <p:ext uri="{BB962C8B-B14F-4D97-AF65-F5344CB8AC3E}">
        <p14:creationId xmlns:p14="http://schemas.microsoft.com/office/powerpoint/2010/main" val="233660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(Animated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Explain that the square represents the Examiner's desire to have everything organized and in its place.</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18</a:t>
            </a:fld>
            <a:endParaRPr lang="en-US"/>
          </a:p>
        </p:txBody>
      </p:sp>
    </p:spTree>
    <p:extLst>
      <p:ext uri="{BB962C8B-B14F-4D97-AF65-F5344CB8AC3E}">
        <p14:creationId xmlns:p14="http://schemas.microsoft.com/office/powerpoint/2010/main" val="709406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(Reveal this slide after explaining the characteristics of each of the four communication styles.)</a:t>
            </a:r>
          </a:p>
          <a:p>
            <a:r>
              <a:rPr lang="en-US" sz="1200" kern="1200" dirty="0">
                <a:solidFill>
                  <a:schemeClr val="tx1"/>
                </a:solidFill>
                <a:latin typeface="+mn-lt"/>
                <a:ea typeface="+mn-ea"/>
                <a:cs typeface="+mn-cs"/>
              </a:rPr>
              <a:t>(See detailed procedures on page 19 of the Trainer Manual to see how to debrief this activity.)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Debrief the activity:</a:t>
            </a:r>
          </a:p>
          <a:p>
            <a:pPr marL="228600" lvl="0" indent="-228600">
              <a:buFont typeface="+mj-lt"/>
              <a:buAutoNum type="arabicPeriod"/>
            </a:pPr>
            <a:r>
              <a:rPr lang="en-US" sz="1200" b="0" kern="1200" dirty="0">
                <a:solidFill>
                  <a:schemeClr val="tx1"/>
                </a:solidFill>
                <a:effectLst/>
                <a:latin typeface="+mn-lt"/>
                <a:ea typeface="+mn-ea"/>
                <a:cs typeface="+mn-cs"/>
              </a:rPr>
              <a:t>Divide the participants into groups based on their common communication style.</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Ask the participants to discuss their observations about:   (*</a:t>
            </a:r>
            <a:r>
              <a:rPr lang="en-US" sz="1200" kern="1200" dirty="0">
                <a:solidFill>
                  <a:schemeClr val="tx1"/>
                </a:solidFill>
                <a:latin typeface="+mn-lt"/>
                <a:ea typeface="+mn-ea"/>
                <a:cs typeface="+mn-cs"/>
              </a:rPr>
              <a:t>or alternatively ask them to develop a short skit that demonstrates their preferred communication style)</a:t>
            </a:r>
            <a:endParaRPr lang="en-US" sz="1200" b="1" kern="1200" dirty="0">
              <a:solidFill>
                <a:schemeClr val="tx1"/>
              </a:solidFill>
              <a:effectLst/>
              <a:latin typeface="+mn-lt"/>
              <a:ea typeface="+mn-ea"/>
              <a:cs typeface="+mn-cs"/>
            </a:endParaRPr>
          </a:p>
          <a:p>
            <a:pPr marL="685800" lvl="1" indent="-228600">
              <a:buFont typeface="+mj-lt"/>
              <a:buAutoNum type="alphaLcPeriod"/>
            </a:pPr>
            <a:r>
              <a:rPr lang="en-US" sz="1200" b="0" kern="1200" dirty="0">
                <a:solidFill>
                  <a:schemeClr val="tx1"/>
                </a:solidFill>
                <a:effectLst/>
                <a:latin typeface="+mn-lt"/>
                <a:ea typeface="+mn-ea"/>
                <a:cs typeface="+mn-cs"/>
              </a:rPr>
              <a:t>how their communication positively and/or negatively impacts their participation as a member of a team</a:t>
            </a:r>
            <a:endParaRPr lang="en-US" sz="1200" b="1" kern="1200" dirty="0">
              <a:solidFill>
                <a:schemeClr val="tx1"/>
              </a:solidFill>
              <a:effectLst/>
              <a:latin typeface="+mn-lt"/>
              <a:ea typeface="+mn-ea"/>
              <a:cs typeface="+mn-cs"/>
            </a:endParaRPr>
          </a:p>
          <a:p>
            <a:pPr marL="685800" lvl="1" indent="-228600">
              <a:buFont typeface="+mj-lt"/>
              <a:buAutoNum type="alphaLcPeriod"/>
            </a:pPr>
            <a:r>
              <a:rPr lang="en-US" sz="1200" b="0" kern="1200" dirty="0">
                <a:solidFill>
                  <a:schemeClr val="tx1"/>
                </a:solidFill>
                <a:effectLst/>
                <a:latin typeface="+mn-lt"/>
                <a:ea typeface="+mn-ea"/>
                <a:cs typeface="+mn-cs"/>
              </a:rPr>
              <a:t>interacting with team members who have different communication style preferences</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Ask the participants to discuss how they might use this information about communication styles to enhance the success of their team interactions.</a:t>
            </a:r>
            <a:endParaRPr lang="en-US" sz="1200" b="1"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Explain that interpersonal dynamics are an important part of team collaboration. Although people have different communication styles and at times we might find their styles annoying, it is important to understand and appreciate one another's skills and abilities. Team members can work together more collaboratively when members can "style step" and adapt their communication to the needs of others.</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19</a:t>
            </a:fld>
            <a:endParaRPr lang="en-US"/>
          </a:p>
        </p:txBody>
      </p:sp>
    </p:spTree>
    <p:extLst>
      <p:ext uri="{BB962C8B-B14F-4D97-AF65-F5344CB8AC3E}">
        <p14:creationId xmlns:p14="http://schemas.microsoft.com/office/powerpoint/2010/main" val="1292320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5 power resources will be discussed on the next two slides.)</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20</a:t>
            </a:fld>
            <a:endParaRPr lang="en-US"/>
          </a:p>
        </p:txBody>
      </p:sp>
    </p:spTree>
    <p:extLst>
      <p:ext uri="{BB962C8B-B14F-4D97-AF65-F5344CB8AC3E}">
        <p14:creationId xmlns:p14="http://schemas.microsoft.com/office/powerpoint/2010/main" val="367205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9677" y="4341813"/>
            <a:ext cx="4643120" cy="3696712"/>
          </a:xfrm>
        </p:spPr>
        <p:txBody>
          <a:bodyPr/>
          <a:lstStyle/>
          <a:p>
            <a:r>
              <a:rPr lang="en-US" dirty="0"/>
              <a:t>(Animated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(See detailed procedures on page</a:t>
            </a:r>
            <a:r>
              <a:rPr lang="en-US" sz="1200" kern="1200" baseline="0" dirty="0">
                <a:solidFill>
                  <a:schemeClr val="tx1"/>
                </a:solidFill>
                <a:latin typeface="+mn-lt"/>
                <a:ea typeface="+mn-ea"/>
                <a:cs typeface="+mn-cs"/>
              </a:rPr>
              <a:t> 25 </a:t>
            </a:r>
            <a:r>
              <a:rPr lang="en-US" sz="1200" kern="1200" dirty="0">
                <a:solidFill>
                  <a:schemeClr val="tx1"/>
                </a:solidFill>
                <a:latin typeface="+mn-lt"/>
                <a:ea typeface="+mn-ea"/>
                <a:cs typeface="+mn-cs"/>
              </a:rPr>
              <a:t>of the Trainer Manual.)</a:t>
            </a:r>
          </a:p>
          <a:p>
            <a:endParaRPr lang="en-US" sz="1200"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the different types of power resources and how they impact team collaboration.</a:t>
            </a:r>
          </a:p>
          <a:p>
            <a:r>
              <a:rPr lang="en-US" sz="1200" b="1" kern="1200" dirty="0" smtClean="0">
                <a:solidFill>
                  <a:schemeClr val="tx1"/>
                </a:solidFill>
                <a:effectLst/>
                <a:latin typeface="+mn-lt"/>
                <a:ea typeface="+mn-ea"/>
                <a:cs typeface="+mn-cs"/>
              </a:rPr>
              <a:t>Procedures</a:t>
            </a:r>
            <a:r>
              <a:rPr lang="en-US" sz="1200" b="1" kern="1200" dirty="0">
                <a:solidFill>
                  <a:schemeClr val="tx1"/>
                </a:solidFill>
                <a:effectLst/>
                <a:latin typeface="+mn-lt"/>
                <a:ea typeface="+mn-ea"/>
                <a:cs typeface="+mn-cs"/>
              </a:rPr>
              <a:t>: </a:t>
            </a:r>
          </a:p>
          <a:p>
            <a:pPr marL="228600" lvl="0" indent="-228600">
              <a:buFont typeface="+mj-lt"/>
              <a:buAutoNum type="arabicPeriod"/>
            </a:pPr>
            <a:r>
              <a:rPr lang="en-US" sz="1200" b="0" kern="1200" dirty="0">
                <a:solidFill>
                  <a:schemeClr val="tx1"/>
                </a:solidFill>
                <a:effectLst/>
                <a:latin typeface="+mn-lt"/>
                <a:ea typeface="+mn-ea"/>
                <a:cs typeface="+mn-cs"/>
              </a:rPr>
              <a:t>Introduce Reason 3 for why </a:t>
            </a:r>
            <a:r>
              <a:rPr lang="en-US" sz="1200" b="0" kern="1200" dirty="0" err="1">
                <a:solidFill>
                  <a:schemeClr val="tx1"/>
                </a:solidFill>
                <a:effectLst/>
                <a:latin typeface="+mn-lt"/>
                <a:ea typeface="+mn-ea"/>
                <a:cs typeface="+mn-cs"/>
              </a:rPr>
              <a:t>interprofessional</a:t>
            </a:r>
            <a:r>
              <a:rPr lang="en-US" sz="1200" b="0" kern="1200" dirty="0">
                <a:solidFill>
                  <a:schemeClr val="tx1"/>
                </a:solidFill>
                <a:effectLst/>
                <a:latin typeface="+mn-lt"/>
                <a:ea typeface="+mn-ea"/>
                <a:cs typeface="+mn-cs"/>
              </a:rPr>
              <a:t> collaboration is challenging: A lack of understanding of power dynamics is a well-documented inhibitor of </a:t>
            </a:r>
            <a:r>
              <a:rPr lang="en-US" sz="1200" b="0" kern="1200" dirty="0" err="1">
                <a:solidFill>
                  <a:schemeClr val="tx1"/>
                </a:solidFill>
                <a:effectLst/>
                <a:latin typeface="+mn-lt"/>
                <a:ea typeface="+mn-ea"/>
                <a:cs typeface="+mn-cs"/>
              </a:rPr>
              <a:t>interprofessional</a:t>
            </a:r>
            <a:r>
              <a:rPr lang="en-US" sz="1200" b="0" kern="1200" dirty="0">
                <a:solidFill>
                  <a:schemeClr val="tx1"/>
                </a:solidFill>
                <a:effectLst/>
                <a:latin typeface="+mn-lt"/>
                <a:ea typeface="+mn-ea"/>
                <a:cs typeface="+mn-cs"/>
              </a:rPr>
              <a:t> collaboration in healthcare (PowerPoint slide 19).</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Explain each one of the five types of power resources.</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After each of the power resources has been explained, divide participants into groups and give them 5 to 10 minutes to identify the different types of power resources they have observed in their teams. </a:t>
            </a:r>
          </a:p>
          <a:p>
            <a:pPr marL="685800" lvl="1" indent="-228600">
              <a:buFont typeface="+mj-lt"/>
              <a:buAutoNum type="alphaLcPeriod"/>
            </a:pPr>
            <a:r>
              <a:rPr lang="en-US" kern="1200" dirty="0">
                <a:solidFill>
                  <a:schemeClr val="tx1"/>
                </a:solidFill>
                <a:effectLst/>
                <a:latin typeface="+mn-lt"/>
                <a:ea typeface="+mn-ea"/>
                <a:cs typeface="+mn-cs"/>
              </a:rPr>
              <a:t>How have those different power resources influenced the team’s ability to make decisions?</a:t>
            </a:r>
          </a:p>
          <a:p>
            <a:pPr marL="685800" lvl="1" indent="-228600">
              <a:buFont typeface="+mj-lt"/>
              <a:buAutoNum type="alphaLcPeriod"/>
            </a:pPr>
            <a:r>
              <a:rPr lang="en-US" kern="1200" dirty="0">
                <a:solidFill>
                  <a:schemeClr val="tx1"/>
                </a:solidFill>
                <a:effectLst/>
                <a:latin typeface="+mn-lt"/>
                <a:ea typeface="+mn-ea"/>
                <a:cs typeface="+mn-cs"/>
              </a:rPr>
              <a:t>Are the power resources appropriate for the team? Why or why not? </a:t>
            </a:r>
          </a:p>
          <a:p>
            <a:pPr marL="685800" lvl="1" indent="-228600">
              <a:buFont typeface="+mj-lt"/>
              <a:buAutoNum type="alphaLcPeriod"/>
            </a:pPr>
            <a:r>
              <a:rPr lang="en-US" kern="1200" dirty="0">
                <a:solidFill>
                  <a:schemeClr val="tx1"/>
                </a:solidFill>
                <a:effectLst/>
                <a:latin typeface="+mn-lt"/>
                <a:ea typeface="+mn-ea"/>
                <a:cs typeface="+mn-cs"/>
              </a:rPr>
              <a:t>What actions might be taken to more effectively manage the power resources?</a:t>
            </a: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21</a:t>
            </a:fld>
            <a:endParaRPr lang="en-US"/>
          </a:p>
        </p:txBody>
      </p:sp>
    </p:spTree>
    <p:extLst>
      <p:ext uri="{BB962C8B-B14F-4D97-AF65-F5344CB8AC3E}">
        <p14:creationId xmlns:p14="http://schemas.microsoft.com/office/powerpoint/2010/main" val="2887897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Explain that incomplete or ambiguous roles and responsibilities make it difficult for healthcare professionals to collaborate effectively.  Placing healthcare professionals with different expertise on a team does not mean they will have the knowledge and skills to collaborate effectively. Therefore, it is important that team members fully understand their roles and responsibilities, and can negotiate with one another about how best to meet patient needs. Furthermore, lack of clarity about roles and responsibilities can lead professionals to spend time performing tasks that either do not require their expertise or their expertise is insufficient.</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22</a:t>
            </a:fld>
            <a:endParaRPr lang="en-US"/>
          </a:p>
        </p:txBody>
      </p:sp>
    </p:spTree>
    <p:extLst>
      <p:ext uri="{BB962C8B-B14F-4D97-AF65-F5344CB8AC3E}">
        <p14:creationId xmlns:p14="http://schemas.microsoft.com/office/powerpoint/2010/main" val="3094370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0652" y="4465637"/>
            <a:ext cx="4261485" cy="36967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(See detailed procedures on pages 26-27 of the</a:t>
            </a:r>
            <a:r>
              <a:rPr lang="en-US" sz="1200" kern="1200" baseline="0" dirty="0">
                <a:solidFill>
                  <a:schemeClr val="tx1"/>
                </a:solidFill>
                <a:latin typeface="+mn-lt"/>
                <a:ea typeface="+mn-ea"/>
                <a:cs typeface="+mn-cs"/>
              </a:rPr>
              <a:t> Trainer Manual</a:t>
            </a:r>
            <a:r>
              <a:rPr lang="en-US" sz="1200" kern="1200" dirty="0">
                <a:solidFill>
                  <a:schemeClr val="tx1"/>
                </a:solidFill>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400" kern="1200" dirty="0">
                <a:solidFill>
                  <a:schemeClr val="tx1"/>
                </a:solidFill>
                <a:effectLst/>
                <a:latin typeface="+mn-lt"/>
                <a:ea typeface="+mn-ea"/>
                <a:cs typeface="+mn-cs"/>
              </a:rPr>
              <a:t>:</a:t>
            </a:r>
            <a:r>
              <a:rPr lang="en-US" sz="14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that collaborative teamwork will be more effective when there is a specification of roles and responsibilities for team members.</a:t>
            </a:r>
            <a:endParaRPr lang="en-US" sz="11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u="none" kern="1200" dirty="0" smtClean="0">
                <a:solidFill>
                  <a:schemeClr val="tx1"/>
                </a:solidFill>
                <a:effectLst/>
                <a:latin typeface="+mn-lt"/>
                <a:ea typeface="+mn-ea"/>
                <a:cs typeface="+mn-cs"/>
              </a:rPr>
              <a:t>One </a:t>
            </a:r>
            <a:r>
              <a:rPr lang="en-US" sz="1200" b="0" u="none" kern="1200" dirty="0">
                <a:solidFill>
                  <a:schemeClr val="tx1"/>
                </a:solidFill>
                <a:effectLst/>
                <a:latin typeface="+mn-lt"/>
                <a:ea typeface="+mn-ea"/>
                <a:cs typeface="+mn-cs"/>
              </a:rPr>
              <a:t>package of spaghetti for every three groups (3 - 5 members per group)</a:t>
            </a:r>
            <a:endParaRPr lang="en-US" sz="1200" b="1"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One bag of small marshmallows for every five groups</a:t>
            </a:r>
            <a:endParaRPr lang="en-US" sz="1200" b="1"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One paper lunch bag for each group</a:t>
            </a:r>
            <a:endParaRPr lang="en-US" sz="1200" b="1" u="non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1" u="none" kern="1200" dirty="0">
                <a:solidFill>
                  <a:schemeClr val="tx1"/>
                </a:solidFill>
                <a:effectLst/>
                <a:latin typeface="+mn-lt"/>
                <a:ea typeface="+mn-ea"/>
                <a:cs typeface="+mn-cs"/>
              </a:rPr>
              <a:t>Planning Note: Prepare one bag of materials for each group.  Each bag should contain a small handful of spaghetti and one handful of small marshmallows.</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Procedures:</a:t>
            </a:r>
          </a:p>
          <a:p>
            <a:pPr marL="228600" lvl="0" indent="-228600">
              <a:buFont typeface="+mj-lt"/>
              <a:buAutoNum type="arabicPeriod"/>
            </a:pPr>
            <a:r>
              <a:rPr lang="en-US" sz="1200" kern="1200" dirty="0">
                <a:solidFill>
                  <a:schemeClr val="tx1"/>
                </a:solidFill>
                <a:effectLst/>
                <a:latin typeface="+mn-lt"/>
                <a:ea typeface="+mn-ea"/>
                <a:cs typeface="+mn-cs"/>
              </a:rPr>
              <a:t>Divide participants into groups of 3 to 5 people.</a:t>
            </a:r>
          </a:p>
          <a:p>
            <a:pPr marL="228600" lvl="0" indent="-228600">
              <a:buFont typeface="+mj-lt"/>
              <a:buAutoNum type="arabicPeriod"/>
            </a:pPr>
            <a:r>
              <a:rPr lang="en-US" sz="1200" kern="1200" dirty="0">
                <a:solidFill>
                  <a:schemeClr val="tx1"/>
                </a:solidFill>
                <a:effectLst/>
                <a:latin typeface="+mn-lt"/>
                <a:ea typeface="+mn-ea"/>
                <a:cs typeface="+mn-cs"/>
              </a:rPr>
              <a:t>Explain that each group will be given the same bag of materials to complete a task and that they should not open the bag until instructed to do so.</a:t>
            </a:r>
          </a:p>
          <a:p>
            <a:pPr marL="228600" lvl="0" indent="-228600">
              <a:buFont typeface="+mj-lt"/>
              <a:buAutoNum type="arabicPeriod"/>
            </a:pPr>
            <a:r>
              <a:rPr lang="en-US" sz="1200" kern="1200" dirty="0">
                <a:solidFill>
                  <a:schemeClr val="tx1"/>
                </a:solidFill>
                <a:effectLst/>
                <a:latin typeface="+mn-lt"/>
                <a:ea typeface="+mn-ea"/>
                <a:cs typeface="+mn-cs"/>
              </a:rPr>
              <a:t>Give each group a bag of materials.</a:t>
            </a:r>
          </a:p>
          <a:p>
            <a:pPr marL="228600" lvl="0" indent="-228600">
              <a:buFont typeface="+mj-lt"/>
              <a:buAutoNum type="arabicPeriod"/>
            </a:pPr>
            <a:r>
              <a:rPr lang="en-US" sz="1200" kern="1200" dirty="0">
                <a:solidFill>
                  <a:schemeClr val="tx1"/>
                </a:solidFill>
                <a:effectLst/>
                <a:latin typeface="+mn-lt"/>
                <a:ea typeface="+mn-ea"/>
                <a:cs typeface="+mn-cs"/>
              </a:rPr>
              <a:t>Explain to them that they will have 10 minutes to build the best house that they can with the materials provided.</a:t>
            </a:r>
          </a:p>
          <a:p>
            <a:pPr marL="228600" lvl="0" indent="-228600">
              <a:buFont typeface="+mj-lt"/>
              <a:buAutoNum type="arabicPeriod"/>
            </a:pPr>
            <a:r>
              <a:rPr lang="en-US" sz="1200" kern="1200" dirty="0">
                <a:solidFill>
                  <a:schemeClr val="tx1"/>
                </a:solidFill>
                <a:effectLst/>
                <a:latin typeface="+mn-lt"/>
                <a:ea typeface="+mn-ea"/>
                <a:cs typeface="+mn-cs"/>
              </a:rPr>
              <a:t>Instruct the groups to open their bag of materials and set a timer for 10 minutes. </a:t>
            </a:r>
          </a:p>
          <a:p>
            <a:pPr marL="228600" lvl="0" indent="-228600">
              <a:buFont typeface="+mj-lt"/>
              <a:buAutoNum type="arabicPeriod"/>
            </a:pPr>
            <a:r>
              <a:rPr lang="en-US" sz="1200" kern="1200" dirty="0">
                <a:solidFill>
                  <a:schemeClr val="tx1"/>
                </a:solidFill>
                <a:effectLst/>
                <a:latin typeface="+mn-lt"/>
                <a:ea typeface="+mn-ea"/>
                <a:cs typeface="+mn-cs"/>
              </a:rPr>
              <a:t>Walk around while the groups are constructing their houses and make observations about their group process. </a:t>
            </a:r>
          </a:p>
          <a:p>
            <a:pPr marL="685800" lvl="1" indent="-228600">
              <a:buFont typeface="+mj-lt"/>
              <a:buAutoNum type="alphaLcPeriod"/>
            </a:pPr>
            <a:r>
              <a:rPr lang="en-US" sz="1200" kern="1200" dirty="0">
                <a:solidFill>
                  <a:schemeClr val="tx1"/>
                </a:solidFill>
                <a:effectLst/>
                <a:latin typeface="+mn-lt"/>
                <a:ea typeface="+mn-ea"/>
                <a:cs typeface="+mn-cs"/>
              </a:rPr>
              <a:t>Do they develop a plan or just start building a house?</a:t>
            </a:r>
          </a:p>
          <a:p>
            <a:pPr marL="685800" lvl="1" indent="-228600">
              <a:buFont typeface="+mj-lt"/>
              <a:buAutoNum type="alphaLcPeriod"/>
            </a:pPr>
            <a:r>
              <a:rPr lang="en-US" sz="1200" kern="1200" dirty="0">
                <a:solidFill>
                  <a:schemeClr val="tx1"/>
                </a:solidFill>
                <a:effectLst/>
                <a:latin typeface="+mn-lt"/>
                <a:ea typeface="+mn-ea"/>
                <a:cs typeface="+mn-cs"/>
              </a:rPr>
              <a:t>Is there a designer?</a:t>
            </a:r>
          </a:p>
          <a:p>
            <a:pPr marL="685800" lvl="1" indent="-228600">
              <a:buFont typeface="+mj-lt"/>
              <a:buAutoNum type="alphaLcPeriod"/>
            </a:pPr>
            <a:r>
              <a:rPr lang="en-US" sz="1200" kern="1200" dirty="0">
                <a:solidFill>
                  <a:schemeClr val="tx1"/>
                </a:solidFill>
                <a:effectLst/>
                <a:latin typeface="+mn-lt"/>
                <a:ea typeface="+mn-ea"/>
                <a:cs typeface="+mn-cs"/>
              </a:rPr>
              <a:t>Is there someone responsible for the spaghetti? </a:t>
            </a:r>
          </a:p>
          <a:p>
            <a:pPr marL="685800" lvl="1" indent="-228600">
              <a:buFont typeface="+mj-lt"/>
              <a:buAutoNum type="alphaLcPeriod"/>
            </a:pPr>
            <a:r>
              <a:rPr lang="en-US" sz="1200" kern="1200" dirty="0">
                <a:solidFill>
                  <a:schemeClr val="tx1"/>
                </a:solidFill>
                <a:effectLst/>
                <a:latin typeface="+mn-lt"/>
                <a:ea typeface="+mn-ea"/>
                <a:cs typeface="+mn-cs"/>
              </a:rPr>
              <a:t>Is or someone responsible for the marshmallows?</a:t>
            </a:r>
          </a:p>
          <a:p>
            <a:pPr marL="685800" lvl="1" indent="-228600">
              <a:buFont typeface="+mj-lt"/>
              <a:buAutoNum type="alphaLcPeriod"/>
            </a:pPr>
            <a:r>
              <a:rPr lang="en-US" sz="1200" kern="1200" dirty="0">
                <a:solidFill>
                  <a:schemeClr val="tx1"/>
                </a:solidFill>
                <a:effectLst/>
                <a:latin typeface="+mn-lt"/>
                <a:ea typeface="+mn-ea"/>
                <a:cs typeface="+mn-cs"/>
              </a:rPr>
              <a:t>Is there someone responsible for monitoring their progress?</a:t>
            </a:r>
          </a:p>
          <a:p>
            <a:pPr marL="685800" lvl="1" indent="-228600">
              <a:buFont typeface="+mj-lt"/>
              <a:buAutoNum type="alphaLcPeriod"/>
            </a:pPr>
            <a:r>
              <a:rPr lang="en-US" sz="1200" kern="1200" dirty="0">
                <a:solidFill>
                  <a:schemeClr val="tx1"/>
                </a:solidFill>
                <a:effectLst/>
                <a:latin typeface="+mn-lt"/>
                <a:ea typeface="+mn-ea"/>
                <a:cs typeface="+mn-cs"/>
              </a:rPr>
              <a:t>Is there an identified leader?</a:t>
            </a:r>
          </a:p>
          <a:p>
            <a:pPr marL="685800" lvl="1" indent="-228600">
              <a:buFont typeface="+mj-lt"/>
              <a:buAutoNum type="alphaLcPeriod"/>
            </a:pPr>
            <a:r>
              <a:rPr lang="en-US" sz="1200" kern="1200" dirty="0">
                <a:solidFill>
                  <a:schemeClr val="tx1"/>
                </a:solidFill>
                <a:effectLst/>
                <a:latin typeface="+mn-lt"/>
                <a:ea typeface="+mn-ea"/>
                <a:cs typeface="+mn-cs"/>
              </a:rPr>
              <a:t>Do they communicate with other groups? </a:t>
            </a:r>
          </a:p>
          <a:p>
            <a:pPr marL="685800" lvl="1" indent="-228600">
              <a:buFont typeface="+mj-lt"/>
              <a:buAutoNum type="alphaLcPeriod"/>
            </a:pPr>
            <a:r>
              <a:rPr lang="en-US" sz="1200" kern="1200" dirty="0">
                <a:solidFill>
                  <a:schemeClr val="tx1"/>
                </a:solidFill>
                <a:effectLst/>
                <a:latin typeface="+mn-lt"/>
                <a:ea typeface="+mn-ea"/>
                <a:cs typeface="+mn-cs"/>
              </a:rPr>
              <a:t>Do they become competitive with the other groups?</a:t>
            </a:r>
          </a:p>
          <a:p>
            <a:pPr marL="228600" lvl="0" indent="-228600">
              <a:buFont typeface="+mj-lt"/>
              <a:buAutoNum type="arabicPeriod"/>
            </a:pPr>
            <a:r>
              <a:rPr lang="en-US" sz="1200" kern="1200" dirty="0">
                <a:solidFill>
                  <a:schemeClr val="tx1"/>
                </a:solidFill>
                <a:effectLst/>
                <a:latin typeface="+mn-lt"/>
                <a:ea typeface="+mn-ea"/>
                <a:cs typeface="+mn-cs"/>
              </a:rPr>
              <a:t>Announce when there is 5 minutes left, 3 minutes left, 1 minute left, and finally 30 seconds. </a:t>
            </a:r>
          </a:p>
          <a:p>
            <a:pPr marL="228600" lvl="0" indent="-228600">
              <a:buFont typeface="+mj-lt"/>
              <a:buAutoNum type="arabicPeriod"/>
            </a:pPr>
            <a:r>
              <a:rPr lang="en-US" sz="1200" kern="1200" dirty="0">
                <a:solidFill>
                  <a:schemeClr val="tx1"/>
                </a:solidFill>
                <a:effectLst/>
                <a:latin typeface="+mn-lt"/>
                <a:ea typeface="+mn-ea"/>
                <a:cs typeface="+mn-cs"/>
              </a:rPr>
              <a:t>At the end of 10 minutes announce that the groups must put down their materials.</a:t>
            </a:r>
          </a:p>
          <a:p>
            <a:pPr marL="228600" lvl="0" indent="-228600">
              <a:buFont typeface="+mj-lt"/>
              <a:buAutoNum type="arabicPeriod"/>
            </a:pPr>
            <a:r>
              <a:rPr lang="en-US" sz="1200" kern="1200" dirty="0">
                <a:solidFill>
                  <a:schemeClr val="tx1"/>
                </a:solidFill>
                <a:effectLst/>
                <a:latin typeface="+mn-lt"/>
                <a:ea typeface="+mn-ea"/>
                <a:cs typeface="+mn-cs"/>
              </a:rPr>
              <a:t>Debrief the activity:  The point of this activity is to demonstrate that most groups will dive into working on the task without any formalized plan or designation of roles.</a:t>
            </a:r>
          </a:p>
          <a:p>
            <a:pPr marL="685800" lvl="1" indent="-228600">
              <a:buFont typeface="+mj-lt"/>
              <a:buAutoNum type="alphaLcPeriod"/>
            </a:pPr>
            <a:r>
              <a:rPr lang="en-US" sz="1200" kern="1200" dirty="0">
                <a:solidFill>
                  <a:schemeClr val="tx1"/>
                </a:solidFill>
                <a:effectLst/>
                <a:latin typeface="+mn-lt"/>
                <a:ea typeface="+mn-ea"/>
                <a:cs typeface="+mn-cs"/>
              </a:rPr>
              <a:t>It is important to note that lack of planning is not peculiar to this activity.  In other words, when the task before us seems clear, team members tend not to collaborate to identify the desired outcome because an erroneous assumption is made that the desired outcome is clear.</a:t>
            </a:r>
          </a:p>
          <a:p>
            <a:pPr marL="685800" lvl="1" indent="-228600">
              <a:buFont typeface="+mj-lt"/>
              <a:buAutoNum type="alphaLcPeriod"/>
            </a:pPr>
            <a:r>
              <a:rPr lang="en-US" sz="1200" kern="1200" dirty="0">
                <a:solidFill>
                  <a:schemeClr val="tx1"/>
                </a:solidFill>
                <a:effectLst/>
                <a:latin typeface="+mn-lt"/>
                <a:ea typeface="+mn-ea"/>
                <a:cs typeface="+mn-cs"/>
              </a:rPr>
              <a:t>Explain that incomplete or ambiguous specification of roles leads to poor collaboration. In order to optimize patient care, the roles of team members must be clarified to ensure that patients receive the most appropriate care from the most appropriate healthcare professional.  </a:t>
            </a:r>
          </a:p>
          <a:p>
            <a:pPr marL="685800" lvl="1" indent="-228600">
              <a:buFont typeface="+mj-lt"/>
              <a:buAutoNum type="alphaLcPeriod"/>
            </a:pPr>
            <a:r>
              <a:rPr lang="en-US" sz="1200" kern="1200" dirty="0">
                <a:solidFill>
                  <a:schemeClr val="tx1"/>
                </a:solidFill>
                <a:effectLst/>
                <a:latin typeface="+mn-lt"/>
                <a:ea typeface="+mn-ea"/>
                <a:cs typeface="+mn-cs"/>
              </a:rPr>
              <a:t>Lead a discussion based on your observations of the group processes observed (see questions above).</a:t>
            </a:r>
          </a:p>
          <a:p>
            <a:pPr marL="1200150" lvl="2" indent="-285750">
              <a:buFont typeface="+mj-lt"/>
              <a:buAutoNum type="romanLcPeriod"/>
            </a:pPr>
            <a:r>
              <a:rPr lang="en-US" sz="1200" kern="1200" dirty="0">
                <a:solidFill>
                  <a:schemeClr val="tx1"/>
                </a:solidFill>
                <a:effectLst/>
                <a:latin typeface="+mn-lt"/>
                <a:ea typeface="+mn-ea"/>
                <a:cs typeface="+mn-cs"/>
              </a:rPr>
              <a:t>Ask groups to explain their approach to the task. Did they make a plan? Why or why not?</a:t>
            </a:r>
          </a:p>
          <a:p>
            <a:pPr marL="1200150" lvl="2" indent="-285750">
              <a:buFont typeface="+mj-lt"/>
              <a:buAutoNum type="romanLcPeriod"/>
            </a:pPr>
            <a:r>
              <a:rPr lang="en-US" sz="1200" kern="1200" dirty="0">
                <a:solidFill>
                  <a:schemeClr val="tx1"/>
                </a:solidFill>
                <a:effectLst/>
                <a:latin typeface="+mn-lt"/>
                <a:ea typeface="+mn-ea"/>
                <a:cs typeface="+mn-cs"/>
              </a:rPr>
              <a:t>Discuss whether or not the outcomes might have been more effective if they had developed a clear plan and identified member roles.</a:t>
            </a:r>
            <a:endParaRPr lang="en-US" dirty="0"/>
          </a:p>
          <a:p>
            <a:pPr marL="228600" indent="-228600">
              <a:buFont typeface="+mj-lt"/>
              <a:buAutoNum type="arabicPeriod"/>
            </a:pPr>
            <a:r>
              <a:rPr lang="en-US" dirty="0"/>
              <a:t> Explain that each of their groups represented a different professional group and/or department and that none (or few) of the groups interacted with members from a different group. </a:t>
            </a:r>
          </a:p>
          <a:p>
            <a:pPr marL="685800" lvl="1" indent="-228600">
              <a:buFont typeface="+mj-lt"/>
              <a:buAutoNum type="alphaLcPeriod"/>
            </a:pPr>
            <a:r>
              <a:rPr lang="en-US" dirty="0"/>
              <a:t>Although group members work collaboratively within their designated groups, none (or few) of the groups worked collaboratively across groups.</a:t>
            </a:r>
          </a:p>
          <a:p>
            <a:pPr marL="685800" lvl="1" indent="-228600">
              <a:buFont typeface="+mj-lt"/>
              <a:buAutoNum type="alphaLcPeriod"/>
            </a:pPr>
            <a:r>
              <a:rPr lang="en-US" dirty="0"/>
              <a:t>It is important to note that this is why team members erroneously believe that they effectively collaborate with coworkers. However, for the administration of high quality patient care, healthcare employees must work together collaboratively across their professional groups and/or departments.</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23</a:t>
            </a:fld>
            <a:endParaRPr lang="en-US"/>
          </a:p>
        </p:txBody>
      </p:sp>
    </p:spTree>
    <p:extLst>
      <p:ext uri="{BB962C8B-B14F-4D97-AF65-F5344CB8AC3E}">
        <p14:creationId xmlns:p14="http://schemas.microsoft.com/office/powerpoint/2010/main" val="4199517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p:txBody>
      </p:sp>
      <p:sp>
        <p:nvSpPr>
          <p:cNvPr id="4" name="Slide Number Placeholder 3"/>
          <p:cNvSpPr>
            <a:spLocks noGrp="1"/>
          </p:cNvSpPr>
          <p:nvPr>
            <p:ph type="sldNum" sz="quarter" idx="10"/>
          </p:nvPr>
        </p:nvSpPr>
        <p:spPr/>
        <p:txBody>
          <a:bodyPr/>
          <a:lstStyle/>
          <a:p>
            <a:fld id="{5050265C-EA89-49EE-B665-36001A0176DF}" type="slidenum">
              <a:rPr lang="en-US" smtClean="0"/>
              <a:t>24</a:t>
            </a:fld>
            <a:endParaRPr lang="en-US"/>
          </a:p>
        </p:txBody>
      </p:sp>
    </p:spTree>
    <p:extLst>
      <p:ext uri="{BB962C8B-B14F-4D97-AF65-F5344CB8AC3E}">
        <p14:creationId xmlns:p14="http://schemas.microsoft.com/office/powerpoint/2010/main" val="206221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25</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Quickly</a:t>
            </a:r>
            <a:r>
              <a:rPr lang="en-US" baseline="0" dirty="0"/>
              <a:t> preview the session </a:t>
            </a:r>
            <a:r>
              <a:rPr lang="en-US" sz="1200" kern="1200" dirty="0">
                <a:solidFill>
                  <a:schemeClr val="tx1"/>
                </a:solidFill>
                <a:latin typeface="+mn-lt"/>
                <a:ea typeface="+mn-ea"/>
                <a:cs typeface="+mn-cs"/>
              </a:rPr>
              <a:t>and explain that </a:t>
            </a:r>
            <a:r>
              <a:rPr lang="en-US" dirty="0" err="1"/>
              <a:t>interprofessional</a:t>
            </a:r>
            <a:r>
              <a:rPr lang="en-US" dirty="0"/>
              <a:t> collaboration is dependent upon </a:t>
            </a:r>
            <a:r>
              <a:rPr lang="en-US" sz="1200" kern="1200" dirty="0">
                <a:solidFill>
                  <a:schemeClr val="tx1"/>
                </a:solidFill>
                <a:latin typeface="+mn-lt"/>
                <a:ea typeface="+mn-ea"/>
                <a:cs typeface="+mn-cs"/>
              </a:rPr>
              <a:t>successfully </a:t>
            </a:r>
            <a:r>
              <a:rPr lang="en-US" dirty="0"/>
              <a:t>managing both the technical skills required to provide high-quality patient care and the critical non-technical soft skills that enable team members to communicate </a:t>
            </a:r>
            <a:r>
              <a:rPr lang="en-US" sz="1200" kern="1200" dirty="0">
                <a:solidFill>
                  <a:schemeClr val="tx1"/>
                </a:solidFill>
                <a:latin typeface="+mn-lt"/>
                <a:ea typeface="+mn-ea"/>
                <a:cs typeface="+mn-cs"/>
              </a:rPr>
              <a:t>effectively.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Without the ability to do so, patient care is negatively impacted as team members struggle with managing member's roles and responsibilities and exchanging critical information.</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3</a:t>
            </a:fld>
            <a:endParaRPr lang="en-US"/>
          </a:p>
        </p:txBody>
      </p:sp>
    </p:spTree>
    <p:extLst>
      <p:ext uri="{BB962C8B-B14F-4D97-AF65-F5344CB8AC3E}">
        <p14:creationId xmlns:p14="http://schemas.microsoft.com/office/powerpoint/2010/main" val="147371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5237" y="4341813"/>
            <a:ext cx="4492943"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that dismissing the value of learning about how to be a more competent communicator is not peculiar to the healthcare field, but a result of the </a:t>
            </a:r>
            <a:r>
              <a:rPr lang="en-US" sz="1200" b="1" kern="1200" dirty="0">
                <a:solidFill>
                  <a:schemeClr val="tx1"/>
                </a:solidFill>
                <a:effectLst/>
                <a:latin typeface="+mn-lt"/>
                <a:ea typeface="+mn-ea"/>
                <a:cs typeface="+mn-cs"/>
              </a:rPr>
              <a:t>“hindsight bias” </a:t>
            </a:r>
            <a:r>
              <a:rPr lang="en-US" sz="1200" kern="1200" dirty="0">
                <a:solidFill>
                  <a:schemeClr val="tx1"/>
                </a:solidFill>
                <a:effectLst/>
                <a:latin typeface="+mn-lt"/>
                <a:ea typeface="+mn-ea"/>
                <a:cs typeface="+mn-cs"/>
              </a:rPr>
              <a:t>or the “I already knew that” phenomenon.  The hindsight bias is a phenomenon in which people overestimate their prior knowledge. To demonstrate the concept ask the participants if they have watched TV shows such as </a:t>
            </a:r>
            <a:r>
              <a:rPr lang="en-US" sz="1200" i="1" kern="1200" dirty="0">
                <a:solidFill>
                  <a:schemeClr val="tx1"/>
                </a:solidFill>
                <a:effectLst/>
                <a:latin typeface="+mn-lt"/>
                <a:ea typeface="+mn-ea"/>
                <a:cs typeface="+mn-cs"/>
              </a:rPr>
              <a:t>Jeopardy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Are You Smarter Than a 5</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Grader and/</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Who Wants to Be a Millionaire. </a:t>
            </a:r>
            <a:r>
              <a:rPr lang="en-US" sz="1200" kern="1200" dirty="0">
                <a:solidFill>
                  <a:schemeClr val="tx1"/>
                </a:solidFill>
                <a:effectLst/>
                <a:latin typeface="+mn-lt"/>
                <a:ea typeface="+mn-ea"/>
                <a:cs typeface="+mn-cs"/>
              </a:rPr>
              <a:t>Remind them of the context in which music is playing while the question or answer is displayed WITHOUT the answer to the question, but when the answer is provided everyone comments, “I knew that.”  The reality is that they did not know the answer, but seeing the answer rang true to their personal experience which resulted in an overestimation of their prior knowledge.  Because we have been communicating our whole lives and we have communication competencies, it is easy for us to hear information about effective communication and think “I already know that,” but it is important not to fall prey to the hindsight bias or to discount the value of enhancing one’s communication competencies.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73495A6F-A7A9-405F-9581-F468F1CABC82}" type="slidenum">
              <a:rPr lang="en-US" smtClean="0"/>
              <a:t>4</a:t>
            </a:fld>
            <a:endParaRPr lang="en-US"/>
          </a:p>
        </p:txBody>
      </p:sp>
    </p:spTree>
    <p:extLst>
      <p:ext uri="{BB962C8B-B14F-4D97-AF65-F5344CB8AC3E}">
        <p14:creationId xmlns:p14="http://schemas.microsoft.com/office/powerpoint/2010/main" val="384665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endParaRPr lang="en-US" dirty="0"/>
          </a:p>
          <a:p>
            <a:r>
              <a:rPr lang="en-US" dirty="0"/>
              <a:t>Explain that the healthcare climate today</a:t>
            </a:r>
            <a:r>
              <a:rPr lang="en-US" baseline="0" dirty="0"/>
              <a:t> is </a:t>
            </a:r>
            <a:r>
              <a:rPr lang="en-US" sz="1200" kern="1200" dirty="0">
                <a:solidFill>
                  <a:schemeClr val="tx1"/>
                </a:solidFill>
                <a:latin typeface="+mn-lt"/>
                <a:ea typeface="+mn-ea"/>
                <a:cs typeface="+mn-cs"/>
              </a:rPr>
              <a:t>becoming</a:t>
            </a:r>
            <a:r>
              <a:rPr lang="en-US" dirty="0"/>
              <a:t> increasingly complex </a:t>
            </a:r>
            <a:r>
              <a:rPr lang="en-US" sz="1200" kern="1200" dirty="0">
                <a:solidFill>
                  <a:schemeClr val="tx1"/>
                </a:solidFill>
                <a:latin typeface="+mn-lt"/>
                <a:ea typeface="+mn-ea"/>
                <a:cs typeface="+mn-cs"/>
              </a:rPr>
              <a:t>as the needs of patients intensify requiring professionals from different disciplines to work together to provide the highest quality healthcare.  Thus, it is imperative that healthcare employees (e.g. nursing, respiratory therapy, pharmacy, social work, and many others) be able to communicate and collaborate with one another.  When </a:t>
            </a:r>
            <a:r>
              <a:rPr lang="en-US" sz="1200" kern="1200" dirty="0" err="1">
                <a:solidFill>
                  <a:schemeClr val="tx1"/>
                </a:solidFill>
                <a:latin typeface="+mn-lt"/>
                <a:ea typeface="+mn-ea"/>
                <a:cs typeface="+mn-cs"/>
              </a:rPr>
              <a:t>interprofessional</a:t>
            </a:r>
            <a:r>
              <a:rPr lang="en-US" sz="1200" kern="1200" dirty="0">
                <a:solidFill>
                  <a:schemeClr val="tx1"/>
                </a:solidFill>
                <a:latin typeface="+mn-lt"/>
                <a:ea typeface="+mn-ea"/>
                <a:cs typeface="+mn-cs"/>
              </a:rPr>
              <a:t> collaboration is effectively practiced,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quality healthcare is the outcome</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5</a:t>
            </a:fld>
            <a:endParaRPr lang="en-US"/>
          </a:p>
        </p:txBody>
      </p:sp>
    </p:spTree>
    <p:extLst>
      <p:ext uri="{BB962C8B-B14F-4D97-AF65-F5344CB8AC3E}">
        <p14:creationId xmlns:p14="http://schemas.microsoft.com/office/powerpoint/2010/main" val="84896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(Animated slide)</a:t>
            </a:r>
          </a:p>
          <a:p>
            <a:r>
              <a:rPr lang="en-US" dirty="0"/>
              <a:t>(Lead participants in a discussion about their experiences and observations of </a:t>
            </a:r>
            <a:r>
              <a:rPr lang="en-US" dirty="0" err="1"/>
              <a:t>interprofessional</a:t>
            </a:r>
            <a:r>
              <a:rPr lang="en-US" dirty="0"/>
              <a:t> collaborative practices. Do they see the benefits of </a:t>
            </a:r>
            <a:r>
              <a:rPr lang="en-US" dirty="0" err="1"/>
              <a:t>interprofessional</a:t>
            </a:r>
            <a:r>
              <a:rPr lang="en-US" dirty="0"/>
              <a:t> collaboration? Why or why not?)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Explain that </a:t>
            </a:r>
            <a:r>
              <a:rPr lang="en-US" sz="1200" kern="1200" dirty="0" err="1">
                <a:solidFill>
                  <a:schemeClr val="tx1"/>
                </a:solidFill>
                <a:latin typeface="+mn-lt"/>
                <a:ea typeface="+mn-ea"/>
                <a:cs typeface="+mn-cs"/>
              </a:rPr>
              <a:t>interprofessional</a:t>
            </a:r>
            <a:r>
              <a:rPr lang="en-US" sz="1200" kern="1200" dirty="0">
                <a:solidFill>
                  <a:schemeClr val="tx1"/>
                </a:solidFill>
                <a:latin typeface="+mn-lt"/>
                <a:ea typeface="+mn-ea"/>
                <a:cs typeface="+mn-cs"/>
              </a:rPr>
              <a:t> collaboration is needed when any one medical professional does not have the expertise required to provide the patient with the care needed.  When this type of situation exists, it is imperative that the appropriate team is organized and that team members know how to identify the roles and responsibilities of each member in order to ensure the integration of knowledge across expert-based knowledge silos (departments).  </a:t>
            </a:r>
            <a:r>
              <a:rPr lang="en-US" sz="1200" kern="1200" dirty="0">
                <a:solidFill>
                  <a:schemeClr val="tx1"/>
                </a:solidFill>
                <a:effectLst/>
                <a:latin typeface="+mn-lt"/>
                <a:ea typeface="+mn-ea"/>
                <a:cs typeface="+mn-cs"/>
              </a:rPr>
              <a:t>In addition, it is not uncommon for a patient to be cared for by 50 different employees (including physicians, nurses, technicians, and others) in a four-day hospital stay,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making team collaboration even more </a:t>
            </a:r>
            <a:r>
              <a:rPr lang="en-US" sz="1200" kern="1200" dirty="0" err="1" smtClean="0">
                <a:solidFill>
                  <a:schemeClr val="tx1"/>
                </a:solidFill>
                <a:effectLst/>
                <a:latin typeface="+mn-lt"/>
                <a:ea typeface="+mn-ea"/>
                <a:cs typeface="+mn-cs"/>
              </a:rPr>
              <a:t>essential</a:t>
            </a:r>
            <a:r>
              <a:rPr lang="en-US" sz="1200" kern="1200" baseline="0" dirty="0" err="1" smtClean="0">
                <a:solidFill>
                  <a:schemeClr val="tx1"/>
                </a:solidFill>
                <a:effectLst/>
                <a:latin typeface="+mn-lt"/>
                <a:ea typeface="+mn-ea"/>
                <a:cs typeface="+mn-cs"/>
              </a:rPr>
              <a:t>.</a:t>
            </a:r>
            <a:r>
              <a:rPr lang="en-US" sz="1200" kern="1200" baseline="30000" dirty="0" err="1" smtClean="0">
                <a:solidFill>
                  <a:schemeClr val="tx1"/>
                </a:solidFill>
                <a:effectLst/>
                <a:latin typeface="+mn-lt"/>
                <a:ea typeface="+mn-ea"/>
                <a:cs typeface="+mn-cs"/>
              </a:rPr>
              <a:t>iv</a:t>
            </a:r>
            <a:endParaRPr lang="en-US" sz="1200" kern="1200" baseline="300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6</a:t>
            </a:fld>
            <a:endParaRPr lang="en-US"/>
          </a:p>
        </p:txBody>
      </p:sp>
    </p:spTree>
    <p:extLst>
      <p:ext uri="{BB962C8B-B14F-4D97-AF65-F5344CB8AC3E}">
        <p14:creationId xmlns:p14="http://schemas.microsoft.com/office/powerpoint/2010/main" val="244389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a:t>
            </a:r>
            <a:r>
              <a:rPr lang="en-US" baseline="0" dirty="0"/>
              <a:t> slide - </a:t>
            </a:r>
            <a:r>
              <a:rPr lang="en-US" sz="1200" kern="1200" dirty="0">
                <a:solidFill>
                  <a:schemeClr val="tx1"/>
                </a:solidFill>
                <a:latin typeface="+mn-lt"/>
                <a:ea typeface="+mn-ea"/>
                <a:cs typeface="+mn-cs"/>
              </a:rPr>
              <a:t>Reveal each bullet as you provide the instructions</a:t>
            </a:r>
            <a:r>
              <a:rPr lang="en-US" baseline="0" dirty="0"/>
              <a:t>)</a:t>
            </a:r>
          </a:p>
          <a:p>
            <a:r>
              <a:rPr lang="en-US" baseline="0" dirty="0"/>
              <a:t>(See detailed procedures on page 5 – 13 of the Trainer Manual.)</a:t>
            </a:r>
          </a:p>
          <a:p>
            <a:r>
              <a:rPr lang="en-US" sz="1200" b="1" kern="1200" dirty="0">
                <a:solidFill>
                  <a:schemeClr val="tx1"/>
                </a:solidFill>
                <a:effectLst/>
                <a:latin typeface="+mn-lt"/>
                <a:ea typeface="+mn-ea"/>
                <a:cs typeface="+mn-cs"/>
              </a:rPr>
              <a:t>Goal</a:t>
            </a:r>
            <a:r>
              <a:rPr lang="en-US" sz="1400" kern="1200" dirty="0">
                <a:solidFill>
                  <a:schemeClr val="tx1"/>
                </a:solidFill>
                <a:effectLst/>
                <a:latin typeface="+mn-lt"/>
                <a:ea typeface="+mn-ea"/>
                <a:cs typeface="+mn-cs"/>
              </a:rPr>
              <a:t>:</a:t>
            </a:r>
            <a:r>
              <a:rPr lang="en-US" sz="14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how the effective collaboration of </a:t>
            </a:r>
            <a:r>
              <a:rPr lang="en-US" sz="1200" kern="1200" dirty="0" err="1">
                <a:solidFill>
                  <a:schemeClr val="tx1"/>
                </a:solidFill>
                <a:effectLst/>
                <a:latin typeface="+mn-lt"/>
                <a:ea typeface="+mn-ea"/>
                <a:cs typeface="+mn-cs"/>
              </a:rPr>
              <a:t>interprofessional</a:t>
            </a:r>
            <a:r>
              <a:rPr lang="en-US" sz="1200" kern="1200" dirty="0">
                <a:solidFill>
                  <a:schemeClr val="tx1"/>
                </a:solidFill>
                <a:effectLst/>
                <a:latin typeface="+mn-lt"/>
                <a:ea typeface="+mn-ea"/>
                <a:cs typeface="+mn-cs"/>
              </a:rPr>
              <a:t> teams can improve patient outcomes.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One copy of the Synergy Quiz per participant</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These questions are taken from exams across a variety of healthcare disciplines (*</a:t>
            </a:r>
            <a:r>
              <a:rPr lang="en-US" sz="1200" b="0" i="1" kern="1200" dirty="0">
                <a:solidFill>
                  <a:schemeClr val="tx1"/>
                </a:solidFill>
                <a:effectLst/>
                <a:latin typeface="+mn-lt"/>
                <a:ea typeface="+mn-ea"/>
                <a:cs typeface="+mn-cs"/>
              </a:rPr>
              <a:t>add, change, or delete questions as necessary for your workshop audience</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An additional copy of the Synergy Quiz for each </a:t>
            </a:r>
            <a:r>
              <a:rPr lang="en-US" sz="1200" b="0" kern="1200" dirty="0" smtClean="0">
                <a:solidFill>
                  <a:schemeClr val="tx1"/>
                </a:solidFill>
                <a:effectLst/>
                <a:latin typeface="+mn-lt"/>
                <a:ea typeface="+mn-ea"/>
                <a:cs typeface="+mn-cs"/>
              </a:rPr>
              <a:t>group</a:t>
            </a:r>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Planning Note: Plan 45 minutes to complete the entire version of the Synergy Quiz. This activity can be reduced to 15 or 30 minutes by selecting five or ten of the questions from the Synergy Quiz</a:t>
            </a:r>
            <a:r>
              <a:rPr lang="en-US" sz="1200" i="1" kern="1200" dirty="0" smtClean="0">
                <a:solidFill>
                  <a:schemeClr val="tx1"/>
                </a:solidFill>
                <a:effectLst/>
                <a:latin typeface="+mn-lt"/>
                <a:ea typeface="+mn-ea"/>
                <a:cs typeface="+mn-cs"/>
              </a:rPr>
              <a:t>.</a:t>
            </a:r>
            <a:endParaRPr lang="en-US" sz="1200" i="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p>
          <a:p>
            <a:pPr marL="228600" lvl="0" indent="-228600">
              <a:buFont typeface="+mj-lt"/>
              <a:buAutoNum type="arabicPeriod"/>
            </a:pPr>
            <a:r>
              <a:rPr lang="en-US" sz="1200" b="0" kern="1200" dirty="0">
                <a:solidFill>
                  <a:schemeClr val="tx1"/>
                </a:solidFill>
                <a:effectLst/>
                <a:latin typeface="+mn-lt"/>
                <a:ea typeface="+mn-ea"/>
                <a:cs typeface="+mn-cs"/>
              </a:rPr>
              <a:t>Provide each participant with a copy of the Synergy Quiz.  </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Ask participants to keep the copy of the quiz face down until they are instructed to complete the quiz.</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Allow 15 minutes for each participant to complete the quiz individually (allow 5 minutes if five questions are used or 10 minutes if ten questions are used).</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After the participants have completed taking the quiz individually, divide them into equal groups (3 – 5 members).</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Instruct the groups to designate a recorder whose responsibility it will be to record the group’s answers. </a:t>
            </a:r>
            <a:r>
              <a:rPr lang="en-US" sz="1200" b="1" kern="1200" dirty="0">
                <a:solidFill>
                  <a:schemeClr val="tx1"/>
                </a:solidFill>
                <a:effectLst/>
                <a:latin typeface="+mn-lt"/>
                <a:ea typeface="+mn-ea"/>
                <a:cs typeface="+mn-cs"/>
              </a:rPr>
              <a:t>Group answers should reflect a consensus</a:t>
            </a:r>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Allow 15 minutes for each group to complete the quiz as a group (allow 5 minutes if five questions are used or 10 minutes if ten questions are used).</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After groups have completed the group consensus for each question, announce the correct answers.</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Have groups and individuals compute their scores to determine how many correct answers were obtained. </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Ask the group recorder to report the highest individual score and the group’s score (it is not necessary to identify the person with the highest score).</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 Compare the results.  In the vast majority of cases, the group score will be higher than any individual score. If not, lead a discussion about the challenges they faced that prevented them from effective decision making (see debrief below).</a:t>
            </a:r>
            <a:endParaRPr lang="en-US" sz="1200" b="1"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7</a:t>
            </a:fld>
            <a:endParaRPr lang="en-US"/>
          </a:p>
        </p:txBody>
      </p:sp>
    </p:spTree>
    <p:extLst>
      <p:ext uri="{BB962C8B-B14F-4D97-AF65-F5344CB8AC3E}">
        <p14:creationId xmlns:p14="http://schemas.microsoft.com/office/powerpoint/2010/main" val="200322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32601" y="4341813"/>
            <a:ext cx="4837271" cy="3696712"/>
          </a:xfrm>
        </p:spPr>
        <p:txBody>
          <a:bodyPr/>
          <a:lstStyle/>
          <a:p>
            <a:r>
              <a:rPr lang="en-US" dirty="0"/>
              <a:t>(Animated slide)</a:t>
            </a:r>
          </a:p>
          <a:p>
            <a:r>
              <a:rPr lang="en-US" dirty="0"/>
              <a:t>(See pages</a:t>
            </a:r>
            <a:r>
              <a:rPr lang="en-US" baseline="0" dirty="0"/>
              <a:t> 6-7</a:t>
            </a:r>
            <a:r>
              <a:rPr lang="en-US" dirty="0"/>
              <a:t> of the Trainer Manual for detailed procedures on how to debrief the Synergy</a:t>
            </a:r>
            <a:r>
              <a:rPr lang="en-US" baseline="0" dirty="0"/>
              <a:t> </a:t>
            </a:r>
            <a:r>
              <a:rPr lang="en-US" dirty="0"/>
              <a:t>Quiz.)</a:t>
            </a:r>
          </a:p>
          <a:p>
            <a:endParaRPr lang="en-US" dirty="0"/>
          </a:p>
          <a:p>
            <a:pPr marL="0" lvl="0" indent="0">
              <a:buFont typeface="+mj-lt"/>
              <a:buNone/>
            </a:pPr>
            <a:r>
              <a:rPr lang="en-US" dirty="0" smtClean="0"/>
              <a:t>1. Debrief</a:t>
            </a:r>
            <a:r>
              <a:rPr lang="en-US" dirty="0"/>
              <a:t>: Lead the large group in a discussion to debrief the exercise:</a:t>
            </a:r>
            <a:endParaRPr lang="en-US" b="1" dirty="0"/>
          </a:p>
          <a:p>
            <a:pPr marL="685800" lvl="1" indent="-228600">
              <a:buFont typeface="+mj-lt"/>
              <a:buAutoNum type="alphaLcPeriod"/>
            </a:pPr>
            <a:r>
              <a:rPr lang="en-US" dirty="0"/>
              <a:t>Note that the teams that had higher scores than any one individual worked together as an effective collaborative team and experienced synergy.</a:t>
            </a:r>
            <a:endParaRPr lang="en-US" b="1" dirty="0"/>
          </a:p>
          <a:p>
            <a:pPr marL="685800" lvl="1" indent="-228600">
              <a:buFont typeface="+mj-lt"/>
              <a:buAutoNum type="alphaLcPeriod"/>
            </a:pPr>
            <a:r>
              <a:rPr lang="en-US" dirty="0"/>
              <a:t>What is synergy? Synergy is the result of team members pooling resources and combining knowledge effectively to make better decisions.</a:t>
            </a:r>
            <a:endParaRPr lang="en-US" b="1" dirty="0"/>
          </a:p>
          <a:p>
            <a:pPr marL="685800" lvl="1" indent="-228600">
              <a:buFont typeface="+mj-lt"/>
              <a:buAutoNum type="alphaLcPeriod"/>
            </a:pPr>
            <a:r>
              <a:rPr lang="en-US" dirty="0"/>
              <a:t>Formulating correct answers on this quiz requires team members to draw on diverse knowledge and skills and to participate in effective decision-making.  When healthcare employees with the requisite knowledge work together collaboratively, they can draw from their combined knowledge base to provide higher quality patient care than any one individual can provide on his or her own.</a:t>
            </a:r>
            <a:endParaRPr lang="en-US" b="1" dirty="0"/>
          </a:p>
          <a:p>
            <a:pPr marL="685800" lvl="1" indent="-228600">
              <a:buFont typeface="+mj-lt"/>
              <a:buAutoNum type="alphaLcPeriod"/>
            </a:pPr>
            <a:r>
              <a:rPr lang="en-US" dirty="0"/>
              <a:t>Synergy can also be the result of the “error correction function.”  In other words, a single group member can show that an answer is incorrect, moving the group to choose a better alternative.</a:t>
            </a:r>
            <a:endParaRPr lang="en-US" b="1" dirty="0"/>
          </a:p>
          <a:p>
            <a:pPr marL="685800" lvl="1" indent="-228600">
              <a:buFont typeface="+mj-lt"/>
              <a:buAutoNum type="alphaLcPeriod"/>
            </a:pPr>
            <a:r>
              <a:rPr lang="en-US" dirty="0"/>
              <a:t>Synergy is crucial in the healthcare setting because it is unlikely that any one individual is an expert on all of the health care issues a patient may be experiencing.</a:t>
            </a:r>
            <a:endParaRPr lang="en-US" b="1" dirty="0"/>
          </a:p>
          <a:p>
            <a:pPr marL="0" lvl="0" indent="0">
              <a:buFont typeface="+mj-lt"/>
              <a:buNone/>
            </a:pPr>
            <a:r>
              <a:rPr lang="en-US" dirty="0" smtClean="0"/>
              <a:t>2.</a:t>
            </a:r>
            <a:r>
              <a:rPr lang="en-US" baseline="0" dirty="0" smtClean="0"/>
              <a:t> </a:t>
            </a:r>
            <a:r>
              <a:rPr lang="en-US" dirty="0" smtClean="0"/>
              <a:t>Reflection</a:t>
            </a:r>
            <a:r>
              <a:rPr lang="en-US" dirty="0"/>
              <a:t>: Ask group members to reflect on their answers and their decision-making process.  Did they experience synergy? Why or why not?</a:t>
            </a:r>
            <a:endParaRPr lang="en-US" b="1" dirty="0"/>
          </a:p>
          <a:p>
            <a:pPr marL="685800" lvl="1" indent="-228600">
              <a:buFont typeface="+mj-lt"/>
              <a:buAutoNum type="alphaLcPeriod"/>
            </a:pPr>
            <a:r>
              <a:rPr lang="en-US" dirty="0"/>
              <a:t>If no one individual has the requisite knowledge to correctly answer the questions (resolve the healthcare issue faced by patient), the team should expand its members to include someone who has the essential knowledge.</a:t>
            </a:r>
            <a:endParaRPr lang="en-US" b="1" dirty="0"/>
          </a:p>
          <a:p>
            <a:pPr marL="685800" lvl="1" indent="-228600">
              <a:buFont typeface="+mj-lt"/>
              <a:buAutoNum type="alphaLcPeriod"/>
            </a:pPr>
            <a:r>
              <a:rPr lang="en-US" dirty="0"/>
              <a:t>If the group believes that combined they have the requisite knowledge to correctly answer the questions then the group should reflect on their decision-making process. For example, did everyone have an opportunity to express their perspectives? Why or why not? How can the group improve their decision-making process?</a:t>
            </a:r>
            <a:endParaRPr lang="en-US" sz="1100" b="1" dirty="0"/>
          </a:p>
        </p:txBody>
      </p:sp>
      <p:sp>
        <p:nvSpPr>
          <p:cNvPr id="4" name="Slide Number Placeholder 3"/>
          <p:cNvSpPr>
            <a:spLocks noGrp="1"/>
          </p:cNvSpPr>
          <p:nvPr>
            <p:ph type="sldNum" sz="quarter" idx="10"/>
          </p:nvPr>
        </p:nvSpPr>
        <p:spPr/>
        <p:txBody>
          <a:bodyPr/>
          <a:lstStyle/>
          <a:p>
            <a:fld id="{5050265C-EA89-49EE-B665-36001A0176DF}" type="slidenum">
              <a:rPr lang="en-US" smtClean="0"/>
              <a:t>8</a:t>
            </a:fld>
            <a:endParaRPr lang="en-US"/>
          </a:p>
        </p:txBody>
      </p:sp>
    </p:spTree>
    <p:extLst>
      <p:ext uri="{BB962C8B-B14F-4D97-AF65-F5344CB8AC3E}">
        <p14:creationId xmlns:p14="http://schemas.microsoft.com/office/powerpoint/2010/main" val="256229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Explain that the remainder of this module will focus on four challenges that make synergy difficult to achieve.</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9</a:t>
            </a:fld>
            <a:endParaRPr lang="en-US"/>
          </a:p>
        </p:txBody>
      </p:sp>
    </p:spTree>
    <p:extLst>
      <p:ext uri="{BB962C8B-B14F-4D97-AF65-F5344CB8AC3E}">
        <p14:creationId xmlns:p14="http://schemas.microsoft.com/office/powerpoint/2010/main" val="259911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FontTx/>
              <a:buBlip>
                <a:blip r:embed="rId2"/>
              </a:buBlip>
              <a:defRPr sz="2800"/>
            </a:lvl1pPr>
            <a:lvl2pPr marL="742950" indent="-285750">
              <a:buFont typeface="Arial" panose="020B0604020202020204" pitchFamily="34" charset="0"/>
              <a:buChar char="•"/>
              <a:defRPr sz="2400"/>
            </a:lvl2pPr>
            <a:lvl3pPr marL="1143000" indent="-228600">
              <a:buFont typeface="Century Schoolbook" panose="02040604050505020304" pitchFamily="18" charset="0"/>
              <a:buChar char="―"/>
              <a:defRPr sz="2000"/>
            </a:lvl3pPr>
            <a:lvl4pPr marL="1600200" indent="-228600">
              <a:buFont typeface="Arial" panose="020B0604020202020204" pitchFamily="34" charset="0"/>
              <a:buChar cha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8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Functional_leadership_mod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amp;url=http://www.qualityteambuilding.com/personality-and-communication/&amp;bvm=bv.124272578,d.cGc&amp;psig=AFQjCNFtZhY9oWNzZtridpUKfe4VycJmPQ&amp;ust=146586482911899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dreamstime.com/royalty-free-stock-photo-taking-test-image1361828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kcygenio.com/viewpost?id=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homeitalianrecipes.com/spaghetti-allo-scoglio/" TargetMode="External"/><Relationship Id="rId7"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fotosearch.com/clip-art/minute.html" TargetMode="External"/><Relationship Id="rId5" Type="http://schemas.microsoft.com/office/2007/relationships/hdphoto" Target="../media/hdphoto2.wdp"/><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healthallianze.com/ha/providers/collaboration.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oday.mccombs.utexas.edu/2011/05/teamwork-is-key-to-innovation-in-health-care-research-show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TkaGk46PNAhVM6mMKHT_4A-cQjRwIBw&amp;url=https://csql.memberclicks.net/&amp;bvm=bv.124272578,d.cGc&amp;psig=AFQjCNFKPaFhFj1q0XgseMVZL2dFRViCGw&amp;ust=146586510953093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447800" y="5029200"/>
            <a:ext cx="6096000" cy="707886"/>
          </a:xfrm>
          <a:prstGeom prst="rect">
            <a:avLst/>
          </a:prstGeom>
          <a:noFill/>
        </p:spPr>
        <p:txBody>
          <a:bodyPr wrap="square" rtlCol="0">
            <a:spAutoFit/>
          </a:bodyPr>
          <a:lstStyle/>
          <a:p>
            <a:pPr algn="ctr"/>
            <a:r>
              <a:rPr lang="en-US" sz="4000" dirty="0">
                <a:solidFill>
                  <a:schemeClr val="accent1">
                    <a:lumMod val="75000"/>
                  </a:schemeClr>
                </a:solidFill>
              </a:rPr>
              <a:t>Hi-Touch Healthcare</a:t>
            </a:r>
            <a:endParaRPr lang="en-US" sz="4000" dirty="0"/>
          </a:p>
        </p:txBody>
      </p:sp>
    </p:spTree>
    <p:extLst>
      <p:ext uri="{BB962C8B-B14F-4D97-AF65-F5344CB8AC3E}">
        <p14:creationId xmlns:p14="http://schemas.microsoft.com/office/powerpoint/2010/main" val="3346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INTERPROFESSIONAL collaboration Challenging?</a:t>
            </a:r>
            <a:endParaRPr lang="en-US" dirty="0"/>
          </a:p>
        </p:txBody>
      </p:sp>
      <p:sp>
        <p:nvSpPr>
          <p:cNvPr id="3" name="Content Placeholder 2"/>
          <p:cNvSpPr>
            <a:spLocks noGrp="1"/>
          </p:cNvSpPr>
          <p:nvPr>
            <p:ph idx="1"/>
          </p:nvPr>
        </p:nvSpPr>
        <p:spPr>
          <a:xfrm>
            <a:off x="446690" y="1752600"/>
            <a:ext cx="8229600" cy="4525963"/>
          </a:xfrm>
        </p:spPr>
        <p:txBody>
          <a:bodyPr/>
          <a:lstStyle/>
          <a:p>
            <a:pPr marL="0" indent="0">
              <a:buNone/>
            </a:pPr>
            <a:r>
              <a:rPr lang="en-US" dirty="0" smtClean="0"/>
              <a:t>Reason 1: The complexity of the task is not 		        clearly assessed.</a:t>
            </a:r>
          </a:p>
          <a:p>
            <a:pPr marL="0" indent="0">
              <a:buNone/>
            </a:pPr>
            <a:r>
              <a:rPr lang="en-US" dirty="0" smtClean="0"/>
              <a:t>Reason 2: Mishandled communication styles   	        differences</a:t>
            </a:r>
          </a:p>
          <a:p>
            <a:pPr marL="0" indent="0">
              <a:buNone/>
            </a:pPr>
            <a:r>
              <a:rPr lang="en-US" dirty="0" smtClean="0"/>
              <a:t>Reason 3: A lack of understanding of power 	   	       dynamics</a:t>
            </a:r>
          </a:p>
          <a:p>
            <a:pPr marL="0" indent="0">
              <a:buNone/>
            </a:pPr>
            <a:r>
              <a:rPr lang="en-US" dirty="0" smtClean="0"/>
              <a:t>Reason 4: Incomplete or ambiguous 	   	 	        specifications of roles and 	 	  	        responsibilities</a:t>
            </a:r>
            <a:endParaRPr lang="en-US" dirty="0"/>
          </a:p>
        </p:txBody>
      </p:sp>
    </p:spTree>
    <p:extLst>
      <p:ext uri="{BB962C8B-B14F-4D97-AF65-F5344CB8AC3E}">
        <p14:creationId xmlns:p14="http://schemas.microsoft.com/office/powerpoint/2010/main" val="9672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t>
            </a:r>
            <a:r>
              <a:rPr lang="en-US" dirty="0" err="1"/>
              <a:t>interprofessional</a:t>
            </a:r>
            <a:r>
              <a:rPr lang="en-US" dirty="0"/>
              <a:t> collaboration challenging?</a:t>
            </a:r>
          </a:p>
        </p:txBody>
      </p:sp>
      <p:sp>
        <p:nvSpPr>
          <p:cNvPr id="3" name="Content Placeholder 2"/>
          <p:cNvSpPr>
            <a:spLocks noGrp="1"/>
          </p:cNvSpPr>
          <p:nvPr>
            <p:ph idx="1"/>
          </p:nvPr>
        </p:nvSpPr>
        <p:spPr>
          <a:xfrm>
            <a:off x="533400" y="1981200"/>
            <a:ext cx="8229600" cy="4525963"/>
          </a:xfrm>
        </p:spPr>
        <p:txBody>
          <a:bodyPr>
            <a:normAutofit/>
          </a:bodyPr>
          <a:lstStyle/>
          <a:p>
            <a:pPr marL="0" indent="0">
              <a:buNone/>
            </a:pPr>
            <a:r>
              <a:rPr lang="en-US" sz="2400" b="1" dirty="0"/>
              <a:t>Reason 1: </a:t>
            </a:r>
            <a:r>
              <a:rPr lang="en-US" sz="2400" dirty="0"/>
              <a:t>The complexity of the task is not clearly assessed.</a:t>
            </a:r>
          </a:p>
          <a:p>
            <a:pPr marL="0" indent="0">
              <a:buNone/>
            </a:pPr>
            <a:endParaRPr lang="en-US" sz="1100" dirty="0"/>
          </a:p>
          <a:p>
            <a:pPr lvl="1"/>
            <a:r>
              <a:rPr lang="en-US" sz="2000" dirty="0"/>
              <a:t>Information complexity</a:t>
            </a:r>
          </a:p>
          <a:p>
            <a:pPr lvl="1"/>
            <a:r>
              <a:rPr lang="en-US" sz="2000" dirty="0"/>
              <a:t>Accessibility of information</a:t>
            </a:r>
          </a:p>
          <a:p>
            <a:pPr lvl="1"/>
            <a:r>
              <a:rPr lang="en-US" sz="2000" dirty="0"/>
              <a:t>Fragmentation of information</a:t>
            </a:r>
          </a:p>
          <a:p>
            <a:pPr lvl="1"/>
            <a:r>
              <a:rPr lang="en-US" sz="2000" dirty="0"/>
              <a:t>Domain expertise</a:t>
            </a:r>
          </a:p>
        </p:txBody>
      </p:sp>
    </p:spTree>
    <p:extLst>
      <p:ext uri="{BB962C8B-B14F-4D97-AF65-F5344CB8AC3E}">
        <p14:creationId xmlns:p14="http://schemas.microsoft.com/office/powerpoint/2010/main" val="7505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063"/>
            <a:ext cx="8229600" cy="762000"/>
          </a:xfrm>
        </p:spPr>
        <p:txBody>
          <a:bodyPr/>
          <a:lstStyle/>
          <a:p>
            <a:r>
              <a:rPr lang="en-US" dirty="0"/>
              <a:t>Match that drug</a:t>
            </a:r>
          </a:p>
        </p:txBody>
      </p:sp>
      <p:pic>
        <p:nvPicPr>
          <p:cNvPr id="5" name="Picture 2" descr="https://upload.wikimedia.org/wikipedia/en/d/dd/Three_circle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029200"/>
            <a:ext cx="26289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838200"/>
            <a:ext cx="8458200" cy="5562600"/>
          </a:xfrm>
        </p:spPr>
        <p:txBody>
          <a:bodyPr numCol="2">
            <a:normAutofit/>
          </a:bodyPr>
          <a:lstStyle/>
          <a:p>
            <a:pPr marL="0" indent="0" algn="ctr">
              <a:buNone/>
            </a:pPr>
            <a:r>
              <a:rPr lang="en-US" sz="2400" b="1" u="sng" dirty="0" err="1"/>
              <a:t>Interprofessional</a:t>
            </a:r>
            <a:r>
              <a:rPr lang="en-US" sz="2400" b="1" u="sng" dirty="0"/>
              <a:t> Collaborative Tasks</a:t>
            </a:r>
            <a:endParaRPr lang="en-US" sz="2000" dirty="0"/>
          </a:p>
          <a:p>
            <a:pPr>
              <a:buFont typeface="Arial" panose="020B0604020202020204" pitchFamily="34" charset="0"/>
              <a:buChar char="•"/>
            </a:pPr>
            <a:r>
              <a:rPr lang="en-US" sz="2000" dirty="0"/>
              <a:t>The task is complex; one </a:t>
            </a:r>
          </a:p>
          <a:p>
            <a:pPr marL="400050" lvl="1" indent="0">
              <a:buNone/>
            </a:pPr>
            <a:r>
              <a:rPr lang="en-US" sz="2000" dirty="0"/>
              <a:t>person alone does not have </a:t>
            </a:r>
          </a:p>
          <a:p>
            <a:pPr marL="400050" lvl="1" indent="0">
              <a:buNone/>
            </a:pPr>
            <a:r>
              <a:rPr lang="en-US" sz="2000" dirty="0"/>
              <a:t>the expertise.</a:t>
            </a:r>
          </a:p>
          <a:p>
            <a:pPr marL="0" indent="0">
              <a:buNone/>
            </a:pPr>
            <a:endParaRPr lang="en-US" sz="800" dirty="0"/>
          </a:p>
          <a:p>
            <a:pPr>
              <a:buFont typeface="Arial" panose="020B0604020202020204" pitchFamily="34" charset="0"/>
              <a:buChar char="•"/>
            </a:pPr>
            <a:r>
              <a:rPr lang="en-US" sz="2000" dirty="0"/>
              <a:t>There are several acceptable options.</a:t>
            </a:r>
          </a:p>
          <a:p>
            <a:pPr marL="0" indent="0">
              <a:buNone/>
            </a:pPr>
            <a:endParaRPr lang="en-US" sz="900" dirty="0"/>
          </a:p>
          <a:p>
            <a:pPr marL="0" indent="0">
              <a:buNone/>
            </a:pPr>
            <a:endParaRPr lang="en-US" sz="900" dirty="0"/>
          </a:p>
          <a:p>
            <a:pPr>
              <a:buFont typeface="Arial" panose="020B0604020202020204" pitchFamily="34" charset="0"/>
              <a:buChar char="•"/>
            </a:pPr>
            <a:r>
              <a:rPr lang="en-US" sz="2000" dirty="0"/>
              <a:t>Acceptance of the solution is critical for an optimal outcome.</a:t>
            </a:r>
          </a:p>
          <a:p>
            <a:pPr marL="0" indent="0">
              <a:buNone/>
            </a:pPr>
            <a:endParaRPr lang="en-US" sz="800" dirty="0"/>
          </a:p>
          <a:p>
            <a:pPr>
              <a:buFont typeface="Arial" panose="020B0604020202020204" pitchFamily="34" charset="0"/>
              <a:buChar char="•"/>
            </a:pPr>
            <a:r>
              <a:rPr lang="en-US" sz="2000" dirty="0"/>
              <a:t>Sufficient time exists for </a:t>
            </a:r>
            <a:r>
              <a:rPr lang="en-US" sz="2000" dirty="0" err="1"/>
              <a:t>interprofessional</a:t>
            </a:r>
            <a:r>
              <a:rPr lang="en-US" sz="2000" dirty="0"/>
              <a:t> </a:t>
            </a:r>
          </a:p>
          <a:p>
            <a:pPr marL="0" indent="0">
              <a:buNone/>
            </a:pPr>
            <a:r>
              <a:rPr lang="en-US" sz="2000" dirty="0"/>
              <a:t>     collaboration.</a:t>
            </a:r>
          </a:p>
          <a:p>
            <a:pPr marL="0" indent="0" algn="ctr">
              <a:buNone/>
            </a:pPr>
            <a:endParaRPr lang="en-US" sz="2400" b="1" u="sng" dirty="0"/>
          </a:p>
          <a:p>
            <a:pPr marL="0" indent="0" algn="ctr">
              <a:buNone/>
            </a:pPr>
            <a:r>
              <a:rPr lang="en-US" sz="2400" b="1" u="sng" dirty="0"/>
              <a:t>Individual Tasks</a:t>
            </a:r>
            <a:endParaRPr lang="en-US" sz="1400" b="1" u="sng" dirty="0"/>
          </a:p>
          <a:p>
            <a:pPr marL="0" indent="0" algn="ctr">
              <a:buNone/>
            </a:pPr>
            <a:endParaRPr lang="en-US" sz="1400" b="1" u="sng" dirty="0"/>
          </a:p>
          <a:p>
            <a:pPr>
              <a:buFont typeface="Arial" panose="020B0604020202020204" pitchFamily="34" charset="0"/>
              <a:buChar char="•"/>
            </a:pPr>
            <a:r>
              <a:rPr lang="en-US" sz="2000" dirty="0"/>
              <a:t>There is a best solution and a recognized qualified expert.</a:t>
            </a:r>
          </a:p>
          <a:p>
            <a:pPr>
              <a:buFont typeface="Arial" panose="020B0604020202020204" pitchFamily="34" charset="0"/>
              <a:buChar char="•"/>
            </a:pPr>
            <a:endParaRPr lang="en-US" sz="2000" dirty="0"/>
          </a:p>
          <a:p>
            <a:pPr>
              <a:buFont typeface="Arial" panose="020B0604020202020204" pitchFamily="34" charset="0"/>
              <a:buChar char="•"/>
            </a:pPr>
            <a:r>
              <a:rPr lang="en-US" sz="2000" dirty="0"/>
              <a:t>Conditions are changing rapidly and thus requires coordination by one person.</a:t>
            </a:r>
          </a:p>
          <a:p>
            <a:pPr marL="0" indent="0">
              <a:buNone/>
            </a:pPr>
            <a:endParaRPr lang="en-US" sz="800" dirty="0"/>
          </a:p>
          <a:p>
            <a:pPr>
              <a:buFont typeface="Arial" panose="020B0604020202020204" pitchFamily="34" charset="0"/>
              <a:buChar char="•"/>
            </a:pPr>
            <a:r>
              <a:rPr lang="en-US" sz="2000" dirty="0"/>
              <a:t>Time is short and the decision must be made quickly/</a:t>
            </a:r>
          </a:p>
          <a:p>
            <a:pPr marL="0" indent="0">
              <a:buNone/>
            </a:pPr>
            <a:endParaRPr lang="en-US" sz="800" dirty="0"/>
          </a:p>
          <a:p>
            <a:pPr>
              <a:buFont typeface="Arial" panose="020B0604020202020204" pitchFamily="34" charset="0"/>
              <a:buChar char="•"/>
            </a:pPr>
            <a:r>
              <a:rPr lang="en-US" sz="2000" dirty="0"/>
              <a:t>Group members have difficulty working collaboratively.</a:t>
            </a:r>
          </a:p>
          <a:p>
            <a:pPr marL="0" indent="0" algn="r">
              <a:buNone/>
            </a:pPr>
            <a:r>
              <a:rPr lang="en-US" sz="1600" dirty="0"/>
              <a:t>(Adams &amp; </a:t>
            </a:r>
            <a:r>
              <a:rPr lang="en-US" sz="1600" dirty="0" err="1"/>
              <a:t>Galanes</a:t>
            </a:r>
            <a:r>
              <a:rPr lang="en-US" sz="1600" dirty="0"/>
              <a:t>, 2015, p. 10)</a:t>
            </a:r>
          </a:p>
        </p:txBody>
      </p:sp>
    </p:spTree>
    <p:extLst>
      <p:ext uri="{BB962C8B-B14F-4D97-AF65-F5344CB8AC3E}">
        <p14:creationId xmlns:p14="http://schemas.microsoft.com/office/powerpoint/2010/main" val="316380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 calcmode="lin" valueType="num">
                                      <p:cBhvr additive="base">
                                        <p:cTn id="5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 calcmode="lin" valueType="num">
                                      <p:cBhvr additive="base">
                                        <p:cTn id="6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anim calcmode="lin" valueType="num">
                                      <p:cBhvr additive="base">
                                        <p:cTn id="67"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21" end="21"/>
                                            </p:txEl>
                                          </p:spTgt>
                                        </p:tgtEl>
                                        <p:attrNameLst>
                                          <p:attrName>style.visibility</p:attrName>
                                        </p:attrNameLst>
                                      </p:cBhvr>
                                      <p:to>
                                        <p:strVal val="visible"/>
                                      </p:to>
                                    </p:set>
                                    <p:anim calcmode="lin" valueType="num">
                                      <p:cBhvr additive="base">
                                        <p:cTn id="7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21" end="2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22" end="22"/>
                                            </p:txEl>
                                          </p:spTgt>
                                        </p:tgtEl>
                                        <p:attrNameLst>
                                          <p:attrName>style.visibility</p:attrName>
                                        </p:attrNameLst>
                                      </p:cBhvr>
                                      <p:to>
                                        <p:strVal val="visible"/>
                                      </p:to>
                                    </p:set>
                                    <p:anim calcmode="lin" valueType="num">
                                      <p:cBhvr additive="base">
                                        <p:cTn id="77"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a:t>Why is </a:t>
            </a:r>
            <a:r>
              <a:rPr lang="en-US" dirty="0" err="1"/>
              <a:t>interprofessional</a:t>
            </a:r>
            <a:r>
              <a:rPr lang="en-US" dirty="0"/>
              <a:t> collaboration challenging?</a:t>
            </a:r>
          </a:p>
        </p:txBody>
      </p:sp>
      <p:sp>
        <p:nvSpPr>
          <p:cNvPr id="3" name="Content Placeholder 2"/>
          <p:cNvSpPr>
            <a:spLocks noGrp="1"/>
          </p:cNvSpPr>
          <p:nvPr>
            <p:ph idx="1"/>
          </p:nvPr>
        </p:nvSpPr>
        <p:spPr>
          <a:xfrm>
            <a:off x="457200" y="2057400"/>
            <a:ext cx="8458200" cy="5181600"/>
          </a:xfrm>
        </p:spPr>
        <p:txBody>
          <a:bodyPr>
            <a:normAutofit/>
          </a:bodyPr>
          <a:lstStyle/>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2400" b="1" dirty="0"/>
              <a:t>Reason 2: </a:t>
            </a:r>
            <a:r>
              <a:rPr lang="en-US" sz="2400" dirty="0"/>
              <a:t>Mishandled communication style differences  </a:t>
            </a:r>
          </a:p>
          <a:p>
            <a:pPr marL="0" indent="0">
              <a:buNone/>
            </a:pPr>
            <a:endParaRPr lang="en-US" sz="800" dirty="0"/>
          </a:p>
          <a:p>
            <a:pPr lvl="1"/>
            <a:r>
              <a:rPr lang="en-US" sz="2000" dirty="0"/>
              <a:t>The problem is NOT that people have different communication style preferences.</a:t>
            </a:r>
          </a:p>
          <a:p>
            <a:pPr marL="457200" lvl="1" indent="0">
              <a:buNone/>
            </a:pPr>
            <a:endParaRPr lang="en-US" sz="700" dirty="0"/>
          </a:p>
          <a:p>
            <a:pPr lvl="1"/>
            <a:r>
              <a:rPr lang="en-US" sz="2000" dirty="0"/>
              <a:t>The problem IS the lack of understanding about the differences in communication style preferences.</a:t>
            </a:r>
          </a:p>
          <a:p>
            <a:pPr lvl="1"/>
            <a:endParaRPr lang="en-US" sz="2000" dirty="0"/>
          </a:p>
          <a:p>
            <a:pPr lvl="1"/>
            <a:endParaRPr lang="en-US" sz="2000" dirty="0"/>
          </a:p>
          <a:p>
            <a:pPr lvl="1"/>
            <a:endParaRPr lang="en-US" sz="2000" dirty="0"/>
          </a:p>
          <a:p>
            <a:pPr>
              <a:buFont typeface="Arial" panose="020B0604020202020204" pitchFamily="34" charset="0"/>
              <a:buChar char="•"/>
            </a:pPr>
            <a:endParaRPr lang="en-US" sz="1800" dirty="0"/>
          </a:p>
          <a:p>
            <a:pPr>
              <a:buFont typeface="Arial" panose="020B0604020202020204" pitchFamily="34" charset="0"/>
              <a:buChar char="•"/>
            </a:pPr>
            <a:endParaRPr lang="en-US" sz="2400" dirty="0"/>
          </a:p>
          <a:p>
            <a:pPr marL="0" indent="0">
              <a:buNone/>
            </a:pPr>
            <a:endParaRPr lang="en-US" sz="2400" dirty="0"/>
          </a:p>
        </p:txBody>
      </p:sp>
      <p:pic>
        <p:nvPicPr>
          <p:cNvPr id="7" name="Picture 6" descr="http://qualityteambuilding.com/wp-content/uploads/2013/04/personality.pn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14600" y="1600200"/>
            <a:ext cx="4013755" cy="121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3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49" y="38521"/>
            <a:ext cx="8229600" cy="1143000"/>
          </a:xfrm>
        </p:spPr>
        <p:txBody>
          <a:bodyPr/>
          <a:lstStyle/>
          <a:p>
            <a:r>
              <a:rPr lang="en-US" dirty="0"/>
              <a:t>"Style Stepping"</a:t>
            </a:r>
          </a:p>
        </p:txBody>
      </p:sp>
      <p:sp>
        <p:nvSpPr>
          <p:cNvPr id="3" name="Content Placeholder 2"/>
          <p:cNvSpPr>
            <a:spLocks noGrp="1"/>
          </p:cNvSpPr>
          <p:nvPr>
            <p:ph idx="1"/>
          </p:nvPr>
        </p:nvSpPr>
        <p:spPr>
          <a:xfrm>
            <a:off x="420835" y="1371600"/>
            <a:ext cx="8229600" cy="4525963"/>
          </a:xfrm>
        </p:spPr>
        <p:txBody>
          <a:bodyPr>
            <a:normAutofit/>
          </a:bodyPr>
          <a:lstStyle/>
          <a:p>
            <a:pPr marL="514350" indent="-514350">
              <a:buFont typeface="+mj-lt"/>
              <a:buAutoNum type="arabicPeriod"/>
            </a:pPr>
            <a:r>
              <a:rPr lang="en-US" sz="2400" dirty="0"/>
              <a:t>Read each one of the questions carefully and choose the answer that is consistent with how you communicate 7 out of 10 times.</a:t>
            </a:r>
          </a:p>
          <a:p>
            <a:pPr marL="228600" indent="-228600">
              <a:buFont typeface="+mj-lt"/>
              <a:buAutoNum type="arabicPeriod"/>
            </a:pPr>
            <a:endParaRPr lang="en-US" sz="700" dirty="0"/>
          </a:p>
          <a:p>
            <a:pPr marL="228600" indent="-228600">
              <a:buFont typeface="+mj-lt"/>
              <a:buAutoNum type="arabicPeriod"/>
            </a:pPr>
            <a:endParaRPr lang="en-US" sz="700" dirty="0"/>
          </a:p>
          <a:p>
            <a:pPr marL="514350" indent="-514350">
              <a:buFont typeface="+mj-lt"/>
              <a:buAutoNum type="arabicPeriod"/>
            </a:pPr>
            <a:r>
              <a:rPr lang="en-US" sz="2400" dirty="0">
                <a:solidFill>
                  <a:schemeClr val="bg1"/>
                </a:solidFill>
              </a:rPr>
              <a:t>After answering all the questions, </a:t>
            </a:r>
            <a:r>
              <a:rPr lang="en-US" sz="2400" dirty="0"/>
              <a:t>turn to the last page </a:t>
            </a:r>
            <a:r>
              <a:rPr lang="en-US" sz="2400" dirty="0">
                <a:solidFill>
                  <a:schemeClr val="bg1"/>
                </a:solidFill>
              </a:rPr>
              <a:t>and compute your score.</a:t>
            </a:r>
          </a:p>
        </p:txBody>
      </p:sp>
      <p:pic>
        <p:nvPicPr>
          <p:cNvPr id="6148" name="Picture 4" descr="http://thumbs.dreamstime.com/x/taking-test-1361828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267200"/>
            <a:ext cx="3410699" cy="1952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4589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a:t>Executer</a:t>
            </a:r>
          </a:p>
        </p:txBody>
      </p:sp>
      <p:sp>
        <p:nvSpPr>
          <p:cNvPr id="3" name="Content Placeholder 2"/>
          <p:cNvSpPr>
            <a:spLocks noGrp="1"/>
          </p:cNvSpPr>
          <p:nvPr>
            <p:ph idx="1"/>
          </p:nvPr>
        </p:nvSpPr>
        <p:spPr>
          <a:xfrm>
            <a:off x="685800" y="838200"/>
            <a:ext cx="8229600" cy="6476999"/>
          </a:xfrm>
        </p:spPr>
        <p:txBody>
          <a:bodyPr>
            <a:noAutofit/>
          </a:bodyPr>
          <a:lstStyle/>
          <a:p>
            <a:pPr marL="0" lvl="0" indent="0">
              <a:buNone/>
            </a:pPr>
            <a:r>
              <a:rPr lang="en-US" sz="1800" dirty="0"/>
              <a:t>Knows where they want to go</a:t>
            </a:r>
          </a:p>
          <a:p>
            <a:pPr marL="0" lvl="0" indent="0">
              <a:buNone/>
            </a:pPr>
            <a:r>
              <a:rPr lang="en-US" sz="1800" dirty="0"/>
              <a:t>Good at managing tasks and results oriented </a:t>
            </a:r>
          </a:p>
          <a:p>
            <a:pPr marL="0" lvl="0" indent="0">
              <a:buNone/>
            </a:pPr>
            <a:r>
              <a:rPr lang="en-US" sz="1800" dirty="0"/>
              <a:t>Likes competition</a:t>
            </a:r>
          </a:p>
          <a:p>
            <a:pPr marL="0" indent="0">
              <a:buNone/>
            </a:pPr>
            <a:endParaRPr lang="en-US" sz="600" b="1" u="sng" dirty="0"/>
          </a:p>
          <a:p>
            <a:pPr marL="0" indent="0">
              <a:buNone/>
            </a:pPr>
            <a:r>
              <a:rPr lang="en-US" sz="1800" b="1" u="sng" dirty="0"/>
              <a:t>Strengths</a:t>
            </a:r>
            <a:endParaRPr lang="en-US" sz="1800" dirty="0"/>
          </a:p>
          <a:p>
            <a:pPr marL="0" lvl="0" indent="0">
              <a:buNone/>
            </a:pPr>
            <a:r>
              <a:rPr lang="en-US" sz="1800" dirty="0"/>
              <a:t>Take charge, quick decision maker</a:t>
            </a:r>
          </a:p>
          <a:p>
            <a:pPr marL="0" lvl="0" indent="0">
              <a:buNone/>
            </a:pPr>
            <a:r>
              <a:rPr lang="en-US" sz="1800" dirty="0"/>
              <a:t>Not afraid to take risks to accomplish goals</a:t>
            </a:r>
            <a:endParaRPr lang="en-US" sz="600" dirty="0"/>
          </a:p>
          <a:p>
            <a:pPr marL="0" lvl="0" indent="0">
              <a:buNone/>
            </a:pPr>
            <a:endParaRPr lang="en-US" sz="600" b="1" u="sng" dirty="0"/>
          </a:p>
          <a:p>
            <a:pPr marL="0" lvl="0" indent="0">
              <a:buNone/>
            </a:pPr>
            <a:r>
              <a:rPr lang="en-US" sz="1800" b="1" u="sng" dirty="0"/>
              <a:t>Weaknesses</a:t>
            </a:r>
            <a:endParaRPr lang="en-US" sz="1800" dirty="0"/>
          </a:p>
          <a:p>
            <a:pPr marL="0" lvl="0" indent="0">
              <a:buNone/>
            </a:pPr>
            <a:r>
              <a:rPr lang="en-US" sz="1800" dirty="0"/>
              <a:t>When stressed, “quickly” takes over -mistakes happen</a:t>
            </a:r>
          </a:p>
          <a:p>
            <a:pPr marL="0" lvl="0" indent="0">
              <a:buNone/>
            </a:pPr>
            <a:r>
              <a:rPr lang="en-US" sz="1800" dirty="0"/>
              <a:t>Can be workaholics </a:t>
            </a:r>
          </a:p>
          <a:p>
            <a:pPr marL="0" lvl="0" indent="0">
              <a:buNone/>
            </a:pPr>
            <a:r>
              <a:rPr lang="en-US" sz="1800" dirty="0"/>
              <a:t>May run over feelings to get job done</a:t>
            </a:r>
          </a:p>
          <a:p>
            <a:pPr marL="0" lvl="0" indent="0">
              <a:buNone/>
            </a:pPr>
            <a:endParaRPr lang="en-US" sz="600" b="1" u="sng" dirty="0"/>
          </a:p>
          <a:p>
            <a:pPr marL="0" lvl="0" indent="0">
              <a:buNone/>
            </a:pPr>
            <a:r>
              <a:rPr lang="en-US" sz="1800" b="1" u="sng" dirty="0"/>
              <a:t>Key Behaviors</a:t>
            </a:r>
            <a:endParaRPr lang="en-US" sz="1800" dirty="0"/>
          </a:p>
          <a:p>
            <a:pPr marL="0" lvl="0" indent="0">
              <a:buNone/>
            </a:pPr>
            <a:r>
              <a:rPr lang="en-US" sz="1800" dirty="0"/>
              <a:t>Direct eye contact</a:t>
            </a:r>
          </a:p>
          <a:p>
            <a:pPr marL="0" lvl="0" indent="0">
              <a:buNone/>
            </a:pPr>
            <a:r>
              <a:rPr lang="en-US" sz="1800" dirty="0"/>
              <a:t>Move quickly and briskly with purpose</a:t>
            </a:r>
          </a:p>
          <a:p>
            <a:pPr marL="0" lvl="0" indent="0">
              <a:buNone/>
            </a:pPr>
            <a:r>
              <a:rPr lang="en-US" sz="1800" dirty="0"/>
              <a:t>Speak forcefully and fast paced</a:t>
            </a:r>
          </a:p>
          <a:p>
            <a:pPr marL="0" lvl="0" indent="0">
              <a:buNone/>
            </a:pPr>
            <a:r>
              <a:rPr lang="en-US" sz="1800" dirty="0"/>
              <a:t>Direct, bottom-line language</a:t>
            </a:r>
          </a:p>
          <a:p>
            <a:pPr marL="0" lvl="0" indent="0">
              <a:buNone/>
            </a:pPr>
            <a:r>
              <a:rPr lang="en-US" sz="1800" dirty="0"/>
              <a:t>Use of calendars and planners</a:t>
            </a:r>
            <a:endParaRPr lang="en-US" sz="600" dirty="0"/>
          </a:p>
          <a:p>
            <a:pPr marL="0" lvl="0" indent="0">
              <a:buNone/>
            </a:pPr>
            <a:r>
              <a:rPr lang="en-US" sz="1800" b="1" dirty="0" err="1"/>
              <a:t>Mapquest</a:t>
            </a:r>
            <a:r>
              <a:rPr lang="en-US" sz="1800" b="1" dirty="0"/>
              <a:t>:</a:t>
            </a:r>
            <a:r>
              <a:rPr lang="en-US" sz="1800" dirty="0"/>
              <a:t> use to find most expedient route and will have clear plan</a:t>
            </a:r>
          </a:p>
          <a:p>
            <a:pPr marL="0" lvl="0" indent="0">
              <a:buNone/>
            </a:pPr>
            <a:endParaRPr lang="en-US" sz="1800" dirty="0"/>
          </a:p>
          <a:p>
            <a:pPr marL="0" indent="0">
              <a:buNone/>
            </a:pPr>
            <a:endParaRPr lang="en-US" sz="600" dirty="0"/>
          </a:p>
        </p:txBody>
      </p:sp>
      <p:sp>
        <p:nvSpPr>
          <p:cNvPr id="4" name="Isosceles Triangle 3"/>
          <p:cNvSpPr/>
          <p:nvPr/>
        </p:nvSpPr>
        <p:spPr>
          <a:xfrm>
            <a:off x="6781800" y="304800"/>
            <a:ext cx="1365504"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Tree>
    <p:extLst>
      <p:ext uri="{BB962C8B-B14F-4D97-AF65-F5344CB8AC3E}">
        <p14:creationId xmlns:p14="http://schemas.microsoft.com/office/powerpoint/2010/main" val="29184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4000" dirty="0"/>
              <a:t>Enthusiast</a:t>
            </a:r>
          </a:p>
        </p:txBody>
      </p:sp>
      <p:sp>
        <p:nvSpPr>
          <p:cNvPr id="3" name="Content Placeholder 2"/>
          <p:cNvSpPr>
            <a:spLocks noGrp="1"/>
          </p:cNvSpPr>
          <p:nvPr>
            <p:ph idx="1"/>
          </p:nvPr>
        </p:nvSpPr>
        <p:spPr>
          <a:xfrm>
            <a:off x="685800" y="980364"/>
            <a:ext cx="7543800" cy="6324600"/>
          </a:xfrm>
        </p:spPr>
        <p:txBody>
          <a:bodyPr>
            <a:noAutofit/>
          </a:bodyPr>
          <a:lstStyle/>
          <a:p>
            <a:pPr marL="0" lvl="0" indent="0">
              <a:buNone/>
            </a:pPr>
            <a:r>
              <a:rPr lang="en-US" sz="1800" dirty="0"/>
              <a:t>Usually outgoing and persuasive</a:t>
            </a:r>
          </a:p>
          <a:p>
            <a:pPr marL="0" lvl="0" indent="0">
              <a:buNone/>
            </a:pPr>
            <a:r>
              <a:rPr lang="en-US" sz="1800" dirty="0"/>
              <a:t>Enthusiastic, friendly, and likes to work with others</a:t>
            </a:r>
          </a:p>
          <a:p>
            <a:pPr marL="0" lvl="0" indent="0">
              <a:buNone/>
            </a:pPr>
            <a:r>
              <a:rPr lang="en-US" sz="1800" dirty="0"/>
              <a:t>Loves the spotlight—can be very funny</a:t>
            </a:r>
          </a:p>
          <a:p>
            <a:pPr marL="0" lvl="0" indent="0">
              <a:buNone/>
            </a:pPr>
            <a:endParaRPr lang="en-US" sz="700" b="1" u="sng" dirty="0"/>
          </a:p>
          <a:p>
            <a:pPr marL="0" lvl="0" indent="0">
              <a:buNone/>
            </a:pPr>
            <a:r>
              <a:rPr lang="en-US" sz="1800" b="1" u="sng" dirty="0"/>
              <a:t>Strengths</a:t>
            </a:r>
            <a:endParaRPr lang="en-US" sz="1800" dirty="0"/>
          </a:p>
          <a:p>
            <a:pPr marL="0" lvl="0" indent="0">
              <a:buNone/>
            </a:pPr>
            <a:r>
              <a:rPr lang="en-US" sz="1800" dirty="0"/>
              <a:t>Able to motivate and good at building relationships to achieve goals</a:t>
            </a:r>
          </a:p>
          <a:p>
            <a:pPr marL="0" lvl="0" indent="0">
              <a:buNone/>
            </a:pPr>
            <a:r>
              <a:rPr lang="en-US" sz="1800" dirty="0"/>
              <a:t>Works at a fast pace</a:t>
            </a:r>
          </a:p>
          <a:p>
            <a:pPr marL="0" lvl="0" indent="0">
              <a:buNone/>
            </a:pPr>
            <a:endParaRPr lang="en-US" sz="700" b="1" u="sng" dirty="0"/>
          </a:p>
          <a:p>
            <a:pPr marL="0" lvl="0" indent="0">
              <a:buNone/>
            </a:pPr>
            <a:r>
              <a:rPr lang="en-US" sz="1800" b="1" u="sng" dirty="0"/>
              <a:t>Weaknesses</a:t>
            </a:r>
            <a:endParaRPr lang="en-US" sz="1800" dirty="0"/>
          </a:p>
          <a:p>
            <a:pPr marL="0" lvl="0" indent="0">
              <a:buNone/>
            </a:pPr>
            <a:r>
              <a:rPr lang="en-US" sz="1800" dirty="0"/>
              <a:t>Can seem overwhelming to less assertive types</a:t>
            </a:r>
          </a:p>
          <a:p>
            <a:pPr marL="0" lvl="0" indent="0">
              <a:buNone/>
            </a:pPr>
            <a:r>
              <a:rPr lang="en-US" sz="1800" dirty="0"/>
              <a:t>Enthusiasm may override important details</a:t>
            </a:r>
          </a:p>
          <a:p>
            <a:pPr marL="0" lvl="0" indent="0">
              <a:buNone/>
            </a:pPr>
            <a:endParaRPr lang="en-US" sz="700" b="1" u="sng" dirty="0"/>
          </a:p>
          <a:p>
            <a:pPr marL="0" lvl="0" indent="0">
              <a:buNone/>
            </a:pPr>
            <a:r>
              <a:rPr lang="en-US" sz="1800" b="1" u="sng" dirty="0"/>
              <a:t>Key Behaviors</a:t>
            </a:r>
            <a:endParaRPr lang="en-US" sz="1800" dirty="0"/>
          </a:p>
          <a:p>
            <a:pPr marL="0" lvl="0" indent="0">
              <a:buNone/>
            </a:pPr>
            <a:r>
              <a:rPr lang="en-US" sz="1800" dirty="0"/>
              <a:t>Rapid gestures</a:t>
            </a:r>
          </a:p>
          <a:p>
            <a:pPr marL="0" lvl="0" indent="0">
              <a:buNone/>
            </a:pPr>
            <a:r>
              <a:rPr lang="en-US" sz="1800" dirty="0"/>
              <a:t>Speaks quickly and with lots of animation</a:t>
            </a:r>
          </a:p>
          <a:p>
            <a:pPr marL="0" lvl="0" indent="0">
              <a:buNone/>
            </a:pPr>
            <a:r>
              <a:rPr lang="en-US" sz="1800" dirty="0"/>
              <a:t>Persuasive language</a:t>
            </a:r>
          </a:p>
          <a:p>
            <a:pPr marL="0" lvl="0" indent="0">
              <a:buNone/>
            </a:pPr>
            <a:r>
              <a:rPr lang="en-US" sz="1800" dirty="0"/>
              <a:t>Cluttered workspace with inspirational quotes</a:t>
            </a:r>
          </a:p>
          <a:p>
            <a:pPr marL="0" indent="0">
              <a:buNone/>
            </a:pPr>
            <a:endParaRPr lang="en-US" sz="700" dirty="0"/>
          </a:p>
          <a:p>
            <a:pPr marL="0" indent="0">
              <a:buNone/>
            </a:pPr>
            <a:r>
              <a:rPr lang="en-US" sz="1800" b="1" dirty="0" err="1"/>
              <a:t>Mapquest</a:t>
            </a:r>
            <a:r>
              <a:rPr lang="en-US" sz="1800" b="1" dirty="0"/>
              <a:t>:</a:t>
            </a:r>
            <a:r>
              <a:rPr lang="en-US" sz="1800" dirty="0"/>
              <a:t> may not use </a:t>
            </a:r>
            <a:r>
              <a:rPr lang="en-US" sz="1800" dirty="0" err="1"/>
              <a:t>mapquest</a:t>
            </a:r>
            <a:r>
              <a:rPr lang="en-US" sz="1800" dirty="0"/>
              <a:t> and is comfortable being spontaneous</a:t>
            </a:r>
          </a:p>
          <a:p>
            <a:pPr marL="0" lvl="0" indent="0">
              <a:buNone/>
            </a:pPr>
            <a:endParaRPr lang="en-US" sz="1800" dirty="0"/>
          </a:p>
          <a:p>
            <a:pPr marL="0" indent="0">
              <a:buNone/>
            </a:pPr>
            <a:r>
              <a:rPr lang="en-US" sz="1800" b="1" dirty="0"/>
              <a:t> </a:t>
            </a:r>
            <a:endParaRPr lang="en-US" sz="1800" dirty="0"/>
          </a:p>
          <a:p>
            <a:pPr marL="0" indent="0">
              <a:buNone/>
            </a:pPr>
            <a:endParaRPr lang="en-US" sz="1800" dirty="0"/>
          </a:p>
        </p:txBody>
      </p:sp>
      <p:sp>
        <p:nvSpPr>
          <p:cNvPr id="4" name="Parallelogram 3"/>
          <p:cNvSpPr/>
          <p:nvPr/>
        </p:nvSpPr>
        <p:spPr>
          <a:xfrm>
            <a:off x="6781800" y="446964"/>
            <a:ext cx="1371600" cy="1066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Tree>
    <p:extLst>
      <p:ext uri="{BB962C8B-B14F-4D97-AF65-F5344CB8AC3E}">
        <p14:creationId xmlns:p14="http://schemas.microsoft.com/office/powerpoint/2010/main" val="267252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4000" dirty="0"/>
              <a:t>Empathetic</a:t>
            </a:r>
          </a:p>
        </p:txBody>
      </p:sp>
      <p:sp>
        <p:nvSpPr>
          <p:cNvPr id="3" name="Content Placeholder 2"/>
          <p:cNvSpPr>
            <a:spLocks noGrp="1"/>
          </p:cNvSpPr>
          <p:nvPr>
            <p:ph idx="1"/>
          </p:nvPr>
        </p:nvSpPr>
        <p:spPr>
          <a:xfrm>
            <a:off x="685800" y="1066800"/>
            <a:ext cx="8763000" cy="6324600"/>
          </a:xfrm>
        </p:spPr>
        <p:txBody>
          <a:bodyPr>
            <a:noAutofit/>
          </a:bodyPr>
          <a:lstStyle/>
          <a:p>
            <a:pPr marL="0" lvl="0" indent="0">
              <a:buNone/>
            </a:pPr>
            <a:r>
              <a:rPr lang="en-US" sz="1800" dirty="0"/>
              <a:t>Tends to be responsive and friendly</a:t>
            </a:r>
          </a:p>
          <a:p>
            <a:pPr marL="0" lvl="0" indent="0">
              <a:buNone/>
            </a:pPr>
            <a:r>
              <a:rPr lang="en-US" sz="1800" dirty="0"/>
              <a:t>Emotionally expressive but not forceful or direct</a:t>
            </a:r>
          </a:p>
          <a:p>
            <a:pPr marL="0" lvl="0" indent="0">
              <a:buNone/>
            </a:pPr>
            <a:endParaRPr lang="en-US" sz="700" b="1" u="sng" dirty="0"/>
          </a:p>
          <a:p>
            <a:pPr marL="0" lvl="0" indent="0">
              <a:buNone/>
            </a:pPr>
            <a:r>
              <a:rPr lang="en-US" sz="1800" b="1" u="sng" dirty="0"/>
              <a:t>Strengths</a:t>
            </a:r>
            <a:endParaRPr lang="en-US" sz="1800" dirty="0"/>
          </a:p>
          <a:p>
            <a:pPr marL="0" lvl="0" indent="0">
              <a:buNone/>
            </a:pPr>
            <a:r>
              <a:rPr lang="en-US" sz="1800" dirty="0"/>
              <a:t>Generally good listeners</a:t>
            </a:r>
          </a:p>
          <a:p>
            <a:pPr marL="0" lvl="0" indent="0">
              <a:buNone/>
            </a:pPr>
            <a:r>
              <a:rPr lang="en-US" sz="1800" dirty="0"/>
              <a:t>Good team players</a:t>
            </a:r>
          </a:p>
          <a:p>
            <a:pPr marL="0" lvl="0" indent="0">
              <a:buNone/>
            </a:pPr>
            <a:endParaRPr lang="en-US" sz="700" b="1" u="sng" dirty="0"/>
          </a:p>
          <a:p>
            <a:pPr marL="0" lvl="0" indent="0">
              <a:buNone/>
            </a:pPr>
            <a:r>
              <a:rPr lang="en-US" sz="1800" b="1" u="sng" dirty="0"/>
              <a:t>Weaknesses</a:t>
            </a:r>
            <a:endParaRPr lang="en-US" sz="1800" dirty="0"/>
          </a:p>
          <a:p>
            <a:pPr marL="0" lvl="0" indent="0">
              <a:buNone/>
            </a:pPr>
            <a:r>
              <a:rPr lang="en-US" sz="1800" dirty="0"/>
              <a:t>Trouble with quick decisions</a:t>
            </a:r>
          </a:p>
          <a:p>
            <a:pPr marL="0" lvl="0" indent="0">
              <a:buNone/>
            </a:pPr>
            <a:r>
              <a:rPr lang="en-US" sz="1800" dirty="0"/>
              <a:t>Reluctant to deal with conflict---frustration leads to resentment</a:t>
            </a:r>
          </a:p>
          <a:p>
            <a:pPr marL="0" lvl="0" indent="0">
              <a:buNone/>
            </a:pPr>
            <a:endParaRPr lang="en-US" sz="700" dirty="0"/>
          </a:p>
          <a:p>
            <a:pPr marL="0" indent="0">
              <a:buNone/>
            </a:pPr>
            <a:r>
              <a:rPr lang="en-US" sz="1800" b="1" u="sng" dirty="0"/>
              <a:t>Key Behaviors</a:t>
            </a:r>
            <a:endParaRPr lang="en-US" sz="1800" dirty="0"/>
          </a:p>
          <a:p>
            <a:pPr marL="0" lvl="0" indent="0">
              <a:buNone/>
            </a:pPr>
            <a:r>
              <a:rPr lang="en-US" sz="1800" dirty="0"/>
              <a:t>Friendly </a:t>
            </a:r>
          </a:p>
          <a:p>
            <a:pPr marL="0" lvl="0" indent="0">
              <a:buNone/>
            </a:pPr>
            <a:r>
              <a:rPr lang="en-US" sz="1800" dirty="0"/>
              <a:t>Frequent eye contact</a:t>
            </a:r>
          </a:p>
          <a:p>
            <a:pPr marL="0" lvl="0" indent="0">
              <a:buNone/>
            </a:pPr>
            <a:r>
              <a:rPr lang="en-US" sz="1800" dirty="0"/>
              <a:t>No aggressive or dramatic gestures</a:t>
            </a:r>
          </a:p>
          <a:p>
            <a:pPr marL="0" lvl="0" indent="0">
              <a:buNone/>
            </a:pPr>
            <a:r>
              <a:rPr lang="en-US" sz="1800" dirty="0"/>
              <a:t>Speaks softly and in soft tones</a:t>
            </a:r>
          </a:p>
          <a:p>
            <a:pPr marL="0" lvl="0" indent="0">
              <a:buNone/>
            </a:pPr>
            <a:r>
              <a:rPr lang="en-US" sz="1800" dirty="0"/>
              <a:t>Lots of family pictures </a:t>
            </a:r>
          </a:p>
          <a:p>
            <a:pPr marL="0" indent="0">
              <a:buNone/>
            </a:pPr>
            <a:endParaRPr lang="en-US" sz="700" dirty="0"/>
          </a:p>
          <a:p>
            <a:pPr marL="0" indent="0">
              <a:buNone/>
            </a:pPr>
            <a:r>
              <a:rPr lang="en-US" sz="1800" b="1" dirty="0" err="1"/>
              <a:t>Mapquest</a:t>
            </a:r>
            <a:r>
              <a:rPr lang="en-US" sz="1800" b="1" dirty="0"/>
              <a:t>:</a:t>
            </a:r>
            <a:r>
              <a:rPr lang="en-US" sz="1800" dirty="0"/>
              <a:t> will use only after consulting with everyone on the trip</a:t>
            </a:r>
          </a:p>
          <a:p>
            <a:pPr marL="0" lvl="0" indent="0">
              <a:buNone/>
            </a:pPr>
            <a:endParaRPr lang="en-US" sz="1800" dirty="0"/>
          </a:p>
          <a:p>
            <a:pPr marL="0" indent="0">
              <a:buNone/>
            </a:pPr>
            <a:r>
              <a:rPr lang="en-US" sz="1800" b="1" dirty="0"/>
              <a:t> </a:t>
            </a:r>
            <a:endParaRPr lang="en-US" sz="1800" dirty="0"/>
          </a:p>
          <a:p>
            <a:pPr marL="0" indent="0">
              <a:buNone/>
            </a:pPr>
            <a:endParaRPr lang="en-US" sz="1800" dirty="0"/>
          </a:p>
        </p:txBody>
      </p:sp>
      <p:sp>
        <p:nvSpPr>
          <p:cNvPr id="4" name="Oval 3"/>
          <p:cNvSpPr/>
          <p:nvPr/>
        </p:nvSpPr>
        <p:spPr>
          <a:xfrm>
            <a:off x="6934200" y="457200"/>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18789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4000" dirty="0"/>
              <a:t>Examiner</a:t>
            </a:r>
          </a:p>
        </p:txBody>
      </p:sp>
      <p:sp>
        <p:nvSpPr>
          <p:cNvPr id="3" name="Content Placeholder 2"/>
          <p:cNvSpPr>
            <a:spLocks noGrp="1"/>
          </p:cNvSpPr>
          <p:nvPr>
            <p:ph idx="1"/>
          </p:nvPr>
        </p:nvSpPr>
        <p:spPr>
          <a:xfrm>
            <a:off x="533400" y="990600"/>
            <a:ext cx="6934200" cy="5791200"/>
          </a:xfrm>
        </p:spPr>
        <p:txBody>
          <a:bodyPr>
            <a:normAutofit fontScale="25000" lnSpcReduction="20000"/>
          </a:bodyPr>
          <a:lstStyle/>
          <a:p>
            <a:pPr marL="0" lvl="0" indent="0">
              <a:buNone/>
            </a:pPr>
            <a:r>
              <a:rPr lang="en-US" sz="8000" dirty="0"/>
              <a:t>Tends to focus on facts more than feelings</a:t>
            </a:r>
          </a:p>
          <a:p>
            <a:pPr marL="0" lvl="0" indent="0">
              <a:buNone/>
            </a:pPr>
            <a:r>
              <a:rPr lang="en-US" sz="8000" dirty="0"/>
              <a:t>Likes organized work area</a:t>
            </a:r>
          </a:p>
          <a:p>
            <a:pPr marL="0" indent="0">
              <a:buNone/>
            </a:pPr>
            <a:r>
              <a:rPr lang="en-US" sz="8000" dirty="0"/>
              <a:t>Evaluates situations objectively—gathers lots of data before a decision is made</a:t>
            </a:r>
            <a:endParaRPr lang="en-US" dirty="0"/>
          </a:p>
          <a:p>
            <a:pPr marL="0" lvl="0" indent="0">
              <a:buNone/>
            </a:pPr>
            <a:endParaRPr lang="en-US" b="1" u="sng" dirty="0"/>
          </a:p>
          <a:p>
            <a:pPr marL="0" lvl="0" indent="0">
              <a:buNone/>
            </a:pPr>
            <a:r>
              <a:rPr lang="en-US" sz="8000" b="1" u="sng" dirty="0"/>
              <a:t>Strengths</a:t>
            </a:r>
            <a:endParaRPr lang="en-US" sz="8000" dirty="0"/>
          </a:p>
          <a:p>
            <a:pPr marL="0" lvl="0" indent="0">
              <a:buNone/>
            </a:pPr>
            <a:r>
              <a:rPr lang="en-US" sz="8000" dirty="0"/>
              <a:t>Good problem solver</a:t>
            </a:r>
          </a:p>
          <a:p>
            <a:pPr marL="0" lvl="0" indent="0">
              <a:buNone/>
            </a:pPr>
            <a:r>
              <a:rPr lang="en-US" sz="8000" dirty="0"/>
              <a:t>Works independently</a:t>
            </a:r>
          </a:p>
          <a:p>
            <a:pPr marL="0" lvl="0" indent="0">
              <a:buNone/>
            </a:pPr>
            <a:endParaRPr lang="en-US" b="1" u="sng" dirty="0"/>
          </a:p>
          <a:p>
            <a:pPr marL="0" lvl="0" indent="0">
              <a:buNone/>
            </a:pPr>
            <a:r>
              <a:rPr lang="en-US" sz="8000" b="1" u="sng" dirty="0"/>
              <a:t>Weaknesses</a:t>
            </a:r>
            <a:endParaRPr lang="en-US" sz="8000" dirty="0"/>
          </a:p>
          <a:p>
            <a:pPr marL="0" lvl="0" indent="0">
              <a:buNone/>
            </a:pPr>
            <a:r>
              <a:rPr lang="en-US" sz="8000" dirty="0"/>
              <a:t>Facts before feelings—may seem distant</a:t>
            </a:r>
          </a:p>
          <a:p>
            <a:pPr marL="0" lvl="0" indent="0">
              <a:buNone/>
            </a:pPr>
            <a:r>
              <a:rPr lang="en-US" sz="8000" dirty="0"/>
              <a:t>Under stress can fall prey to “analysis paralysis”</a:t>
            </a:r>
          </a:p>
          <a:p>
            <a:pPr marL="0" lvl="0" indent="0">
              <a:buNone/>
            </a:pPr>
            <a:endParaRPr lang="en-US" b="1" u="sng" dirty="0"/>
          </a:p>
          <a:p>
            <a:pPr marL="0" lvl="0" indent="0">
              <a:buNone/>
            </a:pPr>
            <a:r>
              <a:rPr lang="en-US" sz="8000" b="1" u="sng" dirty="0"/>
              <a:t>Key Behaviors</a:t>
            </a:r>
            <a:endParaRPr lang="en-US" sz="8000" dirty="0"/>
          </a:p>
          <a:p>
            <a:pPr marL="0" lvl="0" indent="0">
              <a:buNone/>
            </a:pPr>
            <a:r>
              <a:rPr lang="en-US" sz="8000" dirty="0"/>
              <a:t>Little facial expression</a:t>
            </a:r>
          </a:p>
          <a:p>
            <a:pPr marL="0" lvl="0" indent="0">
              <a:buNone/>
            </a:pPr>
            <a:r>
              <a:rPr lang="en-US" sz="8000" dirty="0"/>
              <a:t>Controlled body language and slow gestures</a:t>
            </a:r>
          </a:p>
          <a:p>
            <a:pPr marL="0" lvl="0" indent="0">
              <a:buNone/>
            </a:pPr>
            <a:r>
              <a:rPr lang="en-US" sz="8000" dirty="0"/>
              <a:t>Little vocal inflection</a:t>
            </a:r>
          </a:p>
          <a:p>
            <a:pPr marL="0" lvl="0" indent="0">
              <a:buNone/>
            </a:pPr>
            <a:r>
              <a:rPr lang="en-US" sz="8000" dirty="0"/>
              <a:t>Precise language use and detail-oriented</a:t>
            </a:r>
          </a:p>
          <a:p>
            <a:pPr marL="0" lvl="0" indent="0">
              <a:buNone/>
            </a:pPr>
            <a:r>
              <a:rPr lang="en-US" sz="8000" dirty="0"/>
              <a:t>Uses charts, graphs, and statistics</a:t>
            </a:r>
          </a:p>
          <a:p>
            <a:pPr marL="0" lvl="0" indent="0">
              <a:buNone/>
            </a:pPr>
            <a:endParaRPr lang="en-US" dirty="0"/>
          </a:p>
          <a:p>
            <a:pPr marL="0" lvl="0" indent="0">
              <a:buNone/>
            </a:pPr>
            <a:r>
              <a:rPr lang="en-US" sz="8000" b="1" dirty="0" err="1"/>
              <a:t>Mapquest</a:t>
            </a:r>
            <a:r>
              <a:rPr lang="en-US" sz="8000" b="1" dirty="0"/>
              <a:t>:</a:t>
            </a:r>
            <a:r>
              <a:rPr lang="en-US" sz="8000" dirty="0"/>
              <a:t> use to analyze best route given a specific set of criteria</a:t>
            </a:r>
          </a:p>
          <a:p>
            <a:pPr marL="0" lvl="0" indent="0">
              <a:buNone/>
            </a:pPr>
            <a:endParaRPr lang="en-US" sz="8000" dirty="0"/>
          </a:p>
          <a:p>
            <a:pPr marL="0" indent="0">
              <a:buNone/>
            </a:pPr>
            <a:endParaRPr lang="en-US" sz="2800" dirty="0"/>
          </a:p>
        </p:txBody>
      </p:sp>
      <p:sp>
        <p:nvSpPr>
          <p:cNvPr id="4" name="Rectangle 3"/>
          <p:cNvSpPr/>
          <p:nvPr/>
        </p:nvSpPr>
        <p:spPr>
          <a:xfrm>
            <a:off x="6858000" y="419100"/>
            <a:ext cx="1219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Tree>
    <p:extLst>
      <p:ext uri="{BB962C8B-B14F-4D97-AF65-F5344CB8AC3E}">
        <p14:creationId xmlns:p14="http://schemas.microsoft.com/office/powerpoint/2010/main" val="12987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a:bodyPr>
          <a:lstStyle/>
          <a:p>
            <a:r>
              <a:rPr lang="en-US" sz="2800" dirty="0"/>
              <a:t>Communication Styles Review</a:t>
            </a:r>
          </a:p>
        </p:txBody>
      </p:sp>
      <p:sp>
        <p:nvSpPr>
          <p:cNvPr id="3" name="Content Placeholder 2"/>
          <p:cNvSpPr>
            <a:spLocks noGrp="1"/>
          </p:cNvSpPr>
          <p:nvPr>
            <p:ph idx="1"/>
          </p:nvPr>
        </p:nvSpPr>
        <p:spPr>
          <a:xfrm>
            <a:off x="381000" y="1066800"/>
            <a:ext cx="8686800" cy="5562600"/>
          </a:xfrm>
        </p:spPr>
        <p:txBody>
          <a:bodyPr>
            <a:normAutofit/>
          </a:bodyPr>
          <a:lstStyle/>
          <a:p>
            <a:pPr marL="0" indent="0">
              <a:buNone/>
            </a:pPr>
            <a:r>
              <a:rPr lang="en-US" sz="2400" dirty="0"/>
              <a:t>	</a:t>
            </a:r>
            <a:r>
              <a:rPr lang="en-US" sz="2400" b="1" dirty="0"/>
              <a:t>Executer</a:t>
            </a:r>
            <a:r>
              <a:rPr lang="en-US" sz="2400" dirty="0"/>
              <a:t> –quick decision maker, may run over 	feelings, moves quickly, calendars, uses          	</a:t>
            </a:r>
            <a:r>
              <a:rPr lang="en-US" sz="2400" dirty="0" err="1"/>
              <a:t>Mapquest</a:t>
            </a:r>
            <a:r>
              <a:rPr lang="en-US" sz="2400" dirty="0"/>
              <a:t> to find the most expedient route</a:t>
            </a:r>
          </a:p>
          <a:p>
            <a:pPr marL="0" indent="0">
              <a:buNone/>
            </a:pPr>
            <a:endParaRPr lang="en-US" sz="800" dirty="0"/>
          </a:p>
          <a:p>
            <a:pPr marL="0" indent="0">
              <a:buNone/>
            </a:pPr>
            <a:r>
              <a:rPr lang="en-US" sz="2000" dirty="0"/>
              <a:t>	</a:t>
            </a:r>
            <a:r>
              <a:rPr lang="en-US" sz="2400" b="1" dirty="0"/>
              <a:t>Enthusiast—</a:t>
            </a:r>
            <a:r>
              <a:rPr lang="en-US" sz="2400" dirty="0"/>
              <a:t>motivates/builds relationships, can 	be overwhelming, animated, inspirational quotes, 	may not use </a:t>
            </a:r>
            <a:r>
              <a:rPr lang="en-US" sz="2400" dirty="0" err="1"/>
              <a:t>Mapquest</a:t>
            </a:r>
            <a:endParaRPr lang="en-US" sz="2400" dirty="0"/>
          </a:p>
          <a:p>
            <a:pPr marL="0" indent="0">
              <a:buNone/>
            </a:pPr>
            <a:endParaRPr lang="en-US" sz="800" dirty="0"/>
          </a:p>
          <a:p>
            <a:pPr marL="0" indent="0">
              <a:buNone/>
            </a:pPr>
            <a:r>
              <a:rPr lang="en-US" sz="2400" dirty="0"/>
              <a:t>	</a:t>
            </a:r>
            <a:r>
              <a:rPr lang="en-US" sz="2400" b="1" dirty="0"/>
              <a:t>Empathetic—</a:t>
            </a:r>
            <a:r>
              <a:rPr lang="en-US" sz="2400" dirty="0"/>
              <a:t>good listeners, trouble with quick 	decisions, speaks softly, family pictures, uses 	 	</a:t>
            </a:r>
            <a:r>
              <a:rPr lang="en-US" sz="2400" dirty="0" err="1"/>
              <a:t>Mapquest</a:t>
            </a:r>
            <a:r>
              <a:rPr lang="en-US" sz="2400" dirty="0"/>
              <a:t> after consulting others</a:t>
            </a:r>
          </a:p>
          <a:p>
            <a:pPr marL="0" indent="0">
              <a:buNone/>
            </a:pPr>
            <a:endParaRPr lang="en-US" sz="800" dirty="0"/>
          </a:p>
          <a:p>
            <a:pPr marL="0" indent="0">
              <a:buNone/>
            </a:pPr>
            <a:r>
              <a:rPr lang="en-US" sz="2400" dirty="0"/>
              <a:t>	</a:t>
            </a:r>
            <a:r>
              <a:rPr lang="en-US" sz="2400" b="1" dirty="0"/>
              <a:t>Examiner</a:t>
            </a:r>
            <a:r>
              <a:rPr lang="en-US" sz="2400" dirty="0"/>
              <a:t>—good problem solver, facts before 	feelings, precise language, charts, and statistics, 	uses </a:t>
            </a:r>
            <a:r>
              <a:rPr lang="en-US" sz="2400" dirty="0" err="1"/>
              <a:t>Mapquest</a:t>
            </a:r>
            <a:r>
              <a:rPr lang="en-US" sz="2400" dirty="0"/>
              <a:t> after determining criteria</a:t>
            </a:r>
          </a:p>
          <a:p>
            <a:pPr marL="0" indent="0">
              <a:buNone/>
            </a:pPr>
            <a:endParaRPr lang="en-US" sz="2400" dirty="0"/>
          </a:p>
          <a:p>
            <a:pPr marL="228600" indent="-228600">
              <a:buFont typeface="+mj-lt"/>
              <a:buAutoNum type="arabicPeriod"/>
            </a:pPr>
            <a:endParaRPr lang="en-US" sz="600" dirty="0"/>
          </a:p>
        </p:txBody>
      </p:sp>
      <p:sp>
        <p:nvSpPr>
          <p:cNvPr id="4" name="Isosceles Triangle 3"/>
          <p:cNvSpPr/>
          <p:nvPr/>
        </p:nvSpPr>
        <p:spPr>
          <a:xfrm>
            <a:off x="510988" y="1066800"/>
            <a:ext cx="595787" cy="7172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Rectangle 4"/>
          <p:cNvSpPr/>
          <p:nvPr/>
        </p:nvSpPr>
        <p:spPr>
          <a:xfrm>
            <a:off x="538153" y="5214451"/>
            <a:ext cx="60287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6" name="Oval 5"/>
          <p:cNvSpPr/>
          <p:nvPr/>
        </p:nvSpPr>
        <p:spPr>
          <a:xfrm>
            <a:off x="471398" y="3685202"/>
            <a:ext cx="674593"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 name="Parallelogram 6"/>
          <p:cNvSpPr/>
          <p:nvPr/>
        </p:nvSpPr>
        <p:spPr>
          <a:xfrm>
            <a:off x="471584" y="2452201"/>
            <a:ext cx="674594" cy="5334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Tree>
    <p:extLst>
      <p:ext uri="{BB962C8B-B14F-4D97-AF65-F5344CB8AC3E}">
        <p14:creationId xmlns:p14="http://schemas.microsoft.com/office/powerpoint/2010/main" val="29830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371599"/>
            <a:ext cx="5443870" cy="5029200"/>
          </a:xfrm>
          <a:prstGeom prst="round2DiagRect">
            <a:avLst/>
          </a:prstGeom>
        </p:spPr>
      </p:pic>
      <p:sp>
        <p:nvSpPr>
          <p:cNvPr id="4" name="Title 3"/>
          <p:cNvSpPr>
            <a:spLocks noGrp="1"/>
          </p:cNvSpPr>
          <p:nvPr>
            <p:ph type="title"/>
          </p:nvPr>
        </p:nvSpPr>
        <p:spPr>
          <a:xfrm>
            <a:off x="838200" y="233264"/>
            <a:ext cx="7250035" cy="1143000"/>
          </a:xfrm>
        </p:spPr>
        <p:txBody>
          <a:bodyPr/>
          <a:lstStyle/>
          <a:p>
            <a:r>
              <a:rPr lang="en-US" dirty="0"/>
              <a:t>Building an Effective Collaborative Team </a:t>
            </a: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t>
            </a:r>
            <a:r>
              <a:rPr lang="en-US" dirty="0" err="1"/>
              <a:t>interprofessional</a:t>
            </a:r>
            <a:r>
              <a:rPr lang="en-US" dirty="0"/>
              <a:t> collaboration challenging?</a:t>
            </a:r>
          </a:p>
        </p:txBody>
      </p:sp>
      <p:sp>
        <p:nvSpPr>
          <p:cNvPr id="3" name="Content Placeholder 2"/>
          <p:cNvSpPr>
            <a:spLocks noGrp="1"/>
          </p:cNvSpPr>
          <p:nvPr>
            <p:ph idx="1"/>
          </p:nvPr>
        </p:nvSpPr>
        <p:spPr>
          <a:xfrm>
            <a:off x="533400" y="2133600"/>
            <a:ext cx="7848600" cy="2895600"/>
          </a:xfrm>
        </p:spPr>
        <p:txBody>
          <a:bodyPr>
            <a:normAutofit/>
          </a:bodyPr>
          <a:lstStyle/>
          <a:p>
            <a:pPr marL="0" indent="0">
              <a:buNone/>
            </a:pPr>
            <a:r>
              <a:rPr lang="en-US" sz="2400" b="1" dirty="0"/>
              <a:t>Reason 3: </a:t>
            </a:r>
            <a:r>
              <a:rPr lang="en-US" sz="2400" dirty="0"/>
              <a:t>A lack of understanding of power dynamics</a:t>
            </a:r>
          </a:p>
          <a:p>
            <a:pPr marL="0" indent="0">
              <a:buNone/>
            </a:pPr>
            <a:endParaRPr lang="en-US" sz="800" dirty="0"/>
          </a:p>
          <a:p>
            <a:pPr lvl="1"/>
            <a:r>
              <a:rPr lang="en-US" sz="2000" dirty="0"/>
              <a:t>Power is relative and shifts over time as the resources of specific team members become more or less relevant.</a:t>
            </a:r>
          </a:p>
          <a:p>
            <a:pPr marL="457200" lvl="1" indent="0">
              <a:buNone/>
            </a:pPr>
            <a:endParaRPr lang="en-US" sz="800" dirty="0"/>
          </a:p>
          <a:p>
            <a:pPr lvl="1"/>
            <a:r>
              <a:rPr lang="en-US" sz="2000" dirty="0"/>
              <a:t>Patient safety issues are primarily grounded in inter-team quality communication. </a:t>
            </a:r>
          </a:p>
          <a:p>
            <a:pPr lvl="1"/>
            <a:endParaRPr lang="en-US" sz="2000" dirty="0"/>
          </a:p>
          <a:p>
            <a:pPr marL="457200" lvl="1" indent="0" algn="r">
              <a:buNone/>
            </a:pPr>
            <a:r>
              <a:rPr lang="en-US" sz="1600" dirty="0"/>
              <a:t>(</a:t>
            </a:r>
            <a:r>
              <a:rPr lang="en-US" sz="1600" dirty="0" err="1"/>
              <a:t>Bleakley</a:t>
            </a:r>
            <a:r>
              <a:rPr lang="en-US" sz="1600" dirty="0"/>
              <a:t>, 2013)</a:t>
            </a:r>
          </a:p>
          <a:p>
            <a:pPr lvl="1"/>
            <a:endParaRPr lang="en-US" sz="2000" dirty="0"/>
          </a:p>
        </p:txBody>
      </p:sp>
    </p:spTree>
    <p:extLst>
      <p:ext uri="{BB962C8B-B14F-4D97-AF65-F5344CB8AC3E}">
        <p14:creationId xmlns:p14="http://schemas.microsoft.com/office/powerpoint/2010/main" val="28635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1143000"/>
          </a:xfrm>
        </p:spPr>
        <p:txBody>
          <a:bodyPr/>
          <a:lstStyle/>
          <a:p>
            <a:r>
              <a:rPr lang="en-US" dirty="0"/>
              <a:t>Power resources</a:t>
            </a:r>
          </a:p>
        </p:txBody>
      </p:sp>
      <p:sp>
        <p:nvSpPr>
          <p:cNvPr id="3" name="Content Placeholder 2"/>
          <p:cNvSpPr>
            <a:spLocks noGrp="1"/>
          </p:cNvSpPr>
          <p:nvPr>
            <p:ph idx="1"/>
          </p:nvPr>
        </p:nvSpPr>
        <p:spPr>
          <a:xfrm>
            <a:off x="304800" y="1447800"/>
            <a:ext cx="8229600" cy="5791200"/>
          </a:xfrm>
        </p:spPr>
        <p:txBody>
          <a:bodyPr>
            <a:noAutofit/>
          </a:bodyPr>
          <a:lstStyle/>
          <a:p>
            <a:pPr marL="514350" indent="-514350">
              <a:buAutoNum type="arabicPeriod"/>
            </a:pPr>
            <a:r>
              <a:rPr lang="en-US" sz="2000" b="1" dirty="0"/>
              <a:t>Legitimate power: </a:t>
            </a:r>
            <a:r>
              <a:rPr lang="en-US" sz="2000" dirty="0"/>
              <a:t>Designated leaders and/or acknowledged positions, education, or titles that provide members with a perceived "legitimate" right to influence us.</a:t>
            </a:r>
          </a:p>
          <a:p>
            <a:pPr marL="514350" indent="-514350">
              <a:buAutoNum type="arabicPeriod"/>
            </a:pPr>
            <a:r>
              <a:rPr lang="en-US" sz="2000" b="1" dirty="0"/>
              <a:t>Reward or punishment power: </a:t>
            </a:r>
            <a:r>
              <a:rPr lang="en-US" sz="2000" dirty="0"/>
              <a:t>Member can give or take away items of value (salaries, work schedules, job description, etc.).</a:t>
            </a:r>
          </a:p>
          <a:p>
            <a:pPr marL="514350" indent="-514350">
              <a:buAutoNum type="arabicPeriod"/>
            </a:pPr>
            <a:r>
              <a:rPr lang="en-US" sz="2000" b="1" dirty="0"/>
              <a:t>Expert power: </a:t>
            </a:r>
            <a:r>
              <a:rPr lang="en-US" sz="2000" dirty="0"/>
              <a:t>Member has knowledge and/ or skills valued by the group.</a:t>
            </a:r>
          </a:p>
          <a:p>
            <a:pPr marL="514350" indent="-514350">
              <a:buAutoNum type="arabicPeriod"/>
            </a:pPr>
            <a:r>
              <a:rPr lang="en-US" sz="2000" b="1" dirty="0"/>
              <a:t>Referent power: </a:t>
            </a:r>
            <a:r>
              <a:rPr lang="en-US" sz="2000" dirty="0"/>
              <a:t>Member is admired and respected and others     try to copy his or her behavior.</a:t>
            </a:r>
          </a:p>
          <a:p>
            <a:pPr marL="514350" indent="-514350">
              <a:buAutoNum type="arabicPeriod"/>
            </a:pPr>
            <a:r>
              <a:rPr lang="en-US" sz="2000" b="1" dirty="0"/>
              <a:t>Information power</a:t>
            </a:r>
            <a:r>
              <a:rPr lang="en-US" sz="2000" dirty="0"/>
              <a:t>: Member has access to information and controls distribution of information.</a:t>
            </a:r>
          </a:p>
          <a:p>
            <a:pPr marL="514350" indent="-514350">
              <a:buAutoNum type="arabicPeriod"/>
            </a:pPr>
            <a:endParaRPr lang="en-US" sz="2000" dirty="0"/>
          </a:p>
        </p:txBody>
      </p:sp>
    </p:spTree>
    <p:extLst>
      <p:ext uri="{BB962C8B-B14F-4D97-AF65-F5344CB8AC3E}">
        <p14:creationId xmlns:p14="http://schemas.microsoft.com/office/powerpoint/2010/main" val="126462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72" y="228600"/>
            <a:ext cx="8229600" cy="1143000"/>
          </a:xfrm>
        </p:spPr>
        <p:txBody>
          <a:bodyPr/>
          <a:lstStyle/>
          <a:p>
            <a:r>
              <a:rPr lang="en-US" dirty="0"/>
              <a:t>Why is </a:t>
            </a:r>
            <a:r>
              <a:rPr lang="en-US" dirty="0" err="1"/>
              <a:t>interprofessional</a:t>
            </a:r>
            <a:r>
              <a:rPr lang="en-US" dirty="0"/>
              <a:t> collaboration challenging?</a:t>
            </a:r>
          </a:p>
        </p:txBody>
      </p:sp>
      <p:sp>
        <p:nvSpPr>
          <p:cNvPr id="3" name="Content Placeholder 2"/>
          <p:cNvSpPr>
            <a:spLocks noGrp="1"/>
          </p:cNvSpPr>
          <p:nvPr>
            <p:ph idx="1"/>
          </p:nvPr>
        </p:nvSpPr>
        <p:spPr>
          <a:xfrm>
            <a:off x="381000" y="2057400"/>
            <a:ext cx="7086600" cy="5384633"/>
          </a:xfrm>
        </p:spPr>
        <p:txBody>
          <a:bodyPr>
            <a:normAutofit/>
          </a:bodyPr>
          <a:lstStyle/>
          <a:p>
            <a:pPr marL="0" indent="0">
              <a:buNone/>
            </a:pPr>
            <a:r>
              <a:rPr lang="en-US" sz="2400" b="1" dirty="0"/>
              <a:t>Reason 4: </a:t>
            </a:r>
            <a:r>
              <a:rPr lang="en-US" sz="2400" dirty="0"/>
              <a:t>Incomplete </a:t>
            </a:r>
          </a:p>
          <a:p>
            <a:pPr marL="0" indent="0">
              <a:buNone/>
            </a:pPr>
            <a:r>
              <a:rPr lang="en-US" sz="2400" dirty="0"/>
              <a:t>or ambiguous specifications </a:t>
            </a:r>
          </a:p>
          <a:p>
            <a:pPr marL="0" indent="0">
              <a:buNone/>
            </a:pPr>
            <a:r>
              <a:rPr lang="en-US" sz="2400" dirty="0"/>
              <a:t>of roles and responsibilities</a:t>
            </a:r>
            <a:endParaRPr lang="en-US" sz="700" dirty="0"/>
          </a:p>
          <a:p>
            <a:pPr marL="457200" lvl="1" indent="0">
              <a:buNone/>
            </a:pPr>
            <a:endParaRPr lang="en-US" sz="700" dirty="0"/>
          </a:p>
          <a:p>
            <a:pPr lvl="1"/>
            <a:r>
              <a:rPr lang="en-US" sz="2000" dirty="0"/>
              <a:t>Clarity of roles ensures patients receive the most appropriate care from the most appropriate healthcare professional.</a:t>
            </a:r>
          </a:p>
          <a:p>
            <a:pPr marL="457200" lvl="1" indent="0">
              <a:buNone/>
            </a:pPr>
            <a:endParaRPr lang="en-US" sz="700" dirty="0"/>
          </a:p>
          <a:p>
            <a:pPr lvl="1"/>
            <a:r>
              <a:rPr lang="en-US" sz="2000" dirty="0"/>
              <a:t>Clarity of responsibilities enhances the effective delegation of duties. </a:t>
            </a:r>
          </a:p>
          <a:p>
            <a:pPr marL="457200" lvl="1" indent="0">
              <a:buNone/>
            </a:pPr>
            <a:endParaRPr lang="en-US" sz="2000" dirty="0"/>
          </a:p>
        </p:txBody>
      </p:sp>
      <p:pic>
        <p:nvPicPr>
          <p:cNvPr id="7170" name="Picture 2" descr="http://2.bp.blogspot.com/-e1BOLZnnEto/VQbRgddyZwI/AAAAAAAAAAM/KluTz-EFsvM/s1600/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0618" y="1371600"/>
            <a:ext cx="2833964" cy="195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5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2563"/>
            <a:ext cx="8229600" cy="1143000"/>
          </a:xfrm>
        </p:spPr>
        <p:txBody>
          <a:bodyPr/>
          <a:lstStyle/>
          <a:p>
            <a:r>
              <a:rPr lang="en-US" dirty="0"/>
              <a:t>Spaghetti Challenge</a:t>
            </a:r>
          </a:p>
        </p:txBody>
      </p:sp>
      <p:sp>
        <p:nvSpPr>
          <p:cNvPr id="3" name="Content Placeholder 2"/>
          <p:cNvSpPr>
            <a:spLocks noGrp="1"/>
          </p:cNvSpPr>
          <p:nvPr>
            <p:ph idx="1"/>
          </p:nvPr>
        </p:nvSpPr>
        <p:spPr>
          <a:xfrm>
            <a:off x="533400" y="2286000"/>
            <a:ext cx="6517433" cy="1865018"/>
          </a:xfrm>
        </p:spPr>
        <p:txBody>
          <a:bodyPr>
            <a:normAutofit/>
          </a:bodyPr>
          <a:lstStyle/>
          <a:p>
            <a:r>
              <a:rPr lang="en-US" sz="2400" dirty="0"/>
              <a:t>Do NOT open the bag of materials until instructed to do so.</a:t>
            </a:r>
          </a:p>
          <a:p>
            <a:r>
              <a:rPr lang="en-US" sz="2400" dirty="0"/>
              <a:t>You will have 10 minutes to build the best house with the materials provided. </a:t>
            </a:r>
          </a:p>
          <a:p>
            <a:endParaRPr lang="en-US" sz="2400" dirty="0"/>
          </a:p>
          <a:p>
            <a:endParaRPr lang="en-US" sz="2400" dirty="0"/>
          </a:p>
          <a:p>
            <a:endParaRPr lang="en-US" sz="2400" dirty="0"/>
          </a:p>
          <a:p>
            <a:pPr marL="0" indent="0">
              <a:buNone/>
            </a:pPr>
            <a:endParaRPr lang="en-US" sz="1100" dirty="0"/>
          </a:p>
          <a:p>
            <a:pPr marL="0" indent="0">
              <a:buNone/>
            </a:pPr>
            <a:endParaRPr lang="en-US" sz="700" dirty="0"/>
          </a:p>
          <a:p>
            <a:pPr marL="0" indent="0">
              <a:buNone/>
            </a:pPr>
            <a:endParaRPr lang="en-US" sz="2400" dirty="0"/>
          </a:p>
        </p:txBody>
      </p:sp>
      <p:pic>
        <p:nvPicPr>
          <p:cNvPr id="8194" name="Picture 2" descr="http://homeitalianrecipes.com/wp-content/uploads/2015/01/Spaghetti-11.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42101">
            <a:off x="7265517" y="508519"/>
            <a:ext cx="1411485" cy="13436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r.photos1.fotosearch.com/bthumb/CSP/CSP992/k14137538.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744255"/>
            <a:ext cx="19050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1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Summary of </a:t>
            </a:r>
            <a:r>
              <a:rPr lang="en-US" dirty="0" err="1"/>
              <a:t>interprofessional</a:t>
            </a:r>
            <a:r>
              <a:rPr lang="en-US" dirty="0"/>
              <a:t> collaboration challenges</a:t>
            </a:r>
          </a:p>
        </p:txBody>
      </p:sp>
      <p:sp>
        <p:nvSpPr>
          <p:cNvPr id="4" name="TextBox 3"/>
          <p:cNvSpPr txBox="1"/>
          <p:nvPr/>
        </p:nvSpPr>
        <p:spPr>
          <a:xfrm>
            <a:off x="685800" y="1752600"/>
            <a:ext cx="6400800" cy="4431983"/>
          </a:xfrm>
          <a:prstGeom prst="rect">
            <a:avLst/>
          </a:prstGeom>
          <a:noFill/>
        </p:spPr>
        <p:txBody>
          <a:bodyPr wrap="square" rtlCol="0">
            <a:spAutoFit/>
          </a:bodyPr>
          <a:lstStyle/>
          <a:p>
            <a:r>
              <a:rPr lang="en-US" sz="2400" b="1" dirty="0">
                <a:solidFill>
                  <a:schemeClr val="tx2">
                    <a:lumMod val="10000"/>
                  </a:schemeClr>
                </a:solidFill>
                <a:latin typeface="Century Schoolbook" panose="02040604050505020304" pitchFamily="18" charset="0"/>
              </a:rPr>
              <a:t>Reason 1: </a:t>
            </a:r>
            <a:r>
              <a:rPr lang="en-US" sz="2400" dirty="0">
                <a:solidFill>
                  <a:schemeClr val="tx2">
                    <a:lumMod val="10000"/>
                  </a:schemeClr>
                </a:solidFill>
                <a:latin typeface="Century Schoolbook" panose="02040604050505020304" pitchFamily="18" charset="0"/>
              </a:rPr>
              <a:t>The complexity of the task is not clearly assessed</a:t>
            </a:r>
          </a:p>
          <a:p>
            <a:endParaRPr lang="en-US" sz="2400" dirty="0">
              <a:solidFill>
                <a:schemeClr val="tx2">
                  <a:lumMod val="10000"/>
                </a:schemeClr>
              </a:solidFill>
              <a:latin typeface="Century Schoolbook" panose="02040604050505020304" pitchFamily="18" charset="0"/>
            </a:endParaRPr>
          </a:p>
          <a:p>
            <a:r>
              <a:rPr lang="en-US" sz="2400" b="1" dirty="0">
                <a:solidFill>
                  <a:schemeClr val="tx2">
                    <a:lumMod val="10000"/>
                  </a:schemeClr>
                </a:solidFill>
                <a:latin typeface="Century Schoolbook" panose="02040604050505020304" pitchFamily="18" charset="0"/>
              </a:rPr>
              <a:t>Reason 2: </a:t>
            </a:r>
            <a:r>
              <a:rPr lang="en-US" sz="2400" dirty="0">
                <a:solidFill>
                  <a:schemeClr val="tx2">
                    <a:lumMod val="10000"/>
                  </a:schemeClr>
                </a:solidFill>
                <a:latin typeface="Century Schoolbook" panose="02040604050505020304" pitchFamily="18" charset="0"/>
              </a:rPr>
              <a:t>Mishandled communication style differences</a:t>
            </a:r>
          </a:p>
          <a:p>
            <a:endParaRPr lang="en-US" sz="2400" dirty="0">
              <a:solidFill>
                <a:schemeClr val="tx2">
                  <a:lumMod val="10000"/>
                </a:schemeClr>
              </a:solidFill>
              <a:latin typeface="Century Schoolbook" panose="02040604050505020304" pitchFamily="18" charset="0"/>
            </a:endParaRPr>
          </a:p>
          <a:p>
            <a:r>
              <a:rPr lang="en-US" sz="2400" b="1" dirty="0">
                <a:solidFill>
                  <a:schemeClr val="tx2">
                    <a:lumMod val="10000"/>
                  </a:schemeClr>
                </a:solidFill>
                <a:latin typeface="Century Schoolbook" panose="02040604050505020304" pitchFamily="18" charset="0"/>
              </a:rPr>
              <a:t>Reason 3: </a:t>
            </a:r>
            <a:r>
              <a:rPr lang="en-US" sz="2400" dirty="0">
                <a:solidFill>
                  <a:schemeClr val="tx2">
                    <a:lumMod val="10000"/>
                  </a:schemeClr>
                </a:solidFill>
                <a:latin typeface="Century Schoolbook" panose="02040604050505020304" pitchFamily="18" charset="0"/>
              </a:rPr>
              <a:t>A lack of understanding of power dynamics </a:t>
            </a:r>
          </a:p>
          <a:p>
            <a:endParaRPr lang="en-US" sz="2400" dirty="0">
              <a:solidFill>
                <a:schemeClr val="tx2">
                  <a:lumMod val="10000"/>
                </a:schemeClr>
              </a:solidFill>
              <a:latin typeface="Century Schoolbook" panose="02040604050505020304" pitchFamily="18" charset="0"/>
            </a:endParaRPr>
          </a:p>
          <a:p>
            <a:r>
              <a:rPr lang="en-US" sz="2400" b="1" dirty="0">
                <a:solidFill>
                  <a:schemeClr val="tx2">
                    <a:lumMod val="10000"/>
                  </a:schemeClr>
                </a:solidFill>
                <a:latin typeface="Century Schoolbook" panose="02040604050505020304" pitchFamily="18" charset="0"/>
              </a:rPr>
              <a:t>Reason 4: </a:t>
            </a:r>
            <a:r>
              <a:rPr lang="en-US" sz="2400" dirty="0">
                <a:solidFill>
                  <a:schemeClr val="tx2">
                    <a:lumMod val="10000"/>
                  </a:schemeClr>
                </a:solidFill>
                <a:latin typeface="Century Schoolbook" panose="02040604050505020304" pitchFamily="18" charset="0"/>
              </a:rPr>
              <a:t>Incomplete or ambiguous specifications of roles and responsibilities</a:t>
            </a:r>
          </a:p>
          <a:p>
            <a:endParaRPr lang="en-US" dirty="0">
              <a:solidFill>
                <a:schemeClr val="bg1">
                  <a:lumMod val="50000"/>
                  <a:lumOff val="50000"/>
                </a:schemeClr>
              </a:solidFill>
            </a:endParaRPr>
          </a:p>
        </p:txBody>
      </p:sp>
    </p:spTree>
    <p:extLst>
      <p:ext uri="{BB962C8B-B14F-4D97-AF65-F5344CB8AC3E}">
        <p14:creationId xmlns:p14="http://schemas.microsoft.com/office/powerpoint/2010/main" val="276175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459" y="228600"/>
            <a:ext cx="7091082" cy="1143000"/>
          </a:xfrm>
        </p:spPr>
        <p:txBody>
          <a:bodyPr>
            <a:noAutofit/>
          </a:bodyPr>
          <a:lstStyle/>
          <a:p>
            <a:r>
              <a:rPr lang="en-US" dirty="0"/>
              <a:t>What to Expect in this Presentation</a:t>
            </a:r>
          </a:p>
        </p:txBody>
      </p:sp>
      <p:sp>
        <p:nvSpPr>
          <p:cNvPr id="3" name="Subtitle 2"/>
          <p:cNvSpPr>
            <a:spLocks noGrp="1"/>
          </p:cNvSpPr>
          <p:nvPr>
            <p:ph idx="1"/>
          </p:nvPr>
        </p:nvSpPr>
        <p:spPr>
          <a:xfrm>
            <a:off x="457200" y="1676400"/>
            <a:ext cx="8229600" cy="4525963"/>
          </a:xfrm>
        </p:spPr>
        <p:txBody>
          <a:bodyPr>
            <a:noAutofit/>
          </a:bodyPr>
          <a:lstStyle/>
          <a:p>
            <a:r>
              <a:rPr lang="en-US" sz="2800" dirty="0"/>
              <a:t>Overview of the importance of </a:t>
            </a:r>
            <a:r>
              <a:rPr lang="en-US" sz="2800" dirty="0" err="1"/>
              <a:t>interprofessional</a:t>
            </a:r>
            <a:r>
              <a:rPr lang="en-US" sz="2800" dirty="0"/>
              <a:t> collaboration </a:t>
            </a:r>
          </a:p>
          <a:p>
            <a:pPr marL="0" indent="0">
              <a:buNone/>
            </a:pPr>
            <a:endParaRPr lang="en-US" sz="900" dirty="0"/>
          </a:p>
          <a:p>
            <a:r>
              <a:rPr lang="en-US" sz="2800" dirty="0"/>
              <a:t>Synergy Quiz Activity</a:t>
            </a:r>
          </a:p>
          <a:p>
            <a:pPr marL="0" indent="0">
              <a:buNone/>
            </a:pPr>
            <a:endParaRPr lang="en-US" sz="800" dirty="0"/>
          </a:p>
          <a:p>
            <a:r>
              <a:rPr lang="en-US" sz="2800" dirty="0"/>
              <a:t>Challenges of </a:t>
            </a:r>
            <a:r>
              <a:rPr lang="en-US" sz="2800" dirty="0" err="1"/>
              <a:t>interprofessional</a:t>
            </a:r>
            <a:r>
              <a:rPr lang="en-US" sz="2800" dirty="0"/>
              <a:t> collaboration</a:t>
            </a:r>
          </a:p>
          <a:p>
            <a:pPr marL="0" indent="0">
              <a:buNone/>
            </a:pPr>
            <a:endParaRPr lang="en-US" sz="800" dirty="0"/>
          </a:p>
          <a:p>
            <a:r>
              <a:rPr lang="en-US" sz="2800" dirty="0"/>
              <a:t>Activities</a:t>
            </a:r>
          </a:p>
          <a:p>
            <a:pPr marL="0" indent="0">
              <a:buNone/>
            </a:pPr>
            <a:endParaRPr lang="en-US" sz="800" dirty="0"/>
          </a:p>
          <a:p>
            <a:r>
              <a:rPr lang="en-US" sz="2800" dirty="0"/>
              <a:t>Summary </a:t>
            </a:r>
          </a:p>
          <a:p>
            <a:endParaRPr lang="en-US" sz="2400" dirty="0"/>
          </a:p>
          <a:p>
            <a:endParaRPr lang="en-US" sz="2400" dirty="0"/>
          </a:p>
          <a:p>
            <a:endParaRPr lang="en-US" sz="2400" dirty="0"/>
          </a:p>
          <a:p>
            <a:endParaRPr lang="en-US" sz="2400" dirty="0"/>
          </a:p>
          <a:p>
            <a:pPr algn="l">
              <a:buBlip>
                <a:blip r:embed="rId3"/>
              </a:buBlip>
            </a:pPr>
            <a:endParaRPr lang="en-US" sz="900" dirty="0"/>
          </a:p>
          <a:p>
            <a:pPr algn="l">
              <a:buBlip>
                <a:blip r:embed="rId3"/>
              </a:buBlip>
            </a:pPr>
            <a:endParaRPr lang="en-US" sz="2400" dirty="0"/>
          </a:p>
        </p:txBody>
      </p:sp>
      <p:pic>
        <p:nvPicPr>
          <p:cNvPr id="1026" name="Picture 2" descr="http://www.healthallianze.com/ha/images/Patient%20Centered%20Care%20for%20Presentation.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4114800"/>
            <a:ext cx="3581400" cy="262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9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522514"/>
            <a:ext cx="6858000" cy="1447800"/>
          </a:xfrm>
        </p:spPr>
        <p:txBody>
          <a:bodyPr>
            <a:noAutofit/>
          </a:bodyPr>
          <a:lstStyle/>
          <a:p>
            <a:r>
              <a:rPr lang="en-US" dirty="0"/>
              <a:t>Importance of Communication and Soft Skills</a:t>
            </a:r>
            <a:r>
              <a:rPr lang="en-US" sz="4400" dirty="0"/>
              <a:t/>
            </a:r>
            <a:br>
              <a:rPr lang="en-US" sz="4400" dirty="0"/>
            </a:br>
            <a:endParaRPr lang="en-US" sz="4400" dirty="0"/>
          </a:p>
        </p:txBody>
      </p:sp>
      <p:sp>
        <p:nvSpPr>
          <p:cNvPr id="3" name="Content Placeholder 2"/>
          <p:cNvSpPr>
            <a:spLocks noGrp="1"/>
          </p:cNvSpPr>
          <p:nvPr>
            <p:ph idx="1"/>
          </p:nvPr>
        </p:nvSpPr>
        <p:spPr>
          <a:xfrm>
            <a:off x="533400" y="1752600"/>
            <a:ext cx="8153400" cy="4114800"/>
          </a:xfrm>
        </p:spPr>
        <p:txBody>
          <a:bodyPr>
            <a:normAutofit fontScale="85000" lnSpcReduction="10000"/>
          </a:bodyPr>
          <a:lstStyle/>
          <a:p>
            <a:pPr marL="0" indent="0">
              <a:lnSpc>
                <a:spcPct val="160000"/>
              </a:lnSpc>
              <a:spcBef>
                <a:spcPts val="0"/>
              </a:spcBef>
              <a:buNone/>
              <a:defRPr/>
            </a:pPr>
            <a:r>
              <a:rPr lang="en-US" sz="2400" dirty="0"/>
              <a:t>“Communication is the skill that can possibly have the greatest impact on effective healthcare delivery.  It really is the key to clinical governance and demands as much attention, respect, and sustaining as other seemingly ‘harder’ targets.  However, often the mere mention of the importance of communication causes less than positive reactions in healthcare professionals.”</a:t>
            </a:r>
          </a:p>
          <a:p>
            <a:pPr marL="457200" lvl="1" indent="0" algn="r">
              <a:lnSpc>
                <a:spcPct val="160000"/>
              </a:lnSpc>
              <a:buNone/>
            </a:pPr>
            <a:endParaRPr lang="en-US" sz="1100" dirty="0"/>
          </a:p>
          <a:p>
            <a:pPr marL="457200" lvl="1" indent="0" algn="r">
              <a:lnSpc>
                <a:spcPct val="160000"/>
              </a:lnSpc>
              <a:buNone/>
            </a:pPr>
            <a:endParaRPr lang="en-US" sz="1100" dirty="0"/>
          </a:p>
          <a:p>
            <a:pPr marL="457200" lvl="1" indent="0" algn="r">
              <a:lnSpc>
                <a:spcPct val="160000"/>
              </a:lnSpc>
              <a:buNone/>
            </a:pPr>
            <a:r>
              <a:rPr lang="en-US" sz="1100" dirty="0"/>
              <a:t>(</a:t>
            </a:r>
            <a:r>
              <a:rPr lang="en-US" sz="1100" dirty="0" err="1">
                <a:solidFill>
                  <a:schemeClr val="bg1"/>
                </a:solidFill>
              </a:rPr>
              <a:t>Jelphs</a:t>
            </a:r>
            <a:r>
              <a:rPr lang="en-US" sz="1100" dirty="0">
                <a:solidFill>
                  <a:schemeClr val="bg1"/>
                </a:solidFill>
              </a:rPr>
              <a:t>, 2006</a:t>
            </a:r>
            <a:r>
              <a:rPr lang="en-US" sz="1100" dirty="0"/>
              <a:t>, senior fellow at the</a:t>
            </a:r>
          </a:p>
          <a:p>
            <a:pPr marL="457200" lvl="1" indent="0" algn="r">
              <a:lnSpc>
                <a:spcPct val="160000"/>
              </a:lnSpc>
              <a:buNone/>
            </a:pPr>
            <a:r>
              <a:rPr lang="en-US" sz="1100" dirty="0"/>
              <a:t>Health Services Management </a:t>
            </a:r>
          </a:p>
          <a:p>
            <a:pPr marL="457200" lvl="1" indent="0" algn="r">
              <a:lnSpc>
                <a:spcPct val="160000"/>
              </a:lnSpc>
              <a:buNone/>
            </a:pPr>
            <a:r>
              <a:rPr lang="en-US" sz="1100" dirty="0"/>
              <a:t>Centre at the University of Birmingham)</a:t>
            </a:r>
          </a:p>
          <a:p>
            <a:pPr marL="457200" lvl="1" indent="0" algn="r">
              <a:lnSpc>
                <a:spcPct val="160000"/>
              </a:lnSpc>
              <a:buNone/>
            </a:pPr>
            <a:endParaRPr lang="en-US" sz="1000" dirty="0"/>
          </a:p>
          <a:p>
            <a:pPr lvl="1">
              <a:lnSpc>
                <a:spcPct val="160000"/>
              </a:lnSpc>
            </a:pPr>
            <a:endParaRPr lang="en-US" sz="2400" dirty="0"/>
          </a:p>
        </p:txBody>
      </p:sp>
    </p:spTree>
    <p:extLst>
      <p:ext uri="{BB962C8B-B14F-4D97-AF65-F5344CB8AC3E}">
        <p14:creationId xmlns:p14="http://schemas.microsoft.com/office/powerpoint/2010/main" val="319690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r>
              <a:rPr lang="en-US" dirty="0"/>
              <a:t>Why is </a:t>
            </a:r>
            <a:r>
              <a:rPr lang="en-US" dirty="0" err="1"/>
              <a:t>Interprofessional</a:t>
            </a:r>
            <a:r>
              <a:rPr lang="en-US" dirty="0"/>
              <a:t> Collaboration Important?</a:t>
            </a:r>
          </a:p>
        </p:txBody>
      </p:sp>
      <p:sp>
        <p:nvSpPr>
          <p:cNvPr id="3" name="Content Placeholder 2"/>
          <p:cNvSpPr>
            <a:spLocks noGrp="1"/>
          </p:cNvSpPr>
          <p:nvPr>
            <p:ph idx="1"/>
          </p:nvPr>
        </p:nvSpPr>
        <p:spPr>
          <a:xfrm>
            <a:off x="304800" y="1905000"/>
            <a:ext cx="8229600" cy="4602163"/>
          </a:xfrm>
        </p:spPr>
        <p:txBody>
          <a:bodyPr>
            <a:normAutofit lnSpcReduction="10000"/>
          </a:bodyPr>
          <a:lstStyle/>
          <a:p>
            <a:pPr>
              <a:lnSpc>
                <a:spcPct val="150000"/>
              </a:lnSpc>
            </a:pPr>
            <a:r>
              <a:rPr lang="en-US" sz="2400" dirty="0"/>
              <a:t>Improves patient care</a:t>
            </a:r>
            <a:endParaRPr lang="en-US" sz="700" dirty="0"/>
          </a:p>
          <a:p>
            <a:pPr>
              <a:lnSpc>
                <a:spcPct val="150000"/>
              </a:lnSpc>
            </a:pPr>
            <a:r>
              <a:rPr lang="en-US" sz="2400" dirty="0"/>
              <a:t>Improves patient safety</a:t>
            </a:r>
            <a:endParaRPr lang="en-US" sz="700" dirty="0"/>
          </a:p>
          <a:p>
            <a:pPr>
              <a:lnSpc>
                <a:spcPct val="150000"/>
              </a:lnSpc>
            </a:pPr>
            <a:r>
              <a:rPr lang="en-US" sz="2400" dirty="0"/>
              <a:t>Improves patient satisfaction</a:t>
            </a:r>
            <a:endParaRPr lang="en-US" sz="700" dirty="0"/>
          </a:p>
          <a:p>
            <a:pPr>
              <a:lnSpc>
                <a:spcPct val="150000"/>
              </a:lnSpc>
            </a:pPr>
            <a:r>
              <a:rPr lang="en-US" sz="2400" dirty="0"/>
              <a:t>Improves quality health outcomes</a:t>
            </a:r>
            <a:endParaRPr lang="en-US" sz="700" dirty="0"/>
          </a:p>
          <a:p>
            <a:pPr>
              <a:lnSpc>
                <a:spcPct val="150000"/>
              </a:lnSpc>
            </a:pPr>
            <a:r>
              <a:rPr lang="en-US" sz="2400" dirty="0"/>
              <a:t>Improves job satisfaction and staff retention</a:t>
            </a:r>
            <a:endParaRPr lang="en-US" sz="700" dirty="0"/>
          </a:p>
          <a:p>
            <a:pPr>
              <a:lnSpc>
                <a:spcPct val="150000"/>
              </a:lnSpc>
            </a:pPr>
            <a:r>
              <a:rPr lang="en-US" sz="2400" dirty="0"/>
              <a:t>Reduces costs</a:t>
            </a:r>
          </a:p>
          <a:p>
            <a:pPr marL="0" indent="0" algn="r">
              <a:buNone/>
            </a:pPr>
            <a:endParaRPr lang="en-US" sz="1400" dirty="0"/>
          </a:p>
          <a:p>
            <a:pPr marL="0" indent="0" algn="r">
              <a:buNone/>
            </a:pPr>
            <a:r>
              <a:rPr lang="en-US" sz="1400" dirty="0"/>
              <a:t>(</a:t>
            </a:r>
            <a:r>
              <a:rPr lang="en-US" sz="1400" dirty="0" err="1"/>
              <a:t>Chiocchio</a:t>
            </a:r>
            <a:r>
              <a:rPr lang="en-US" sz="1400" dirty="0"/>
              <a:t>, Lebel, &amp; Dube, 2016; </a:t>
            </a:r>
          </a:p>
          <a:p>
            <a:pPr marL="0" indent="0" algn="r">
              <a:buNone/>
            </a:pPr>
            <a:r>
              <a:rPr lang="en-US" sz="1400" dirty="0"/>
              <a:t>Morgan, </a:t>
            </a:r>
            <a:r>
              <a:rPr lang="en-US" sz="1400" dirty="0" err="1"/>
              <a:t>Pullon</a:t>
            </a:r>
            <a:r>
              <a:rPr lang="en-US" sz="1400" dirty="0"/>
              <a:t>, &amp; McKinley, 2015; </a:t>
            </a:r>
          </a:p>
          <a:p>
            <a:pPr marL="0" indent="0" algn="r">
              <a:buNone/>
            </a:pPr>
            <a:r>
              <a:rPr lang="en-US" sz="1400" dirty="0"/>
              <a:t>Naylor, 2011).</a:t>
            </a:r>
          </a:p>
        </p:txBody>
      </p:sp>
      <p:pic>
        <p:nvPicPr>
          <p:cNvPr id="2052" name="Picture 4" descr="http://www.today.mccombs.utexas.edu/sites/default/files/Health%20care%20communications%20ill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718" y="1600200"/>
            <a:ext cx="3128682" cy="2115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8656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t>
            </a:r>
            <a:r>
              <a:rPr lang="en-US" dirty="0" err="1"/>
              <a:t>Interprofessional</a:t>
            </a:r>
            <a:r>
              <a:rPr lang="en-US" dirty="0"/>
              <a:t> collaboration Needed?</a:t>
            </a:r>
          </a:p>
        </p:txBody>
      </p:sp>
      <p:sp>
        <p:nvSpPr>
          <p:cNvPr id="3" name="Content Placeholder 2"/>
          <p:cNvSpPr>
            <a:spLocks noGrp="1"/>
          </p:cNvSpPr>
          <p:nvPr>
            <p:ph idx="1"/>
          </p:nvPr>
        </p:nvSpPr>
        <p:spPr>
          <a:xfrm>
            <a:off x="457200" y="1600200"/>
            <a:ext cx="8229600" cy="5105400"/>
          </a:xfrm>
        </p:spPr>
        <p:txBody>
          <a:bodyPr>
            <a:normAutofit/>
          </a:bodyPr>
          <a:lstStyle/>
          <a:p>
            <a:r>
              <a:rPr lang="en-US" sz="2400" dirty="0"/>
              <a:t>Medical specialization</a:t>
            </a:r>
          </a:p>
          <a:p>
            <a:endParaRPr lang="en-US" sz="700" dirty="0"/>
          </a:p>
          <a:p>
            <a:r>
              <a:rPr lang="en-US" sz="2400" dirty="0"/>
              <a:t>Rapid changes in biomedical knowledge and clinical technologies</a:t>
            </a:r>
          </a:p>
          <a:p>
            <a:pPr marL="0" indent="0">
              <a:buNone/>
            </a:pPr>
            <a:endParaRPr lang="en-US" sz="700" dirty="0"/>
          </a:p>
          <a:p>
            <a:r>
              <a:rPr lang="en-US" sz="2400" dirty="0"/>
              <a:t>Increasing number of information resources and systems</a:t>
            </a:r>
          </a:p>
          <a:p>
            <a:pPr marL="0" indent="0">
              <a:buNone/>
            </a:pPr>
            <a:endParaRPr lang="en-US" sz="700" dirty="0"/>
          </a:p>
          <a:p>
            <a:r>
              <a:rPr lang="en-US" sz="2400" dirty="0"/>
              <a:t>Lack of knowledge about practices, expertise, and responsibilities of others</a:t>
            </a:r>
          </a:p>
          <a:p>
            <a:pPr marL="0" indent="0">
              <a:buNone/>
            </a:pPr>
            <a:endParaRPr lang="en-US" sz="700" dirty="0"/>
          </a:p>
          <a:p>
            <a:r>
              <a:rPr lang="en-US" sz="2400" dirty="0"/>
              <a:t>Increasing complexity of health problems</a:t>
            </a:r>
          </a:p>
          <a:p>
            <a:pPr marL="0" indent="0">
              <a:buNone/>
            </a:pPr>
            <a:endParaRPr lang="en-US" sz="700" dirty="0"/>
          </a:p>
          <a:p>
            <a:r>
              <a:rPr lang="en-US" sz="2400" dirty="0"/>
              <a:t>Continuity across shifts</a:t>
            </a:r>
          </a:p>
          <a:p>
            <a:endParaRPr lang="en-US" sz="2400" dirty="0"/>
          </a:p>
          <a:p>
            <a:endParaRPr lang="en-US" sz="2400" dirty="0"/>
          </a:p>
        </p:txBody>
      </p:sp>
    </p:spTree>
    <p:extLst>
      <p:ext uri="{BB962C8B-B14F-4D97-AF65-F5344CB8AC3E}">
        <p14:creationId xmlns:p14="http://schemas.microsoft.com/office/powerpoint/2010/main" val="142772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16" y="0"/>
            <a:ext cx="8229600" cy="1143000"/>
          </a:xfrm>
        </p:spPr>
        <p:txBody>
          <a:bodyPr/>
          <a:lstStyle/>
          <a:p>
            <a:r>
              <a:rPr lang="en-US" dirty="0"/>
              <a:t>Synergy quiz</a:t>
            </a:r>
          </a:p>
        </p:txBody>
      </p:sp>
      <p:sp>
        <p:nvSpPr>
          <p:cNvPr id="3" name="Content Placeholder 2"/>
          <p:cNvSpPr>
            <a:spLocks noGrp="1"/>
          </p:cNvSpPr>
          <p:nvPr>
            <p:ph idx="1"/>
          </p:nvPr>
        </p:nvSpPr>
        <p:spPr>
          <a:xfrm>
            <a:off x="425116" y="1397422"/>
            <a:ext cx="8229600" cy="5440362"/>
          </a:xfrm>
        </p:spPr>
        <p:txBody>
          <a:bodyPr>
            <a:normAutofit/>
          </a:bodyPr>
          <a:lstStyle/>
          <a:p>
            <a:r>
              <a:rPr lang="en-US" sz="2400" dirty="0"/>
              <a:t>When instructed, turn over the Synergy Quiz and complete the quiz.</a:t>
            </a:r>
          </a:p>
          <a:p>
            <a:pPr marL="0" indent="0">
              <a:buNone/>
            </a:pPr>
            <a:endParaRPr lang="en-US" sz="700" dirty="0"/>
          </a:p>
          <a:p>
            <a:r>
              <a:rPr lang="en-US" sz="2400" dirty="0"/>
              <a:t>When instructed, work with your assigned group to evaluate your answers and to complete the quiz.</a:t>
            </a:r>
          </a:p>
          <a:p>
            <a:pPr lvl="1"/>
            <a:r>
              <a:rPr lang="en-US" sz="2000" dirty="0"/>
              <a:t>Designate one member to be the recorder.</a:t>
            </a:r>
          </a:p>
          <a:p>
            <a:pPr lvl="1"/>
            <a:r>
              <a:rPr lang="en-US" sz="2000" dirty="0"/>
              <a:t>The recorder will track the group's answers.</a:t>
            </a:r>
          </a:p>
          <a:p>
            <a:pPr marL="457200" lvl="1" indent="0">
              <a:buNone/>
            </a:pPr>
            <a:endParaRPr lang="en-US" sz="800" dirty="0"/>
          </a:p>
          <a:p>
            <a:r>
              <a:rPr lang="en-US" sz="2400" dirty="0"/>
              <a:t>After the answers have been announced, the recorder should write down both the highest individual score and the group's score.</a:t>
            </a:r>
          </a:p>
          <a:p>
            <a:endParaRPr lang="en-US" sz="2400" dirty="0"/>
          </a:p>
          <a:p>
            <a:endParaRPr lang="en-US" sz="2400" dirty="0"/>
          </a:p>
        </p:txBody>
      </p:sp>
    </p:spTree>
    <p:extLst>
      <p:ext uri="{BB962C8B-B14F-4D97-AF65-F5344CB8AC3E}">
        <p14:creationId xmlns:p14="http://schemas.microsoft.com/office/powerpoint/2010/main" val="124578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0"/>
            <a:ext cx="8229600" cy="838200"/>
          </a:xfrm>
        </p:spPr>
        <p:txBody>
          <a:bodyPr/>
          <a:lstStyle/>
          <a:p>
            <a:r>
              <a:rPr lang="en-US" dirty="0"/>
              <a:t>What is Synergy?</a:t>
            </a:r>
          </a:p>
        </p:txBody>
      </p:sp>
      <p:sp>
        <p:nvSpPr>
          <p:cNvPr id="3" name="Content Placeholder 2"/>
          <p:cNvSpPr>
            <a:spLocks noGrp="1"/>
          </p:cNvSpPr>
          <p:nvPr>
            <p:ph idx="1"/>
          </p:nvPr>
        </p:nvSpPr>
        <p:spPr>
          <a:xfrm>
            <a:off x="533400" y="1447800"/>
            <a:ext cx="8229600" cy="2819400"/>
          </a:xfrm>
        </p:spPr>
        <p:txBody>
          <a:bodyPr>
            <a:normAutofit/>
          </a:bodyPr>
          <a:lstStyle/>
          <a:p>
            <a:pPr marL="0" indent="0">
              <a:buNone/>
            </a:pPr>
            <a:r>
              <a:rPr lang="en-US" sz="2400" b="1" dirty="0"/>
              <a:t>Synergy</a:t>
            </a:r>
            <a:r>
              <a:rPr lang="en-US" sz="2400" dirty="0"/>
              <a:t>: Superior outcomes that exceed expectations based on skills and abilities of members</a:t>
            </a:r>
          </a:p>
          <a:p>
            <a:pPr lvl="1">
              <a:lnSpc>
                <a:spcPct val="150000"/>
              </a:lnSpc>
            </a:pPr>
            <a:r>
              <a:rPr lang="en-US" sz="2000" dirty="0"/>
              <a:t>Occurs when members pool resources/knowledge </a:t>
            </a:r>
            <a:endParaRPr lang="en-US" sz="700" dirty="0"/>
          </a:p>
          <a:p>
            <a:pPr lvl="1">
              <a:lnSpc>
                <a:spcPct val="150000"/>
              </a:lnSpc>
            </a:pPr>
            <a:r>
              <a:rPr lang="en-US" sz="2000" dirty="0"/>
              <a:t>Occurs when members collaborate</a:t>
            </a:r>
            <a:endParaRPr lang="en-US" sz="700" dirty="0"/>
          </a:p>
          <a:p>
            <a:pPr lvl="1">
              <a:lnSpc>
                <a:spcPct val="150000"/>
              </a:lnSpc>
            </a:pPr>
            <a:r>
              <a:rPr lang="en-US" sz="2000" dirty="0"/>
              <a:t>Occurs when members use the “error correction function”</a:t>
            </a:r>
          </a:p>
          <a:p>
            <a:endParaRPr lang="en-US" sz="2400" dirty="0"/>
          </a:p>
          <a:p>
            <a:pPr marL="0" indent="0">
              <a:buNone/>
            </a:pPr>
            <a:endParaRPr lang="en-US" sz="2400" dirty="0"/>
          </a:p>
          <a:p>
            <a:endParaRPr lang="en-US" sz="2400" dirty="0"/>
          </a:p>
          <a:p>
            <a:endParaRPr lang="en-US" sz="2400" dirty="0"/>
          </a:p>
          <a:p>
            <a:endParaRPr lang="en-US" sz="2400" dirty="0"/>
          </a:p>
          <a:p>
            <a:endParaRPr lang="en-US" sz="2400" dirty="0"/>
          </a:p>
        </p:txBody>
      </p:sp>
      <p:pic>
        <p:nvPicPr>
          <p:cNvPr id="5126" name="Picture 6" descr="https://csql.memberclicks.net/assets/csq%20linked%20puzzle%20piece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648200"/>
            <a:ext cx="5366497"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a:t>Negative synergy</a:t>
            </a:r>
          </a:p>
        </p:txBody>
      </p:sp>
      <p:sp>
        <p:nvSpPr>
          <p:cNvPr id="3" name="Content Placeholder 2"/>
          <p:cNvSpPr>
            <a:spLocks noGrp="1"/>
          </p:cNvSpPr>
          <p:nvPr>
            <p:ph idx="1"/>
          </p:nvPr>
        </p:nvSpPr>
        <p:spPr>
          <a:xfrm>
            <a:off x="457200" y="1524000"/>
            <a:ext cx="8229600" cy="5105400"/>
          </a:xfrm>
        </p:spPr>
        <p:txBody>
          <a:bodyPr>
            <a:normAutofit/>
          </a:bodyPr>
          <a:lstStyle/>
          <a:p>
            <a:pPr marL="0" indent="0">
              <a:buNone/>
            </a:pPr>
            <a:r>
              <a:rPr lang="en-US" sz="2400" b="1" dirty="0"/>
              <a:t>Negative synergy:  </a:t>
            </a:r>
            <a:r>
              <a:rPr lang="en-US" sz="2400" dirty="0"/>
              <a:t>Inferior outcomes based on skills and abilities of members</a:t>
            </a:r>
          </a:p>
          <a:p>
            <a:pPr marL="0" indent="0">
              <a:buNone/>
            </a:pPr>
            <a:endParaRPr lang="en-US" sz="500" dirty="0"/>
          </a:p>
          <a:p>
            <a:pPr>
              <a:lnSpc>
                <a:spcPct val="150000"/>
              </a:lnSpc>
              <a:buFont typeface="Arial" panose="020B0604020202020204" pitchFamily="34" charset="0"/>
              <a:buChar char="•"/>
            </a:pPr>
            <a:r>
              <a:rPr lang="en-US" sz="2000" dirty="0"/>
              <a:t>Occurs when the complexity of the task is not clearly assessed</a:t>
            </a:r>
          </a:p>
          <a:p>
            <a:pPr marL="0" indent="0">
              <a:lnSpc>
                <a:spcPct val="150000"/>
              </a:lnSpc>
              <a:buNone/>
            </a:pPr>
            <a:endParaRPr lang="en-US" sz="500" dirty="0"/>
          </a:p>
          <a:p>
            <a:pPr>
              <a:lnSpc>
                <a:spcPct val="150000"/>
              </a:lnSpc>
              <a:buFont typeface="Arial" panose="020B0604020202020204" pitchFamily="34" charset="0"/>
              <a:buChar char="•"/>
            </a:pPr>
            <a:r>
              <a:rPr lang="en-US" sz="2000" dirty="0"/>
              <a:t>Occurs when communication style differences are mishandled</a:t>
            </a:r>
          </a:p>
          <a:p>
            <a:pPr marL="0" indent="0">
              <a:lnSpc>
                <a:spcPct val="150000"/>
              </a:lnSpc>
              <a:buNone/>
            </a:pPr>
            <a:endParaRPr lang="en-US" sz="500" dirty="0"/>
          </a:p>
          <a:p>
            <a:pPr>
              <a:lnSpc>
                <a:spcPct val="150000"/>
              </a:lnSpc>
              <a:buFont typeface="Arial" panose="020B0604020202020204" pitchFamily="34" charset="0"/>
              <a:buChar char="•"/>
            </a:pPr>
            <a:r>
              <a:rPr lang="en-US" sz="2000" dirty="0"/>
              <a:t>Occurs when power dynamics are not understood</a:t>
            </a:r>
          </a:p>
          <a:p>
            <a:pPr marL="0" indent="0">
              <a:lnSpc>
                <a:spcPct val="150000"/>
              </a:lnSpc>
              <a:buNone/>
            </a:pPr>
            <a:endParaRPr lang="en-US" sz="500" dirty="0"/>
          </a:p>
          <a:p>
            <a:pPr>
              <a:lnSpc>
                <a:spcPct val="150000"/>
              </a:lnSpc>
              <a:buFont typeface="Arial" panose="020B0604020202020204" pitchFamily="34" charset="0"/>
              <a:buChar char="•"/>
            </a:pPr>
            <a:r>
              <a:rPr lang="en-US" sz="2000" dirty="0"/>
              <a:t>Occurs when roles and responsibilities are incomplete or ambiguous </a:t>
            </a:r>
            <a:r>
              <a:rPr lang="en-US" sz="2400" dirty="0"/>
              <a:t>				</a:t>
            </a:r>
          </a:p>
          <a:p>
            <a:endParaRPr lang="en-US" sz="2000" dirty="0"/>
          </a:p>
        </p:txBody>
      </p:sp>
    </p:spTree>
    <p:extLst>
      <p:ext uri="{BB962C8B-B14F-4D97-AF65-F5344CB8AC3E}">
        <p14:creationId xmlns:p14="http://schemas.microsoft.com/office/powerpoint/2010/main" val="395696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10348</TotalTime>
  <Words>4171</Words>
  <Application>Microsoft Office PowerPoint</Application>
  <PresentationFormat>On-screen Show (4:3)</PresentationFormat>
  <Paragraphs>451</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Schoolbook</vt:lpstr>
      <vt:lpstr>Trebuchet MS</vt:lpstr>
      <vt:lpstr>Office Theme</vt:lpstr>
      <vt:lpstr>PowerPoint Presentation</vt:lpstr>
      <vt:lpstr>Building an Effective Collaborative Team </vt:lpstr>
      <vt:lpstr>What to Expect in this Presentation</vt:lpstr>
      <vt:lpstr>Importance of Communication and Soft Skills </vt:lpstr>
      <vt:lpstr>Why is Interprofessional Collaboration Important?</vt:lpstr>
      <vt:lpstr>Why is Interprofessional collaboration Needed?</vt:lpstr>
      <vt:lpstr>Synergy quiz</vt:lpstr>
      <vt:lpstr>What is Synergy?</vt:lpstr>
      <vt:lpstr>Negative synergy</vt:lpstr>
      <vt:lpstr>WHY IS INTERPROFESSIONAL collaboration Challenging?</vt:lpstr>
      <vt:lpstr>Why is interprofessional collaboration challenging?</vt:lpstr>
      <vt:lpstr>Match that drug</vt:lpstr>
      <vt:lpstr>Why is interprofessional collaboration challenging?</vt:lpstr>
      <vt:lpstr>"Style Stepping"</vt:lpstr>
      <vt:lpstr>Executer</vt:lpstr>
      <vt:lpstr>Enthusiast</vt:lpstr>
      <vt:lpstr>Empathetic</vt:lpstr>
      <vt:lpstr>Examiner</vt:lpstr>
      <vt:lpstr>Communication Styles Review</vt:lpstr>
      <vt:lpstr>Why is interprofessional collaboration challenging?</vt:lpstr>
      <vt:lpstr>Power resources</vt:lpstr>
      <vt:lpstr>Why is interprofessional collaboration challenging?</vt:lpstr>
      <vt:lpstr>Spaghetti Challenge</vt:lpstr>
      <vt:lpstr>Summary of interprofessional collaboration challenges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Shelly Presnell</cp:lastModifiedBy>
  <cp:revision>466</cp:revision>
  <cp:lastPrinted>2016-01-15T04:11:14Z</cp:lastPrinted>
  <dcterms:created xsi:type="dcterms:W3CDTF">2015-05-10T22:13:31Z</dcterms:created>
  <dcterms:modified xsi:type="dcterms:W3CDTF">2017-02-12T00:04:22Z</dcterms:modified>
</cp:coreProperties>
</file>