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336" r:id="rId2"/>
    <p:sldId id="337" r:id="rId3"/>
    <p:sldId id="359" r:id="rId4"/>
    <p:sldId id="382" r:id="rId5"/>
    <p:sldId id="360" r:id="rId6"/>
    <p:sldId id="313" r:id="rId7"/>
    <p:sldId id="399" r:id="rId8"/>
    <p:sldId id="364" r:id="rId9"/>
    <p:sldId id="366" r:id="rId10"/>
    <p:sldId id="402" r:id="rId11"/>
    <p:sldId id="385" r:id="rId12"/>
    <p:sldId id="386" r:id="rId13"/>
    <p:sldId id="387" r:id="rId14"/>
    <p:sldId id="388" r:id="rId15"/>
    <p:sldId id="367" r:id="rId16"/>
    <p:sldId id="400" r:id="rId17"/>
    <p:sldId id="389" r:id="rId18"/>
    <p:sldId id="390" r:id="rId19"/>
    <p:sldId id="391" r:id="rId20"/>
    <p:sldId id="392" r:id="rId21"/>
    <p:sldId id="393" r:id="rId22"/>
    <p:sldId id="401" r:id="rId23"/>
    <p:sldId id="394" r:id="rId24"/>
    <p:sldId id="395" r:id="rId25"/>
    <p:sldId id="397" r:id="rId26"/>
    <p:sldId id="398" r:id="rId27"/>
    <p:sldId id="403" r:id="rId28"/>
    <p:sldId id="299" r:id="rId2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50"/>
    <a:srgbClr val="7093D2"/>
    <a:srgbClr val="B5CD85"/>
    <a:srgbClr val="93B64E"/>
    <a:srgbClr val="77943C"/>
    <a:srgbClr val="647D33"/>
    <a:srgbClr val="678034"/>
    <a:srgbClr val="AD5207"/>
    <a:srgbClr val="F58427"/>
    <a:srgbClr val="EF7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7" autoAdjust="0"/>
    <p:restoredTop sz="92397" autoAdjust="0"/>
  </p:normalViewPr>
  <p:slideViewPr>
    <p:cSldViewPr>
      <p:cViewPr varScale="1">
        <p:scale>
          <a:sx n="69" d="100"/>
          <a:sy n="69" d="100"/>
        </p:scale>
        <p:origin x="1032" y="48"/>
      </p:cViewPr>
      <p:guideLst>
        <p:guide orient="horz" pos="2160"/>
        <p:guide pos="2880"/>
      </p:guideLst>
    </p:cSldViewPr>
  </p:slideViewPr>
  <p:outlineViewPr>
    <p:cViewPr>
      <p:scale>
        <a:sx n="33" d="100"/>
        <a:sy n="33" d="100"/>
      </p:scale>
      <p:origin x="0" y="-55714"/>
    </p:cViewPr>
  </p:outlineViewPr>
  <p:notesTextViewPr>
    <p:cViewPr>
      <p:scale>
        <a:sx n="100" d="100"/>
        <a:sy n="100" d="100"/>
      </p:scale>
      <p:origin x="0" y="-600"/>
    </p:cViewPr>
  </p:notesTextViewPr>
  <p:sorterViewPr>
    <p:cViewPr>
      <p:scale>
        <a:sx n="100" d="100"/>
        <a:sy n="100" d="100"/>
      </p:scale>
      <p:origin x="0" y="-19675"/>
    </p:cViewPr>
  </p:sorterViewPr>
  <p:notesViewPr>
    <p:cSldViewPr>
      <p:cViewPr varScale="1">
        <p:scale>
          <a:sx n="94" d="100"/>
          <a:sy n="94" d="100"/>
        </p:scale>
        <p:origin x="1722" y="7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7857A787-2278-4B8A-9734-3B6E8847E014}" type="datetimeFigureOut">
              <a:rPr lang="en-US" smtClean="0"/>
              <a:t>2/15/2017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9A4C0338-6A30-40E8-9829-FED809AE1984}" type="slidenum">
              <a:rPr lang="en-US" smtClean="0"/>
              <a:t>‹#›</a:t>
            </a:fld>
            <a:endParaRPr lang="en-US"/>
          </a:p>
        </p:txBody>
      </p:sp>
    </p:spTree>
    <p:extLst>
      <p:ext uri="{BB962C8B-B14F-4D97-AF65-F5344CB8AC3E}">
        <p14:creationId xmlns:p14="http://schemas.microsoft.com/office/powerpoint/2010/main" val="15928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F320A22-2902-4C52-A241-44FE3DE6ABE5}" type="datetimeFigureOut">
              <a:rPr lang="en-US" smtClean="0"/>
              <a:t>2/15/2017</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1420495" y="4518204"/>
            <a:ext cx="4261485"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050265C-EA89-49EE-B665-36001A0176DF}" type="slidenum">
              <a:rPr lang="en-US" smtClean="0"/>
              <a:t>‹#›</a:t>
            </a:fld>
            <a:endParaRPr lang="en-US"/>
          </a:p>
        </p:txBody>
      </p:sp>
    </p:spTree>
    <p:extLst>
      <p:ext uri="{BB962C8B-B14F-4D97-AF65-F5344CB8AC3E}">
        <p14:creationId xmlns:p14="http://schemas.microsoft.com/office/powerpoint/2010/main" val="630375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Display as participants enter and explain that this training was developed and created based on industry and educator input in conjunction with the Health Workforce Initiative Statewide Advisory Committee, California Community Colleges Chancellor’s Office, and Workforce and Economic Development Program. This is just one soft skills module of the comprehensive training package: “Hi-Touch Healthcare: The Critical 6 Soft Skills.”</a:t>
            </a:r>
          </a:p>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a:t>
            </a:fld>
            <a:endParaRPr lang="en-US"/>
          </a:p>
        </p:txBody>
      </p:sp>
    </p:spTree>
    <p:extLst>
      <p:ext uri="{BB962C8B-B14F-4D97-AF65-F5344CB8AC3E}">
        <p14:creationId xmlns:p14="http://schemas.microsoft.com/office/powerpoint/2010/main" val="415327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03032" y="4465637"/>
            <a:ext cx="4261485" cy="3696712"/>
          </a:xfrm>
        </p:spPr>
        <p:txBody>
          <a:bodyPr/>
          <a:lstStyle/>
          <a:p>
            <a:r>
              <a:rPr lang="en-US" dirty="0" smtClean="0"/>
              <a:t>(See </a:t>
            </a:r>
            <a:r>
              <a:rPr lang="en-US" dirty="0"/>
              <a:t>detailed procedures</a:t>
            </a:r>
            <a:r>
              <a:rPr lang="en-US" baseline="0" dirty="0"/>
              <a:t> on page 7 of the Trainer </a:t>
            </a:r>
            <a:r>
              <a:rPr lang="en-US" baseline="0" dirty="0" smtClean="0"/>
              <a:t>Manual.)</a:t>
            </a:r>
            <a:endParaRPr lang="en-US" baseline="0" dirty="0"/>
          </a:p>
          <a:p>
            <a:endParaRPr lang="en-US" baseline="0" dirty="0"/>
          </a:p>
          <a:p>
            <a:r>
              <a:rPr lang="en-US" sz="1200" b="1"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allow participants to see gaps in their own thinking as well as the thinking of their peers.   </a:t>
            </a:r>
          </a:p>
          <a:p>
            <a:r>
              <a:rPr lang="en-US" sz="1200" b="1" kern="1200" dirty="0">
                <a:solidFill>
                  <a:schemeClr val="tx1"/>
                </a:solidFill>
                <a:effectLst/>
                <a:latin typeface="+mn-lt"/>
                <a:ea typeface="+mn-ea"/>
                <a:cs typeface="+mn-cs"/>
              </a:rPr>
              <a:t>Materials Needed: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Large piece of poster board or paper for each group of five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different colored writing utensil for each </a:t>
            </a:r>
            <a:r>
              <a:rPr lang="en-US" sz="1200" kern="1200" dirty="0" smtClean="0">
                <a:solidFill>
                  <a:schemeClr val="tx1"/>
                </a:solidFill>
                <a:effectLst/>
                <a:latin typeface="+mn-lt"/>
                <a:ea typeface="+mn-ea"/>
                <a:cs typeface="+mn-cs"/>
              </a:rPr>
              <a:t>group</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Planning Note: Have the poster boards either lying on tables spread out throughout the room or hanging on the walls throughout the room</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Procedures:</a:t>
            </a:r>
          </a:p>
          <a:p>
            <a:pPr marL="228600" indent="-228600">
              <a:buFont typeface="+mj-lt"/>
              <a:buAutoNum type="arabicPeriod"/>
            </a:pPr>
            <a:r>
              <a:rPr lang="en-US" dirty="0"/>
              <a:t>Hang a large piece of paper or poster board on the wall or place on a tables throughout the room.</a:t>
            </a:r>
          </a:p>
          <a:p>
            <a:pPr marL="228600" lvl="0" indent="-228600">
              <a:buFont typeface="+mj-lt"/>
              <a:buAutoNum type="arabicPeriod"/>
            </a:pPr>
            <a:r>
              <a:rPr lang="en-US" sz="1200" kern="1200" dirty="0">
                <a:solidFill>
                  <a:schemeClr val="tx1"/>
                </a:solidFill>
                <a:effectLst/>
                <a:latin typeface="+mn-lt"/>
                <a:ea typeface="+mn-ea"/>
                <a:cs typeface="+mn-cs"/>
              </a:rPr>
              <a:t>Have participants divide into groups of no more than five and meet by a piece of paper.</a:t>
            </a:r>
          </a:p>
          <a:p>
            <a:pPr marL="228600" lvl="0" indent="-228600">
              <a:buFont typeface="+mj-lt"/>
              <a:buAutoNum type="arabicPeriod"/>
            </a:pPr>
            <a:r>
              <a:rPr lang="en-US" sz="1200" kern="1200" dirty="0">
                <a:solidFill>
                  <a:schemeClr val="tx1"/>
                </a:solidFill>
                <a:effectLst/>
                <a:latin typeface="+mn-lt"/>
                <a:ea typeface="+mn-ea"/>
                <a:cs typeface="+mn-cs"/>
              </a:rPr>
              <a:t>Provide a different color pen for each group.</a:t>
            </a:r>
          </a:p>
          <a:p>
            <a:pPr marL="228600" lvl="0" indent="-228600">
              <a:buFont typeface="+mj-lt"/>
              <a:buAutoNum type="arabicPeriod"/>
            </a:pPr>
            <a:r>
              <a:rPr lang="en-US" sz="1200" kern="1200" dirty="0">
                <a:solidFill>
                  <a:schemeClr val="tx1"/>
                </a:solidFill>
                <a:effectLst/>
                <a:latin typeface="+mn-lt"/>
                <a:ea typeface="+mn-ea"/>
                <a:cs typeface="+mn-cs"/>
              </a:rPr>
              <a:t>Explain that a challenging situation will be stated and that participants should then write down as many ideas as possible about how to improve the challenging situation.</a:t>
            </a:r>
          </a:p>
          <a:p>
            <a:pPr marL="228600" lvl="0" indent="-228600">
              <a:buFont typeface="+mj-lt"/>
              <a:buAutoNum type="arabicPeriod"/>
            </a:pPr>
            <a:r>
              <a:rPr lang="en-US" sz="1200" kern="1200" dirty="0">
                <a:solidFill>
                  <a:schemeClr val="tx1"/>
                </a:solidFill>
                <a:effectLst/>
                <a:latin typeface="+mn-lt"/>
                <a:ea typeface="+mn-ea"/>
                <a:cs typeface="+mn-cs"/>
              </a:rPr>
              <a:t>No judgement zone: Remind participants that any and all ideas should be written down without fear of judgement.  </a:t>
            </a:r>
          </a:p>
          <a:p>
            <a:pPr marL="228600" lvl="0" indent="-228600">
              <a:buFont typeface="+mj-lt"/>
              <a:buAutoNum type="arabicPeriod"/>
            </a:pPr>
            <a:r>
              <a:rPr lang="en-US" sz="1200" kern="1200" dirty="0">
                <a:solidFill>
                  <a:schemeClr val="tx1"/>
                </a:solidFill>
                <a:effectLst/>
                <a:latin typeface="+mn-lt"/>
                <a:ea typeface="+mn-ea"/>
                <a:cs typeface="+mn-cs"/>
              </a:rPr>
              <a:t>Read one of the following situations or make one up that better fits the group or your training purpose. Sample situations are listed immediately following directions for this activity. </a:t>
            </a:r>
          </a:p>
          <a:p>
            <a:pPr marL="228600" lvl="0" indent="-228600">
              <a:buFont typeface="+mj-lt"/>
              <a:buAutoNum type="arabicPeriod"/>
            </a:pPr>
            <a:r>
              <a:rPr lang="en-US" sz="1200" kern="1200" dirty="0">
                <a:solidFill>
                  <a:schemeClr val="tx1"/>
                </a:solidFill>
                <a:effectLst/>
                <a:latin typeface="+mn-lt"/>
                <a:ea typeface="+mn-ea"/>
                <a:cs typeface="+mn-cs"/>
              </a:rPr>
              <a:t>After 5 minutes of brainstorming, announce “change” and have the groups move to a different group’s paper.  </a:t>
            </a:r>
          </a:p>
          <a:p>
            <a:pPr marL="228600" lvl="0" indent="-228600">
              <a:buFont typeface="+mj-lt"/>
              <a:buAutoNum type="arabicPeriod"/>
            </a:pPr>
            <a:r>
              <a:rPr lang="en-US" sz="1200" kern="1200" dirty="0">
                <a:solidFill>
                  <a:schemeClr val="tx1"/>
                </a:solidFill>
                <a:effectLst/>
                <a:latin typeface="+mn-lt"/>
                <a:ea typeface="+mn-ea"/>
                <a:cs typeface="+mn-cs"/>
              </a:rPr>
              <a:t>Ask the group to add ideas to the previous group’s poster.  </a:t>
            </a:r>
          </a:p>
          <a:p>
            <a:pPr marL="228600" lvl="0" indent="-228600">
              <a:buFont typeface="+mj-lt"/>
              <a:buAutoNum type="arabicPeriod"/>
            </a:pPr>
            <a:r>
              <a:rPr lang="en-US" sz="1200" kern="1200" dirty="0">
                <a:solidFill>
                  <a:schemeClr val="tx1"/>
                </a:solidFill>
                <a:effectLst/>
                <a:latin typeface="+mn-lt"/>
                <a:ea typeface="+mn-ea"/>
                <a:cs typeface="+mn-cs"/>
              </a:rPr>
              <a:t>After 5 minutes, announce “change” and have the groups change again with the same purpose.</a:t>
            </a:r>
          </a:p>
          <a:p>
            <a:pPr marL="228600" lvl="0" indent="-228600">
              <a:buFont typeface="+mj-lt"/>
              <a:buAutoNum type="arabicPeriod"/>
            </a:pPr>
            <a:r>
              <a:rPr lang="en-US" sz="1200" kern="1200" dirty="0">
                <a:solidFill>
                  <a:schemeClr val="tx1"/>
                </a:solidFill>
                <a:effectLst/>
                <a:latin typeface="+mn-lt"/>
                <a:ea typeface="+mn-ea"/>
                <a:cs typeface="+mn-cs"/>
              </a:rPr>
              <a:t> Do the changing as many times as time allows or until each group has visited all posters.</a:t>
            </a:r>
          </a:p>
          <a:p>
            <a:pPr marL="228600" lvl="0" indent="-228600">
              <a:buFont typeface="+mj-lt"/>
              <a:buAutoNum type="arabicPeriod"/>
            </a:pPr>
            <a:r>
              <a:rPr lang="en-US" sz="1200" kern="1200" dirty="0">
                <a:solidFill>
                  <a:schemeClr val="tx1"/>
                </a:solidFill>
                <a:effectLst/>
                <a:latin typeface="+mn-lt"/>
                <a:ea typeface="+mn-ea"/>
                <a:cs typeface="+mn-cs"/>
              </a:rPr>
              <a:t>As a conclusion review trends and patterns and look for factors that influenced their ideas. </a:t>
            </a:r>
          </a:p>
          <a:p>
            <a:endParaRPr lang="en-US" baseline="0" dirty="0"/>
          </a:p>
        </p:txBody>
      </p:sp>
      <p:sp>
        <p:nvSpPr>
          <p:cNvPr id="4" name="Slide Number Placeholder 3"/>
          <p:cNvSpPr>
            <a:spLocks noGrp="1"/>
          </p:cNvSpPr>
          <p:nvPr>
            <p:ph type="sldNum" sz="quarter" idx="10"/>
          </p:nvPr>
        </p:nvSpPr>
        <p:spPr/>
        <p:txBody>
          <a:bodyPr/>
          <a:lstStyle/>
          <a:p>
            <a:fld id="{5050265C-EA89-49EE-B665-36001A0176DF}" type="slidenum">
              <a:rPr lang="en-US" smtClean="0"/>
              <a:t>10</a:t>
            </a:fld>
            <a:endParaRPr lang="en-US"/>
          </a:p>
        </p:txBody>
      </p:sp>
    </p:spTree>
    <p:extLst>
      <p:ext uri="{BB962C8B-B14F-4D97-AF65-F5344CB8AC3E}">
        <p14:creationId xmlns:p14="http://schemas.microsoft.com/office/powerpoint/2010/main" val="1711465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0494" y="4465637"/>
            <a:ext cx="4261485" cy="3696712"/>
          </a:xfrm>
        </p:spPr>
        <p:txBody>
          <a:bodyPr/>
          <a:lstStyle/>
          <a:p>
            <a:r>
              <a:rPr lang="en-US" dirty="0"/>
              <a:t>(Animated </a:t>
            </a:r>
            <a:r>
              <a:rPr lang="en-US" dirty="0" smtClean="0"/>
              <a:t>Slide)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a:t>
            </a:r>
            <a:r>
              <a:rPr lang="en-US" baseline="0" dirty="0"/>
              <a:t> that autonomy becomes complicated when the capacity of the patient to think, decide, and take action are diminished.  At what point is the patient not competent? Further explain that when the patient and the healthcare worker’s views are not the same.</a:t>
            </a:r>
          </a:p>
          <a:p>
            <a:endParaRPr lang="en-US" dirty="0"/>
          </a:p>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11</a:t>
            </a:fld>
            <a:endParaRPr lang="en-US"/>
          </a:p>
        </p:txBody>
      </p:sp>
    </p:spTree>
    <p:extLst>
      <p:ext uri="{BB962C8B-B14F-4D97-AF65-F5344CB8AC3E}">
        <p14:creationId xmlns:p14="http://schemas.microsoft.com/office/powerpoint/2010/main" val="101988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0494" y="4465637"/>
            <a:ext cx="4261485" cy="3696712"/>
          </a:xfrm>
        </p:spPr>
        <p:txBody>
          <a:bodyPr/>
          <a:lstStyle/>
          <a:p>
            <a:r>
              <a:rPr lang="en-US" dirty="0"/>
              <a:t>(Animated </a:t>
            </a:r>
            <a:r>
              <a:rPr lang="en-US" dirty="0" smtClean="0"/>
              <a:t>Slide)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a:t>
            </a:r>
            <a:r>
              <a:rPr lang="en-US" baseline="0" dirty="0"/>
              <a:t> that </a:t>
            </a:r>
            <a:r>
              <a:rPr lang="en-US" dirty="0"/>
              <a:t>beneficence - Is the patient’s good your only concern as a healthcare worker?  What about your</a:t>
            </a:r>
            <a:r>
              <a:rPr lang="en-US" baseline="0" dirty="0"/>
              <a:t> own values? The concerns of the</a:t>
            </a:r>
            <a:r>
              <a:rPr lang="en-US" dirty="0"/>
              <a:t> spouse, </a:t>
            </a:r>
            <a:r>
              <a:rPr lang="en-US" baseline="0" dirty="0"/>
              <a:t> </a:t>
            </a:r>
            <a:r>
              <a:rPr lang="en-US" dirty="0"/>
              <a:t>children, or the recipient of organ</a:t>
            </a:r>
            <a:r>
              <a:rPr lang="en-US" baseline="0" dirty="0"/>
              <a:t> donation?  </a:t>
            </a:r>
            <a:endParaRPr lang="en-US" dirty="0"/>
          </a:p>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12</a:t>
            </a:fld>
            <a:endParaRPr lang="en-US"/>
          </a:p>
        </p:txBody>
      </p:sp>
    </p:spTree>
    <p:extLst>
      <p:ext uri="{BB962C8B-B14F-4D97-AF65-F5344CB8AC3E}">
        <p14:creationId xmlns:p14="http://schemas.microsoft.com/office/powerpoint/2010/main" val="49526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0494" y="4465637"/>
            <a:ext cx="4261485" cy="3696712"/>
          </a:xfrm>
        </p:spPr>
        <p:txBody>
          <a:bodyPr/>
          <a:lstStyle/>
          <a:p>
            <a:r>
              <a:rPr lang="en-US" dirty="0"/>
              <a:t>(Animated </a:t>
            </a:r>
            <a:r>
              <a:rPr lang="en-US" dirty="0" smtClean="0"/>
              <a:t>Slide)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a:t>
            </a:r>
            <a:r>
              <a:rPr lang="en-US" baseline="0" dirty="0"/>
              <a:t> that </a:t>
            </a:r>
            <a:r>
              <a:rPr lang="en-US" baseline="0" dirty="0" err="1"/>
              <a:t>n</a:t>
            </a:r>
            <a:r>
              <a:rPr lang="en-US" dirty="0" err="1"/>
              <a:t>onmaleficence</a:t>
            </a:r>
            <a:r>
              <a:rPr lang="en-US" dirty="0"/>
              <a:t> – Do</a:t>
            </a:r>
            <a:r>
              <a:rPr lang="en-US" baseline="0" dirty="0"/>
              <a:t> we as healthcare workers always know what is best and what won’t harm the patient?</a:t>
            </a:r>
          </a:p>
          <a:p>
            <a:endParaRPr lang="en-US" baseline="0" dirty="0"/>
          </a:p>
        </p:txBody>
      </p:sp>
      <p:sp>
        <p:nvSpPr>
          <p:cNvPr id="4" name="Slide Number Placeholder 3"/>
          <p:cNvSpPr>
            <a:spLocks noGrp="1"/>
          </p:cNvSpPr>
          <p:nvPr>
            <p:ph type="sldNum" sz="quarter" idx="10"/>
          </p:nvPr>
        </p:nvSpPr>
        <p:spPr/>
        <p:txBody>
          <a:bodyPr/>
          <a:lstStyle/>
          <a:p>
            <a:fld id="{5050265C-EA89-49EE-B665-36001A0176DF}" type="slidenum">
              <a:rPr lang="en-US" smtClean="0"/>
              <a:t>13</a:t>
            </a:fld>
            <a:endParaRPr lang="en-US"/>
          </a:p>
        </p:txBody>
      </p:sp>
    </p:spTree>
    <p:extLst>
      <p:ext uri="{BB962C8B-B14F-4D97-AF65-F5344CB8AC3E}">
        <p14:creationId xmlns:p14="http://schemas.microsoft.com/office/powerpoint/2010/main" val="63616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0494" y="4465637"/>
            <a:ext cx="4261485" cy="3696712"/>
          </a:xfrm>
        </p:spPr>
        <p:txBody>
          <a:bodyPr/>
          <a:lstStyle/>
          <a:p>
            <a:r>
              <a:rPr lang="en-US" dirty="0"/>
              <a:t>(Animated </a:t>
            </a:r>
            <a:r>
              <a:rPr lang="en-US" dirty="0" smtClean="0"/>
              <a:t>Slide)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 that j</a:t>
            </a:r>
            <a:r>
              <a:rPr lang="en-US" baseline="0" dirty="0"/>
              <a:t>ustice: This sometimes goes against human nature.  Are you more willing to go out of your way for some patients and not others?</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14</a:t>
            </a:fld>
            <a:endParaRPr lang="en-US"/>
          </a:p>
        </p:txBody>
      </p:sp>
    </p:spTree>
    <p:extLst>
      <p:ext uri="{BB962C8B-B14F-4D97-AF65-F5344CB8AC3E}">
        <p14:creationId xmlns:p14="http://schemas.microsoft.com/office/powerpoint/2010/main" val="49207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15</a:t>
            </a:fld>
            <a:endParaRPr lang="en-US"/>
          </a:p>
        </p:txBody>
      </p:sp>
    </p:spTree>
    <p:extLst>
      <p:ext uri="{BB962C8B-B14F-4D97-AF65-F5344CB8AC3E}">
        <p14:creationId xmlns:p14="http://schemas.microsoft.com/office/powerpoint/2010/main" val="187606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(See detailed procedures on page 9 of the Trainer Manual.)</a:t>
            </a:r>
          </a:p>
          <a:p>
            <a:endParaRPr lang="en-US" baseline="0" dirty="0"/>
          </a:p>
          <a:p>
            <a:r>
              <a:rPr lang="en-US" sz="1200" b="1" kern="1200" dirty="0">
                <a:solidFill>
                  <a:schemeClr val="tx1"/>
                </a:solidFill>
                <a:effectLst/>
                <a:latin typeface="+mn-lt"/>
                <a:ea typeface="+mn-ea"/>
                <a:cs typeface="+mn-cs"/>
              </a:rPr>
              <a:t>Goal: </a:t>
            </a:r>
            <a:r>
              <a:rPr lang="en-US" sz="1200" b="0" u="none" strike="noStrike" kern="1200" dirty="0">
                <a:solidFill>
                  <a:schemeClr val="tx1"/>
                </a:solidFill>
                <a:effectLst/>
                <a:latin typeface="+mn-lt"/>
                <a:ea typeface="+mn-ea"/>
                <a:cs typeface="+mn-cs"/>
              </a:rPr>
              <a:t>To help participants evaluate themselves to determine whether they are answering ethical dilemmas with their head or with their heart.  The point of this exercise is to help participants examine and determine their ability to avoid emotional reactions and to intentionally use ethical principles to guide their interactions.</a:t>
            </a:r>
            <a:endParaRPr lang="en-US" sz="1200" b="1"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Needed:</a:t>
            </a:r>
          </a:p>
          <a:p>
            <a:pPr marL="171450" lvl="0" indent="-171450">
              <a:buFont typeface="Arial" panose="020B0604020202020204" pitchFamily="34" charset="0"/>
              <a:buChar char="•"/>
            </a:pPr>
            <a:r>
              <a:rPr lang="en-US" sz="1200" b="0" u="none" strike="noStrike" kern="1200" dirty="0">
                <a:solidFill>
                  <a:schemeClr val="tx1"/>
                </a:solidFill>
                <a:effectLst/>
                <a:latin typeface="+mn-lt"/>
                <a:ea typeface="+mn-ea"/>
                <a:cs typeface="+mn-cs"/>
              </a:rPr>
              <a:t>The slides in the PowerPoint that present the </a:t>
            </a:r>
            <a:r>
              <a:rPr lang="en-US" sz="1200" b="0" u="none" strike="noStrike" kern="1200" dirty="0" smtClean="0">
                <a:solidFill>
                  <a:schemeClr val="tx1"/>
                </a:solidFill>
                <a:effectLst/>
                <a:latin typeface="+mn-lt"/>
                <a:ea typeface="+mn-ea"/>
                <a:cs typeface="+mn-cs"/>
              </a:rPr>
              <a:t>case</a:t>
            </a:r>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Procedures:</a:t>
            </a:r>
          </a:p>
          <a:p>
            <a:pPr marL="228600" lvl="0" indent="-228600">
              <a:buFont typeface="+mj-lt"/>
              <a:buAutoNum type="arabicPeriod"/>
            </a:pPr>
            <a:r>
              <a:rPr lang="en-US" sz="1200" b="0" u="none" strike="noStrike" kern="1200" dirty="0">
                <a:solidFill>
                  <a:schemeClr val="tx1"/>
                </a:solidFill>
                <a:effectLst/>
                <a:latin typeface="+mn-lt"/>
                <a:ea typeface="+mn-ea"/>
                <a:cs typeface="+mn-cs"/>
              </a:rPr>
              <a:t>Present the case on PowerPoint Slides 16 -21.</a:t>
            </a:r>
            <a:endParaRPr lang="en-US" sz="1200" b="1" u="sng" kern="1200" dirty="0">
              <a:solidFill>
                <a:schemeClr val="tx1"/>
              </a:solidFill>
              <a:effectLst/>
              <a:latin typeface="+mn-lt"/>
              <a:ea typeface="+mn-ea"/>
              <a:cs typeface="+mn-cs"/>
            </a:endParaRPr>
          </a:p>
          <a:p>
            <a:pPr marL="228600" lvl="0" indent="-228600">
              <a:buFont typeface="+mj-lt"/>
              <a:buAutoNum type="arabicPeriod"/>
            </a:pPr>
            <a:r>
              <a:rPr lang="en-US" sz="1200" b="0" u="none" strike="noStrike" kern="1200" dirty="0">
                <a:solidFill>
                  <a:schemeClr val="tx1"/>
                </a:solidFill>
                <a:effectLst/>
                <a:latin typeface="+mn-lt"/>
                <a:ea typeface="+mn-ea"/>
                <a:cs typeface="+mn-cs"/>
              </a:rPr>
              <a:t>Slide 22 gives instructions for the participants. </a:t>
            </a:r>
            <a:endParaRPr lang="en-US" sz="1200" b="1" u="sng" kern="1200" dirty="0">
              <a:solidFill>
                <a:schemeClr val="tx1"/>
              </a:solidFill>
              <a:effectLst/>
              <a:latin typeface="+mn-lt"/>
              <a:ea typeface="+mn-ea"/>
              <a:cs typeface="+mn-cs"/>
            </a:endParaRPr>
          </a:p>
          <a:p>
            <a:pPr marL="685800" lvl="1" indent="-228600">
              <a:buFont typeface="+mj-lt"/>
              <a:buAutoNum type="alphaLcPeriod"/>
            </a:pPr>
            <a:r>
              <a:rPr lang="en-US" sz="1200" b="0" u="none" strike="noStrike" kern="1200" dirty="0">
                <a:solidFill>
                  <a:schemeClr val="tx1"/>
                </a:solidFill>
                <a:effectLst/>
                <a:latin typeface="+mn-lt"/>
                <a:ea typeface="+mn-ea"/>
                <a:cs typeface="+mn-cs"/>
              </a:rPr>
              <a:t>Caution – don’t let this turn into a debate about who is right and who is wrong. Remind the participants that this is an exercise in self-discovery of how they make decisions.</a:t>
            </a:r>
            <a:endParaRPr lang="en-US" sz="1200" b="1" u="sng" kern="1200" dirty="0">
              <a:solidFill>
                <a:schemeClr val="tx1"/>
              </a:solidFill>
              <a:effectLst/>
              <a:latin typeface="+mn-lt"/>
              <a:ea typeface="+mn-ea"/>
              <a:cs typeface="+mn-cs"/>
            </a:endParaRPr>
          </a:p>
          <a:p>
            <a:pPr marL="228600" lvl="0" indent="-228600">
              <a:buFont typeface="+mj-lt"/>
              <a:buAutoNum type="arabicPeriod"/>
            </a:pPr>
            <a:r>
              <a:rPr lang="en-US" sz="1200" b="0" u="none" strike="noStrike" kern="1200" dirty="0">
                <a:solidFill>
                  <a:schemeClr val="tx1"/>
                </a:solidFill>
                <a:effectLst/>
                <a:latin typeface="+mn-lt"/>
                <a:ea typeface="+mn-ea"/>
                <a:cs typeface="+mn-cs"/>
              </a:rPr>
              <a:t>Present the ten questions on Slides </a:t>
            </a:r>
            <a:r>
              <a:rPr lang="en-US" sz="1200" b="0" u="none" strike="noStrike" kern="1200" dirty="0" smtClean="0">
                <a:solidFill>
                  <a:schemeClr val="tx1"/>
                </a:solidFill>
                <a:effectLst/>
                <a:latin typeface="+mn-lt"/>
                <a:ea typeface="+mn-ea"/>
                <a:cs typeface="+mn-cs"/>
              </a:rPr>
              <a:t>23 </a:t>
            </a:r>
            <a:r>
              <a:rPr lang="en-US" sz="1200" b="0" u="none" strike="noStrike" kern="1200" dirty="0">
                <a:solidFill>
                  <a:schemeClr val="tx1"/>
                </a:solidFill>
                <a:effectLst/>
                <a:latin typeface="+mn-lt"/>
                <a:ea typeface="+mn-ea"/>
                <a:cs typeface="+mn-cs"/>
              </a:rPr>
              <a:t>-26.</a:t>
            </a:r>
            <a:endParaRPr lang="en-US" sz="1200" b="1" u="sng" kern="1200" dirty="0">
              <a:solidFill>
                <a:schemeClr val="tx1"/>
              </a:solidFill>
              <a:effectLst/>
              <a:latin typeface="+mn-lt"/>
              <a:ea typeface="+mn-ea"/>
              <a:cs typeface="+mn-cs"/>
            </a:endParaRPr>
          </a:p>
          <a:p>
            <a:pPr marL="228600" lvl="0" indent="-228600">
              <a:buFont typeface="+mj-lt"/>
              <a:buAutoNum type="arabicPeriod"/>
            </a:pPr>
            <a:r>
              <a:rPr lang="en-US" sz="1200" b="0" u="none" strike="noStrike" kern="1200" dirty="0">
                <a:solidFill>
                  <a:schemeClr val="tx1"/>
                </a:solidFill>
                <a:effectLst/>
                <a:latin typeface="+mn-lt"/>
                <a:ea typeface="+mn-ea"/>
                <a:cs typeface="+mn-cs"/>
              </a:rPr>
              <a:t>Close by asking the following questions – </a:t>
            </a:r>
            <a:endParaRPr lang="en-US" sz="1200" b="1" u="sng" kern="1200" dirty="0">
              <a:solidFill>
                <a:schemeClr val="tx1"/>
              </a:solidFill>
              <a:effectLst/>
              <a:latin typeface="+mn-lt"/>
              <a:ea typeface="+mn-ea"/>
              <a:cs typeface="+mn-cs"/>
            </a:endParaRPr>
          </a:p>
          <a:p>
            <a:pPr marL="685800" lvl="1" indent="-228600">
              <a:buFont typeface="+mj-lt"/>
              <a:buAutoNum type="alphaLcPeriod"/>
            </a:pPr>
            <a:r>
              <a:rPr lang="en-US" sz="1200" b="0" u="none" strike="noStrike" kern="1200" dirty="0">
                <a:solidFill>
                  <a:schemeClr val="tx1"/>
                </a:solidFill>
                <a:effectLst/>
                <a:latin typeface="+mn-lt"/>
                <a:ea typeface="+mn-ea"/>
                <a:cs typeface="+mn-cs"/>
              </a:rPr>
              <a:t>Was your answer the same whether you answered with your head or with your heart?</a:t>
            </a:r>
            <a:endParaRPr lang="en-US" sz="1200" b="1" u="sng" kern="1200" dirty="0">
              <a:solidFill>
                <a:schemeClr val="tx1"/>
              </a:solidFill>
              <a:effectLst/>
              <a:latin typeface="+mn-lt"/>
              <a:ea typeface="+mn-ea"/>
              <a:cs typeface="+mn-cs"/>
            </a:endParaRPr>
          </a:p>
          <a:p>
            <a:pPr marL="685800" lvl="1" indent="-228600">
              <a:buFont typeface="+mj-lt"/>
              <a:buAutoNum type="alphaLcPeriod"/>
            </a:pPr>
            <a:r>
              <a:rPr lang="en-US" sz="1200" b="0" u="none" strike="noStrike" kern="1200" dirty="0">
                <a:solidFill>
                  <a:schemeClr val="tx1"/>
                </a:solidFill>
                <a:effectLst/>
                <a:latin typeface="+mn-lt"/>
                <a:ea typeface="+mn-ea"/>
                <a:cs typeface="+mn-cs"/>
              </a:rPr>
              <a:t>Could you differentiate between making a decision with your head vs your heart?</a:t>
            </a:r>
            <a:endParaRPr lang="en-US" sz="1200" b="1" u="sng" kern="1200" dirty="0">
              <a:solidFill>
                <a:schemeClr val="tx1"/>
              </a:solidFill>
              <a:effectLst/>
              <a:latin typeface="+mn-lt"/>
              <a:ea typeface="+mn-ea"/>
              <a:cs typeface="+mn-cs"/>
            </a:endParaRPr>
          </a:p>
          <a:p>
            <a:pPr marL="685800" lvl="1" indent="-228600">
              <a:buFont typeface="+mj-lt"/>
              <a:buAutoNum type="alphaLcPeriod"/>
            </a:pPr>
            <a:r>
              <a:rPr lang="en-US" sz="1200" b="0" u="none" strike="noStrike" kern="1200" dirty="0">
                <a:solidFill>
                  <a:schemeClr val="tx1"/>
                </a:solidFill>
                <a:effectLst/>
                <a:latin typeface="+mn-lt"/>
                <a:ea typeface="+mn-ea"/>
                <a:cs typeface="+mn-cs"/>
              </a:rPr>
              <a:t>When was it hard to keep your heart of the decision at hand?</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baseline="0" dirty="0"/>
          </a:p>
        </p:txBody>
      </p:sp>
      <p:sp>
        <p:nvSpPr>
          <p:cNvPr id="4" name="Slide Number Placeholder 3"/>
          <p:cNvSpPr>
            <a:spLocks noGrp="1"/>
          </p:cNvSpPr>
          <p:nvPr>
            <p:ph type="sldNum" sz="quarter" idx="10"/>
          </p:nvPr>
        </p:nvSpPr>
        <p:spPr/>
        <p:txBody>
          <a:bodyPr/>
          <a:lstStyle/>
          <a:p>
            <a:fld id="{5050265C-EA89-49EE-B665-36001A0176DF}" type="slidenum">
              <a:rPr lang="en-US" smtClean="0"/>
              <a:t>16</a:t>
            </a:fld>
            <a:endParaRPr lang="en-US"/>
          </a:p>
        </p:txBody>
      </p:sp>
    </p:spTree>
    <p:extLst>
      <p:ext uri="{BB962C8B-B14F-4D97-AF65-F5344CB8AC3E}">
        <p14:creationId xmlns:p14="http://schemas.microsoft.com/office/powerpoint/2010/main" val="739401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a:t>
            </a:r>
            <a:r>
              <a:rPr lang="en-US" baseline="0" dirty="0"/>
              <a:t> </a:t>
            </a:r>
            <a:r>
              <a:rPr lang="en-US" baseline="0"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17</a:t>
            </a:fld>
            <a:endParaRPr lang="en-US"/>
          </a:p>
        </p:txBody>
      </p:sp>
    </p:spTree>
    <p:extLst>
      <p:ext uri="{BB962C8B-B14F-4D97-AF65-F5344CB8AC3E}">
        <p14:creationId xmlns:p14="http://schemas.microsoft.com/office/powerpoint/2010/main" val="274073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18</a:t>
            </a:fld>
            <a:endParaRPr lang="en-US"/>
          </a:p>
        </p:txBody>
      </p:sp>
    </p:spTree>
    <p:extLst>
      <p:ext uri="{BB962C8B-B14F-4D97-AF65-F5344CB8AC3E}">
        <p14:creationId xmlns:p14="http://schemas.microsoft.com/office/powerpoint/2010/main" val="201319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a:t>
            </a:r>
            <a:r>
              <a:rPr lang="en-US" baseline="0" dirty="0"/>
              <a:t> </a:t>
            </a:r>
            <a:r>
              <a:rPr lang="en-US" baseline="0"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19</a:t>
            </a:fld>
            <a:endParaRPr lang="en-US"/>
          </a:p>
        </p:txBody>
      </p:sp>
    </p:spTree>
    <p:extLst>
      <p:ext uri="{BB962C8B-B14F-4D97-AF65-F5344CB8AC3E}">
        <p14:creationId xmlns:p14="http://schemas.microsoft.com/office/powerpoint/2010/main" val="156117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5050265C-EA89-49EE-B665-36001A0176DF}" type="slidenum">
              <a:rPr lang="en-US" smtClean="0"/>
              <a:t>2</a:t>
            </a:fld>
            <a:endParaRPr lang="en-US"/>
          </a:p>
        </p:txBody>
      </p:sp>
    </p:spTree>
    <p:extLst>
      <p:ext uri="{BB962C8B-B14F-4D97-AF65-F5344CB8AC3E}">
        <p14:creationId xmlns:p14="http://schemas.microsoft.com/office/powerpoint/2010/main" val="269524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20</a:t>
            </a:fld>
            <a:endParaRPr lang="en-US"/>
          </a:p>
        </p:txBody>
      </p:sp>
    </p:spTree>
    <p:extLst>
      <p:ext uri="{BB962C8B-B14F-4D97-AF65-F5344CB8AC3E}">
        <p14:creationId xmlns:p14="http://schemas.microsoft.com/office/powerpoint/2010/main" val="75950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21</a:t>
            </a:fld>
            <a:endParaRPr lang="en-US"/>
          </a:p>
        </p:txBody>
      </p:sp>
    </p:spTree>
    <p:extLst>
      <p:ext uri="{BB962C8B-B14F-4D97-AF65-F5344CB8AC3E}">
        <p14:creationId xmlns:p14="http://schemas.microsoft.com/office/powerpoint/2010/main" val="1781104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02715" y="4465637"/>
            <a:ext cx="4261485" cy="3696712"/>
          </a:xfrm>
        </p:spPr>
        <p:txBody>
          <a:bodyPr/>
          <a:lstStyle/>
          <a:p>
            <a:r>
              <a:rPr lang="en-US" baseline="0" dirty="0"/>
              <a:t>(There will be 10 questions presented. </a:t>
            </a:r>
            <a:r>
              <a:rPr lang="en-US" sz="1200" kern="1200" dirty="0">
                <a:solidFill>
                  <a:schemeClr val="tx1"/>
                </a:solidFill>
                <a:effectLst/>
                <a:latin typeface="+mn-lt"/>
                <a:ea typeface="+mn-ea"/>
                <a:cs typeface="+mn-cs"/>
              </a:rPr>
              <a:t>The point of this exercise is to help participants examine and determine their ability to avoid emotional reactions and to intentionally use ethical principles to guide their interactions.)</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22</a:t>
            </a:fld>
            <a:endParaRPr lang="en-US"/>
          </a:p>
        </p:txBody>
      </p:sp>
    </p:spTree>
    <p:extLst>
      <p:ext uri="{BB962C8B-B14F-4D97-AF65-F5344CB8AC3E}">
        <p14:creationId xmlns:p14="http://schemas.microsoft.com/office/powerpoint/2010/main" val="187416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23</a:t>
            </a:fld>
            <a:endParaRPr lang="en-US"/>
          </a:p>
        </p:txBody>
      </p:sp>
    </p:spTree>
    <p:extLst>
      <p:ext uri="{BB962C8B-B14F-4D97-AF65-F5344CB8AC3E}">
        <p14:creationId xmlns:p14="http://schemas.microsoft.com/office/powerpoint/2010/main" val="1279094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24</a:t>
            </a:fld>
            <a:endParaRPr lang="en-US"/>
          </a:p>
        </p:txBody>
      </p:sp>
    </p:spTree>
    <p:extLst>
      <p:ext uri="{BB962C8B-B14F-4D97-AF65-F5344CB8AC3E}">
        <p14:creationId xmlns:p14="http://schemas.microsoft.com/office/powerpoint/2010/main" val="1377147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a:t>
            </a:r>
            <a:r>
              <a:rPr lang="en-US" dirty="0" smtClean="0"/>
              <a:t>slide)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25</a:t>
            </a:fld>
            <a:endParaRPr lang="en-US"/>
          </a:p>
        </p:txBody>
      </p:sp>
    </p:spTree>
    <p:extLst>
      <p:ext uri="{BB962C8B-B14F-4D97-AF65-F5344CB8AC3E}">
        <p14:creationId xmlns:p14="http://schemas.microsoft.com/office/powerpoint/2010/main" val="835544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a:t>
            </a:r>
            <a:r>
              <a:rPr lang="en-US" baseline="0" dirty="0"/>
              <a:t> out – </a:t>
            </a:r>
          </a:p>
          <a:p>
            <a:endParaRPr lang="en-US" baseline="0" dirty="0"/>
          </a:p>
          <a:p>
            <a:pPr marL="228600" indent="-228600">
              <a:buAutoNum type="arabicPeriod"/>
            </a:pPr>
            <a:r>
              <a:rPr lang="en-US" baseline="0" dirty="0"/>
              <a:t>Was your answer the same whether you answered with your head or your heart?</a:t>
            </a:r>
          </a:p>
          <a:p>
            <a:pPr marL="228600" indent="-228600">
              <a:buAutoNum type="arabicPeriod"/>
            </a:pPr>
            <a:r>
              <a:rPr lang="en-US" baseline="0" dirty="0"/>
              <a:t>Could you differentiate between making a decision with your head vs your heart?</a:t>
            </a:r>
          </a:p>
          <a:p>
            <a:pPr marL="228600" indent="-228600">
              <a:buAutoNum type="arabicPeriod"/>
            </a:pPr>
            <a:r>
              <a:rPr lang="en-US" baseline="0" dirty="0"/>
              <a:t>When was it hard to keep your heart out of the decision at hand?</a:t>
            </a:r>
            <a:br>
              <a:rPr lang="en-US" baseline="0" dirty="0"/>
            </a:br>
            <a:r>
              <a:rPr lang="en-US" baseline="0" dirty="0"/>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5050265C-EA89-49EE-B665-36001A0176DF}" type="slidenum">
              <a:rPr lang="en-US" smtClean="0"/>
              <a:t>26</a:t>
            </a:fld>
            <a:endParaRPr lang="en-US"/>
          </a:p>
        </p:txBody>
      </p:sp>
    </p:spTree>
    <p:extLst>
      <p:ext uri="{BB962C8B-B14F-4D97-AF65-F5344CB8AC3E}">
        <p14:creationId xmlns:p14="http://schemas.microsoft.com/office/powerpoint/2010/main" val="1229583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a:t>
            </a:r>
            <a:r>
              <a:rPr lang="en-US" baseline="0" dirty="0"/>
              <a:t> </a:t>
            </a:r>
            <a:r>
              <a:rPr lang="en-US" baseline="0" dirty="0" smtClean="0"/>
              <a:t>slide)</a:t>
            </a:r>
            <a:endParaRPr lang="en-US" dirty="0"/>
          </a:p>
          <a:p>
            <a:r>
              <a:rPr lang="en-US" dirty="0"/>
              <a:t>Explain that </a:t>
            </a:r>
            <a:r>
              <a:rPr lang="en-US" baseline="0" dirty="0"/>
              <a:t>HIPPA stands for Health Insurance Accountability Act that was passed by Congress in 1996.  </a:t>
            </a:r>
          </a:p>
          <a:p>
            <a:endParaRPr lang="en-US" baseline="0" dirty="0"/>
          </a:p>
          <a:p>
            <a:r>
              <a:rPr lang="en-US" baseline="0" dirty="0"/>
              <a:t>Then review the 4 bullets on the slide.</a:t>
            </a:r>
          </a:p>
          <a:p>
            <a:endParaRPr lang="en-US" baseline="0" dirty="0"/>
          </a:p>
          <a:p>
            <a:r>
              <a:rPr lang="en-US" baseline="0" dirty="0"/>
              <a:t>(Give the HIPAA quiz provided on pages 12-13 of the Trainer Manual.)</a:t>
            </a:r>
          </a:p>
          <a:p>
            <a:endParaRPr lang="en-US" baseline="0" dirty="0"/>
          </a:p>
          <a:p>
            <a:r>
              <a:rPr lang="en-US" baseline="0" dirty="0"/>
              <a:t>(Please see module titled Social Media and Technology for more training regarding HIPAA.)</a:t>
            </a:r>
          </a:p>
        </p:txBody>
      </p:sp>
      <p:sp>
        <p:nvSpPr>
          <p:cNvPr id="4" name="Slide Number Placeholder 3"/>
          <p:cNvSpPr>
            <a:spLocks noGrp="1"/>
          </p:cNvSpPr>
          <p:nvPr>
            <p:ph type="sldNum" sz="quarter" idx="10"/>
          </p:nvPr>
        </p:nvSpPr>
        <p:spPr/>
        <p:txBody>
          <a:bodyPr/>
          <a:lstStyle/>
          <a:p>
            <a:fld id="{5050265C-EA89-49EE-B665-36001A0176DF}" type="slidenum">
              <a:rPr lang="en-US" smtClean="0"/>
              <a:t>27</a:t>
            </a:fld>
            <a:endParaRPr lang="en-US"/>
          </a:p>
        </p:txBody>
      </p:sp>
    </p:spTree>
    <p:extLst>
      <p:ext uri="{BB962C8B-B14F-4D97-AF65-F5344CB8AC3E}">
        <p14:creationId xmlns:p14="http://schemas.microsoft.com/office/powerpoint/2010/main" val="890772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28</a:t>
            </a:fld>
            <a:endParaRPr lang="en-US"/>
          </a:p>
        </p:txBody>
      </p:sp>
    </p:spTree>
    <p:extLst>
      <p:ext uri="{BB962C8B-B14F-4D97-AF65-F5344CB8AC3E}">
        <p14:creationId xmlns:p14="http://schemas.microsoft.com/office/powerpoint/2010/main" val="227480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a:t>
            </a:r>
            <a:r>
              <a:rPr lang="en-US" baseline="0" dirty="0"/>
              <a:t> preview the session.</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3</a:t>
            </a:fld>
            <a:endParaRPr lang="en-US"/>
          </a:p>
        </p:txBody>
      </p:sp>
    </p:spTree>
    <p:extLst>
      <p:ext uri="{BB962C8B-B14F-4D97-AF65-F5344CB8AC3E}">
        <p14:creationId xmlns:p14="http://schemas.microsoft.com/office/powerpoint/2010/main" val="147371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1597" y="4389437"/>
            <a:ext cx="4399280" cy="369671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dismissing the value of learning about how to be a more competent communicator is not peculiar to the healthcare field, but a result of the </a:t>
            </a:r>
            <a:r>
              <a:rPr lang="en-US" sz="1200" b="1" kern="1200" dirty="0">
                <a:solidFill>
                  <a:schemeClr val="tx1"/>
                </a:solidFill>
                <a:effectLst/>
                <a:latin typeface="+mn-lt"/>
                <a:ea typeface="+mn-ea"/>
                <a:cs typeface="+mn-cs"/>
              </a:rPr>
              <a:t>“hindsight bias” </a:t>
            </a:r>
            <a:r>
              <a:rPr lang="en-US" sz="1200" kern="1200" dirty="0">
                <a:solidFill>
                  <a:schemeClr val="tx1"/>
                </a:solidFill>
                <a:effectLst/>
                <a:latin typeface="+mn-lt"/>
                <a:ea typeface="+mn-ea"/>
                <a:cs typeface="+mn-cs"/>
              </a:rPr>
              <a:t>or the “I already knew that” phenomenon.  The hindsight bias is a phenomenon in which people overestimate their prior knowledge. To demonstrate the concept ask the participants if they have watched TV shows such as </a:t>
            </a:r>
            <a:r>
              <a:rPr lang="en-US" sz="1200" i="1" kern="1200" dirty="0">
                <a:solidFill>
                  <a:schemeClr val="tx1"/>
                </a:solidFill>
                <a:effectLst/>
                <a:latin typeface="+mn-lt"/>
                <a:ea typeface="+mn-ea"/>
                <a:cs typeface="+mn-cs"/>
              </a:rPr>
              <a:t>Jeopardy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Are You Smarter Than a 5</a:t>
            </a:r>
            <a:r>
              <a:rPr lang="en-US" sz="1200" i="1" kern="1200" baseline="30000" dirty="0">
                <a:solidFill>
                  <a:schemeClr val="tx1"/>
                </a:solidFill>
                <a:effectLst/>
                <a:latin typeface="+mn-lt"/>
                <a:ea typeface="+mn-ea"/>
                <a:cs typeface="+mn-cs"/>
              </a:rPr>
              <a:t>th</a:t>
            </a:r>
            <a:r>
              <a:rPr lang="en-US" sz="1200" i="1" kern="1200" dirty="0">
                <a:solidFill>
                  <a:schemeClr val="tx1"/>
                </a:solidFill>
                <a:effectLst/>
                <a:latin typeface="+mn-lt"/>
                <a:ea typeface="+mn-ea"/>
                <a:cs typeface="+mn-cs"/>
              </a:rPr>
              <a:t> Grader and/</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Who Wants to Be a Millionaire. </a:t>
            </a:r>
            <a:r>
              <a:rPr lang="en-US" sz="1200" kern="1200" dirty="0">
                <a:solidFill>
                  <a:schemeClr val="tx1"/>
                </a:solidFill>
                <a:effectLst/>
                <a:latin typeface="+mn-lt"/>
                <a:ea typeface="+mn-ea"/>
                <a:cs typeface="+mn-cs"/>
              </a:rPr>
              <a:t>Remind them of the context in which music is playing while the question or answer is displayed WITHOUT the answer to the question, but when the answer is provided everyone comments, “I knew that.”  The reality is that they did not know the answer, but seeing the answer rang true to their personal experience which resulted in an overestimation of their prior knowledge.  Because we have been communicating our whole lives and we have communication competencies, it is easy for us to hear information about effective communication and think “I already know that,” but it is important not to fall prey to the hindsight bias or to discount the value of enhancing one’s communication competencies.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u="none" baseline="0" dirty="0"/>
          </a:p>
        </p:txBody>
      </p:sp>
      <p:sp>
        <p:nvSpPr>
          <p:cNvPr id="4" name="Slide Number Placeholder 3"/>
          <p:cNvSpPr>
            <a:spLocks noGrp="1"/>
          </p:cNvSpPr>
          <p:nvPr>
            <p:ph type="sldNum" sz="quarter" idx="10"/>
          </p:nvPr>
        </p:nvSpPr>
        <p:spPr/>
        <p:txBody>
          <a:bodyPr/>
          <a:lstStyle/>
          <a:p>
            <a:fld id="{73495A6F-A7A9-405F-9581-F468F1CABC82}" type="slidenum">
              <a:rPr lang="en-US" smtClean="0"/>
              <a:t>4</a:t>
            </a:fld>
            <a:endParaRPr lang="en-US"/>
          </a:p>
        </p:txBody>
      </p:sp>
    </p:spTree>
    <p:extLst>
      <p:ext uri="{BB962C8B-B14F-4D97-AF65-F5344CB8AC3E}">
        <p14:creationId xmlns:p14="http://schemas.microsoft.com/office/powerpoint/2010/main" val="384665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41579" y="4518204"/>
            <a:ext cx="5050649" cy="3696712"/>
          </a:xfrm>
        </p:spPr>
        <p:txBody>
          <a:bodyPr/>
          <a:lstStyle/>
          <a:p>
            <a:r>
              <a:rPr lang="en-US" sz="1200" b="0" kern="1200" dirty="0">
                <a:solidFill>
                  <a:schemeClr val="tx1"/>
                </a:solidFill>
                <a:effectLst/>
                <a:latin typeface="+mn-lt"/>
                <a:ea typeface="+mn-ea"/>
                <a:cs typeface="+mn-cs"/>
              </a:rPr>
              <a:t>(See detailed procedures on page 5 of the Trainer</a:t>
            </a:r>
            <a:r>
              <a:rPr lang="en-US" sz="1200" b="0" kern="1200" baseline="0" dirty="0">
                <a:solidFill>
                  <a:schemeClr val="tx1"/>
                </a:solidFill>
                <a:effectLst/>
                <a:latin typeface="+mn-lt"/>
                <a:ea typeface="+mn-ea"/>
                <a:cs typeface="+mn-cs"/>
              </a:rPr>
              <a:t> Manual.)</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help participants explore factors that influence individual conceptions of trust.</a:t>
            </a:r>
          </a:p>
          <a:p>
            <a:r>
              <a:rPr lang="en-US" sz="1200" b="1" kern="1200" dirty="0">
                <a:solidFill>
                  <a:schemeClr val="tx1"/>
                </a:solidFill>
                <a:effectLst/>
                <a:latin typeface="+mn-lt"/>
                <a:ea typeface="+mn-ea"/>
                <a:cs typeface="+mn-cs"/>
              </a:rPr>
              <a:t>Materials Needed (quantities vary by group size)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Blank piece of paper for each participant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Pen or pencil for each participant</a:t>
            </a:r>
          </a:p>
          <a:p>
            <a:r>
              <a:rPr lang="en-US" sz="1200" b="1" kern="1200" dirty="0">
                <a:solidFill>
                  <a:schemeClr val="tx1"/>
                </a:solidFill>
                <a:effectLst/>
                <a:latin typeface="+mn-lt"/>
                <a:ea typeface="+mn-ea"/>
                <a:cs typeface="+mn-cs"/>
              </a:rPr>
              <a:t>Procedures:</a:t>
            </a:r>
          </a:p>
          <a:p>
            <a:pPr marL="228600" lvl="0" indent="-228600">
              <a:buFont typeface="+mj-lt"/>
              <a:buAutoNum type="arabicPeriod"/>
            </a:pPr>
            <a:r>
              <a:rPr lang="en-US" sz="1200" kern="1200" dirty="0">
                <a:solidFill>
                  <a:schemeClr val="tx1"/>
                </a:solidFill>
                <a:effectLst/>
                <a:latin typeface="+mn-lt"/>
                <a:ea typeface="+mn-ea"/>
                <a:cs typeface="+mn-cs"/>
              </a:rPr>
              <a:t>Give each person a piece of paper and a pencil/pen.  </a:t>
            </a:r>
          </a:p>
          <a:p>
            <a:pPr marL="228600" lvl="0" indent="-228600">
              <a:buFont typeface="+mj-lt"/>
              <a:buAutoNum type="arabicPeriod"/>
            </a:pPr>
            <a:r>
              <a:rPr lang="en-US" sz="1200" kern="1200" dirty="0">
                <a:solidFill>
                  <a:schemeClr val="tx1"/>
                </a:solidFill>
                <a:effectLst/>
                <a:latin typeface="+mn-lt"/>
                <a:ea typeface="+mn-ea"/>
                <a:cs typeface="+mn-cs"/>
              </a:rPr>
              <a:t>Using</a:t>
            </a:r>
            <a:r>
              <a:rPr lang="en-US" sz="1200" kern="1200" baseline="0" dirty="0">
                <a:solidFill>
                  <a:schemeClr val="tx1"/>
                </a:solidFill>
                <a:effectLst/>
                <a:latin typeface="+mn-lt"/>
                <a:ea typeface="+mn-ea"/>
                <a:cs typeface="+mn-cs"/>
              </a:rPr>
              <a:t> this slide, </a:t>
            </a:r>
            <a:r>
              <a:rPr lang="en-US" sz="1200" kern="1200" dirty="0">
                <a:solidFill>
                  <a:schemeClr val="tx1"/>
                </a:solidFill>
                <a:effectLst/>
                <a:latin typeface="+mn-lt"/>
                <a:ea typeface="+mn-ea"/>
                <a:cs typeface="+mn-cs"/>
              </a:rPr>
              <a:t>have participants rank the listed professions in order of most trust to least trust.  </a:t>
            </a:r>
          </a:p>
          <a:p>
            <a:pPr marL="228600" lvl="0" indent="-228600">
              <a:buFont typeface="+mj-lt"/>
              <a:buAutoNum type="arabicPeriod"/>
            </a:pPr>
            <a:r>
              <a:rPr lang="en-US" sz="1200" kern="1200" dirty="0">
                <a:solidFill>
                  <a:schemeClr val="tx1"/>
                </a:solidFill>
                <a:effectLst/>
                <a:latin typeface="+mn-lt"/>
                <a:ea typeface="+mn-ea"/>
                <a:cs typeface="+mn-cs"/>
              </a:rPr>
              <a:t>Pair: Have participants pair up and compare lists.  Discuss what beliefs, stereotypes, and personal experiences may have influenced the chosen order of each participant. What does the ranking process reveal about each participant’s conception of trust?</a:t>
            </a:r>
          </a:p>
          <a:p>
            <a:pPr marL="228600" lvl="0" indent="-228600">
              <a:buFont typeface="+mj-lt"/>
              <a:buAutoNum type="arabicPeriod"/>
            </a:pPr>
            <a:r>
              <a:rPr lang="en-US" sz="1200" kern="1200" dirty="0">
                <a:solidFill>
                  <a:schemeClr val="tx1"/>
                </a:solidFill>
                <a:effectLst/>
                <a:latin typeface="+mn-lt"/>
                <a:ea typeface="+mn-ea"/>
                <a:cs typeface="+mn-cs"/>
              </a:rPr>
              <a:t>Square: Group participants into two groups of pairs (four participants). Compare and explain why they chose their particular order of professions.  What trends or patterns are revealed about the ranking process? What do these trends/patterns reveal about the conception of trust?</a:t>
            </a:r>
          </a:p>
          <a:p>
            <a:pPr marL="228600" lvl="0" indent="-228600">
              <a:buFont typeface="+mj-lt"/>
              <a:buAutoNum type="arabicPeriod"/>
            </a:pPr>
            <a:r>
              <a:rPr lang="en-US" sz="1200" kern="1200" dirty="0">
                <a:solidFill>
                  <a:schemeClr val="tx1"/>
                </a:solidFill>
                <a:effectLst/>
                <a:latin typeface="+mn-lt"/>
                <a:ea typeface="+mn-ea"/>
                <a:cs typeface="+mn-cs"/>
              </a:rPr>
              <a:t>Report out: Have one participant from each group report an outstanding reason of why the professions were ranked in a particular order or what the group learned about where the idea of trust may develop. </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5</a:t>
            </a:fld>
            <a:endParaRPr lang="en-US"/>
          </a:p>
        </p:txBody>
      </p:sp>
    </p:spTree>
    <p:extLst>
      <p:ext uri="{BB962C8B-B14F-4D97-AF65-F5344CB8AC3E}">
        <p14:creationId xmlns:p14="http://schemas.microsoft.com/office/powerpoint/2010/main" val="135208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02715" y="4465637"/>
            <a:ext cx="4261485" cy="3696712"/>
          </a:xfrm>
        </p:spPr>
        <p:txBody>
          <a:bodyPr/>
          <a:lstStyle/>
          <a:p>
            <a:r>
              <a:rPr lang="en-US" dirty="0"/>
              <a:t>(Animated Slide</a:t>
            </a:r>
            <a:r>
              <a:rPr lang="en-US" baseline="0" dirty="0"/>
              <a:t> - each definition comes in separately.)</a:t>
            </a:r>
          </a:p>
          <a:p>
            <a:endParaRPr lang="en-US" baseline="0" dirty="0"/>
          </a:p>
          <a:p>
            <a:r>
              <a:rPr lang="en-US" baseline="0" dirty="0"/>
              <a:t>Explain that when ethics is discussed, rarely is there only one answer and rarely is it comfortable. Ethics is the study of right and wrong conduct.  Ethics focuses on moral situations where this is a choice of behavior involving human values.</a:t>
            </a:r>
          </a:p>
        </p:txBody>
      </p:sp>
      <p:sp>
        <p:nvSpPr>
          <p:cNvPr id="4" name="Slide Number Placeholder 3"/>
          <p:cNvSpPr>
            <a:spLocks noGrp="1"/>
          </p:cNvSpPr>
          <p:nvPr>
            <p:ph type="sldNum" sz="quarter" idx="10"/>
          </p:nvPr>
        </p:nvSpPr>
        <p:spPr/>
        <p:txBody>
          <a:bodyPr/>
          <a:lstStyle/>
          <a:p>
            <a:fld id="{5050265C-EA89-49EE-B665-36001A0176DF}" type="slidenum">
              <a:rPr lang="en-US" smtClean="0"/>
              <a:t>6</a:t>
            </a:fld>
            <a:endParaRPr lang="en-US"/>
          </a:p>
        </p:txBody>
      </p:sp>
    </p:spTree>
    <p:extLst>
      <p:ext uri="{BB962C8B-B14F-4D97-AF65-F5344CB8AC3E}">
        <p14:creationId xmlns:p14="http://schemas.microsoft.com/office/powerpoint/2010/main" val="26267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3352" y="4465637"/>
            <a:ext cx="4261485" cy="3696712"/>
          </a:xfrm>
        </p:spPr>
        <p:txBody>
          <a:bodyPr/>
          <a:lstStyle/>
          <a:p>
            <a:r>
              <a:rPr lang="en-US" dirty="0" smtClean="0"/>
              <a:t>(See </a:t>
            </a:r>
            <a:r>
              <a:rPr lang="en-US" dirty="0"/>
              <a:t>detailed procedures on</a:t>
            </a:r>
            <a:r>
              <a:rPr lang="en-US" baseline="0" dirty="0"/>
              <a:t> page 6 of the Trainer Manual).</a:t>
            </a:r>
          </a:p>
          <a:p>
            <a:endParaRPr lang="en-US" baseline="0" dirty="0"/>
          </a:p>
          <a:p>
            <a:r>
              <a:rPr lang="en-US" sz="1200" b="1"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help participants articulate their position on a variety of ethical dilemmas and hear other points of view without triggering debate.</a:t>
            </a:r>
          </a:p>
          <a:p>
            <a:r>
              <a:rPr lang="en-US" sz="1200" b="1" u="sng" kern="1200" dirty="0">
                <a:solidFill>
                  <a:schemeClr val="tx1"/>
                </a:solidFill>
                <a:effectLst/>
                <a:latin typeface="+mn-lt"/>
                <a:ea typeface="+mn-ea"/>
                <a:cs typeface="+mn-cs"/>
              </a:rPr>
              <a:t>Materials Needed: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area large enough to for two circles, one inside the </a:t>
            </a:r>
            <a:r>
              <a:rPr lang="en-US" sz="1200" kern="1200" dirty="0" smtClean="0">
                <a:solidFill>
                  <a:schemeClr val="tx1"/>
                </a:solidFill>
                <a:effectLst/>
                <a:latin typeface="+mn-lt"/>
                <a:ea typeface="+mn-ea"/>
                <a:cs typeface="+mn-cs"/>
              </a:rPr>
              <a:t>other</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Procedures:</a:t>
            </a:r>
          </a:p>
          <a:p>
            <a:pPr marL="228600" lvl="0" indent="-228600">
              <a:buFont typeface="+mj-lt"/>
              <a:buAutoNum type="arabicPeriod"/>
            </a:pPr>
            <a:r>
              <a:rPr lang="en-US" sz="1200" kern="1200" dirty="0">
                <a:solidFill>
                  <a:schemeClr val="tx1"/>
                </a:solidFill>
                <a:effectLst/>
                <a:latin typeface="+mn-lt"/>
                <a:ea typeface="+mn-ea"/>
                <a:cs typeface="+mn-cs"/>
              </a:rPr>
              <a:t>Have participants make two circles with pairs facing each other.  The pairs will dialogue for 1 minute on a question listed below then the outer circle will shift clockwise two people so that new pairs are formed again.  The inner circle remains as is and does not move.  After discussion of the next question, the out circle will again rotate two spots clockwise while the inner circle does not move. Repeat a third and fourth time if time permits.</a:t>
            </a:r>
          </a:p>
          <a:p>
            <a:pPr marL="228600" indent="-228600">
              <a:buFont typeface="+mj-lt"/>
              <a:buAutoNum type="arabicPeriod"/>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One minute discussion topics</a:t>
            </a:r>
            <a:r>
              <a:rPr lang="en-US" sz="1200" kern="1200" dirty="0">
                <a:solidFill>
                  <a:schemeClr val="tx1"/>
                </a:solidFill>
                <a:effectLst/>
                <a:latin typeface="+mn-lt"/>
                <a:ea typeface="+mn-ea"/>
                <a:cs typeface="+mn-cs"/>
              </a:rPr>
              <a:t>: Moral question ideas (Trainer--pick questions based on your audience and goals, or, create questions that work for your own training needs): </a:t>
            </a:r>
          </a:p>
          <a:p>
            <a:pPr marL="228600" lvl="0" indent="-228600">
              <a:buFont typeface="+mj-lt"/>
              <a:buAutoNum type="arabicPeriod"/>
            </a:pPr>
            <a:r>
              <a:rPr lang="en-US" sz="1200" kern="1200" dirty="0">
                <a:solidFill>
                  <a:schemeClr val="tx1"/>
                </a:solidFill>
                <a:effectLst/>
                <a:latin typeface="+mn-lt"/>
                <a:ea typeface="+mn-ea"/>
                <a:cs typeface="+mn-cs"/>
              </a:rPr>
              <a:t>Do animals have rights?</a:t>
            </a:r>
          </a:p>
          <a:p>
            <a:pPr marL="228600" lvl="0" indent="-228600">
              <a:buFont typeface="+mj-lt"/>
              <a:buAutoNum type="arabicPeriod"/>
            </a:pPr>
            <a:r>
              <a:rPr lang="en-US" sz="1200" kern="1200" dirty="0">
                <a:solidFill>
                  <a:schemeClr val="tx1"/>
                </a:solidFill>
                <a:effectLst/>
                <a:latin typeface="+mn-lt"/>
                <a:ea typeface="+mn-ea"/>
                <a:cs typeface="+mn-cs"/>
              </a:rPr>
              <a:t>Should we experiment on animals?</a:t>
            </a:r>
          </a:p>
          <a:p>
            <a:pPr marL="228600" lvl="0" indent="-228600">
              <a:buFont typeface="+mj-lt"/>
              <a:buAutoNum type="arabicPeriod"/>
            </a:pPr>
            <a:r>
              <a:rPr lang="en-US" sz="1200" kern="1200" dirty="0">
                <a:solidFill>
                  <a:schemeClr val="tx1"/>
                </a:solidFill>
                <a:effectLst/>
                <a:latin typeface="+mn-lt"/>
                <a:ea typeface="+mn-ea"/>
                <a:cs typeface="+mn-cs"/>
              </a:rPr>
              <a:t>Should we place a limit on how many children a couple can have?</a:t>
            </a:r>
          </a:p>
          <a:p>
            <a:pPr marL="228600" lvl="0" indent="-228600">
              <a:buFont typeface="+mj-lt"/>
              <a:buAutoNum type="arabicPeriod"/>
            </a:pPr>
            <a:r>
              <a:rPr lang="en-US" sz="1200" kern="1200" dirty="0">
                <a:solidFill>
                  <a:schemeClr val="tx1"/>
                </a:solidFill>
                <a:effectLst/>
                <a:latin typeface="+mn-lt"/>
                <a:ea typeface="+mn-ea"/>
                <a:cs typeface="+mn-cs"/>
              </a:rPr>
              <a:t>Should sex selection be allowed so parents can pick male or female children?</a:t>
            </a:r>
          </a:p>
          <a:p>
            <a:pPr marL="228600" lvl="0" indent="-228600">
              <a:buFont typeface="+mj-lt"/>
              <a:buAutoNum type="arabicPeriod"/>
            </a:pPr>
            <a:r>
              <a:rPr lang="en-US" sz="1200" kern="1200" dirty="0">
                <a:solidFill>
                  <a:schemeClr val="tx1"/>
                </a:solidFill>
                <a:effectLst/>
                <a:latin typeface="+mn-lt"/>
                <a:ea typeface="+mn-ea"/>
                <a:cs typeface="+mn-cs"/>
              </a:rPr>
              <a:t>How would you solve the food shortage problem in the world?</a:t>
            </a:r>
            <a:r>
              <a:rPr lang="en-US" sz="1200" b="1" u="sng" kern="1200" dirty="0">
                <a:solidFill>
                  <a:schemeClr val="tx1"/>
                </a:solidFill>
                <a:effectLst/>
                <a:latin typeface="+mn-lt"/>
                <a:ea typeface="+mn-ea"/>
                <a:cs typeface="+mn-cs"/>
              </a:rPr>
              <a:t/>
            </a:r>
            <a:br>
              <a:rPr lang="en-US" sz="1200" b="1" u="sng" kern="1200" dirty="0">
                <a:solidFill>
                  <a:schemeClr val="tx1"/>
                </a:solidFill>
                <a:effectLst/>
                <a:latin typeface="+mn-lt"/>
                <a:ea typeface="+mn-ea"/>
                <a:cs typeface="+mn-cs"/>
              </a:rPr>
            </a:br>
            <a:endParaRPr lang="en-US" baseline="0" dirty="0"/>
          </a:p>
        </p:txBody>
      </p:sp>
      <p:sp>
        <p:nvSpPr>
          <p:cNvPr id="4" name="Slide Number Placeholder 3"/>
          <p:cNvSpPr>
            <a:spLocks noGrp="1"/>
          </p:cNvSpPr>
          <p:nvPr>
            <p:ph type="sldNum" sz="quarter" idx="10"/>
          </p:nvPr>
        </p:nvSpPr>
        <p:spPr/>
        <p:txBody>
          <a:bodyPr/>
          <a:lstStyle/>
          <a:p>
            <a:fld id="{5050265C-EA89-49EE-B665-36001A0176DF}" type="slidenum">
              <a:rPr lang="en-US" smtClean="0"/>
              <a:t>7</a:t>
            </a:fld>
            <a:endParaRPr lang="en-US"/>
          </a:p>
        </p:txBody>
      </p:sp>
    </p:spTree>
    <p:extLst>
      <p:ext uri="{BB962C8B-B14F-4D97-AF65-F5344CB8AC3E}">
        <p14:creationId xmlns:p14="http://schemas.microsoft.com/office/powerpoint/2010/main" val="154541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02715" y="4465637"/>
            <a:ext cx="4261485" cy="3696712"/>
          </a:xfrm>
        </p:spPr>
        <p:txBody>
          <a:bodyPr/>
          <a:lstStyle/>
          <a:p>
            <a:r>
              <a:rPr lang="en-US" dirty="0"/>
              <a:t>(Animated </a:t>
            </a:r>
            <a:r>
              <a:rPr lang="en-US" dirty="0" smtClean="0"/>
              <a:t>Slide)</a:t>
            </a:r>
            <a:endParaRPr lang="en-US" dirty="0"/>
          </a:p>
          <a:p>
            <a:endParaRPr lang="en-US" dirty="0"/>
          </a:p>
          <a:p>
            <a:r>
              <a:rPr lang="en-US" dirty="0"/>
              <a:t>Explain that we each have a little bit</a:t>
            </a:r>
            <a:r>
              <a:rPr lang="en-US" baseline="0" dirty="0"/>
              <a:t> of a different view on what is right and what is wrong.  Not on big things like robbing a bank, but on smaller things like whether it’s okay to taste one grape before we buy a bag of grapes at the grocery store.  </a:t>
            </a:r>
          </a:p>
          <a:p>
            <a:endParaRPr lang="en-US" baseline="0" dirty="0"/>
          </a:p>
          <a:p>
            <a:r>
              <a:rPr lang="en-US" baseline="0" dirty="0"/>
              <a:t>Ask – What cultural and social factors do you think influence our ethics?</a:t>
            </a:r>
          </a:p>
          <a:p>
            <a:r>
              <a:rPr lang="en-US" baseline="0" dirty="0"/>
              <a:t>(Allow participants to answer, and then show the list.)</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8</a:t>
            </a:fld>
            <a:endParaRPr lang="en-US"/>
          </a:p>
        </p:txBody>
      </p:sp>
    </p:spTree>
    <p:extLst>
      <p:ext uri="{BB962C8B-B14F-4D97-AF65-F5344CB8AC3E}">
        <p14:creationId xmlns:p14="http://schemas.microsoft.com/office/powerpoint/2010/main" val="5309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3352" y="4362450"/>
            <a:ext cx="4261485" cy="3696712"/>
          </a:xfrm>
        </p:spPr>
        <p:txBody>
          <a:bodyPr/>
          <a:lstStyle/>
          <a:p>
            <a:r>
              <a:rPr lang="en-US" dirty="0"/>
              <a:t>(Animated </a:t>
            </a:r>
            <a:r>
              <a:rPr lang="en-US" dirty="0" smtClean="0"/>
              <a:t>Slide)</a:t>
            </a:r>
            <a:endParaRPr lang="en-US" dirty="0"/>
          </a:p>
          <a:p>
            <a:endParaRPr lang="en-US" dirty="0"/>
          </a:p>
          <a:p>
            <a:r>
              <a:rPr lang="en-US" dirty="0"/>
              <a:t>No</a:t>
            </a:r>
            <a:r>
              <a:rPr lang="en-US" baseline="0" dirty="0"/>
              <a:t> absolute right or wrong answer.</a:t>
            </a:r>
          </a:p>
          <a:p>
            <a:r>
              <a:rPr lang="en-US" baseline="0" dirty="0"/>
              <a:t>At what age does human life begin?</a:t>
            </a:r>
            <a:endParaRPr lang="en-US" dirty="0"/>
          </a:p>
          <a:p>
            <a:endParaRPr lang="en-US" dirty="0"/>
          </a:p>
          <a:p>
            <a:r>
              <a:rPr lang="en-US" dirty="0"/>
              <a:t>Both sides have merit:</a:t>
            </a:r>
          </a:p>
          <a:p>
            <a:r>
              <a:rPr lang="en-US" dirty="0"/>
              <a:t>A patient has a STD</a:t>
            </a:r>
            <a:r>
              <a:rPr lang="en-US" baseline="0" dirty="0"/>
              <a:t> which he wants to keep confidential.  His wife is a friend of yours.  What do you do?</a:t>
            </a:r>
            <a:endParaRPr lang="en-US" dirty="0"/>
          </a:p>
          <a:p>
            <a:endParaRPr lang="en-US" dirty="0"/>
          </a:p>
          <a:p>
            <a:r>
              <a:rPr lang="en-US" dirty="0"/>
              <a:t>Outside</a:t>
            </a:r>
            <a:r>
              <a:rPr lang="en-US" baseline="0" dirty="0"/>
              <a:t> the scope of the written law:</a:t>
            </a:r>
          </a:p>
          <a:p>
            <a:r>
              <a:rPr lang="en-US" baseline="0" dirty="0"/>
              <a:t>A woman serves as a surrogate, with the egg and sperm coming from the biological couple.  During labor, the surrogate mother decides she wants to keep the newborn.  </a:t>
            </a:r>
          </a:p>
          <a:p>
            <a:r>
              <a:rPr lang="en-US" baseline="0" dirty="0"/>
              <a:t>Does it matter if the egg belongs to the surrogate?</a:t>
            </a:r>
            <a:endParaRPr lang="en-US" dirty="0"/>
          </a:p>
        </p:txBody>
      </p:sp>
      <p:sp>
        <p:nvSpPr>
          <p:cNvPr id="4" name="Slide Number Placeholder 3"/>
          <p:cNvSpPr>
            <a:spLocks noGrp="1"/>
          </p:cNvSpPr>
          <p:nvPr>
            <p:ph type="sldNum" sz="quarter" idx="10"/>
          </p:nvPr>
        </p:nvSpPr>
        <p:spPr/>
        <p:txBody>
          <a:bodyPr/>
          <a:lstStyle/>
          <a:p>
            <a:fld id="{5050265C-EA89-49EE-B665-36001A0176DF}" type="slidenum">
              <a:rPr lang="en-US" smtClean="0"/>
              <a:t>9</a:t>
            </a:fld>
            <a:endParaRPr lang="en-US"/>
          </a:p>
        </p:txBody>
      </p:sp>
    </p:spTree>
    <p:extLst>
      <p:ext uri="{BB962C8B-B14F-4D97-AF65-F5344CB8AC3E}">
        <p14:creationId xmlns:p14="http://schemas.microsoft.com/office/powerpoint/2010/main" val="158396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DB0AFC8-C505-4EC1-AFEE-162EF2962140}"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115142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B0AFC8-C505-4EC1-AFEE-162EF2962140}"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21785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B0AFC8-C505-4EC1-AFEE-162EF2962140}"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169114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 typeface="Arial" panose="020B0604020202020204" pitchFamily="34" charset="0"/>
              <a:buChar char="•"/>
              <a:defRPr/>
            </a:lvl2pPr>
            <a:lvl3pPr marL="1143000" indent="-228600">
              <a:buFont typeface="Century Schoolbook" panose="02040604050505020304" pitchFamily="18" charset="0"/>
              <a:buChar char="―"/>
              <a:defRPr/>
            </a:lvl3pPr>
            <a:lvl4pPr marL="1600200" indent="-228600">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DB0AFC8-C505-4EC1-AFEE-162EF2962140}"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6862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B0AFC8-C505-4EC1-AFEE-162EF2962140}"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404398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B0AFC8-C505-4EC1-AFEE-162EF2962140}"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4016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B0AFC8-C505-4EC1-AFEE-162EF2962140}" type="datetimeFigureOut">
              <a:rPr lang="en-US" smtClean="0"/>
              <a:t>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117250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Date Placeholder 2"/>
          <p:cNvSpPr>
            <a:spLocks noGrp="1"/>
          </p:cNvSpPr>
          <p:nvPr>
            <p:ph type="dt" sz="half" idx="10"/>
          </p:nvPr>
        </p:nvSpPr>
        <p:spPr/>
        <p:txBody>
          <a:bodyPr/>
          <a:lstStyle/>
          <a:p>
            <a:fld id="{2DB0AFC8-C505-4EC1-AFEE-162EF2962140}" type="datetimeFigureOut">
              <a:rPr lang="en-US" smtClean="0"/>
              <a:t>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182387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0AFC8-C505-4EC1-AFEE-162EF2962140}" type="datetimeFigureOut">
              <a:rPr lang="en-US" smtClean="0"/>
              <a:t>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27499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B0AFC8-C505-4EC1-AFEE-162EF2962140}"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262349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B0AFC8-C505-4EC1-AFEE-162EF2962140}"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33D4-2A2A-4E6B-AB69-447C0B7D7DBB}" type="slidenum">
              <a:rPr lang="en-US" smtClean="0"/>
              <a:t>‹#›</a:t>
            </a:fld>
            <a:endParaRPr lang="en-US"/>
          </a:p>
        </p:txBody>
      </p:sp>
    </p:spTree>
    <p:extLst>
      <p:ext uri="{BB962C8B-B14F-4D97-AF65-F5344CB8AC3E}">
        <p14:creationId xmlns:p14="http://schemas.microsoft.com/office/powerpoint/2010/main" val="87119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0AFC8-C505-4EC1-AFEE-162EF2962140}" type="datetimeFigureOut">
              <a:rPr lang="en-US" smtClean="0"/>
              <a:t>2/15/2017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A33D4-2A2A-4E6B-AB69-447C0B7D7DBB}" type="slidenum">
              <a:rPr lang="en-US" smtClean="0"/>
              <a:t>‹#›</a:t>
            </a:fld>
            <a:endParaRPr lang="en-US"/>
          </a:p>
        </p:txBody>
      </p:sp>
    </p:spTree>
    <p:extLst>
      <p:ext uri="{BB962C8B-B14F-4D97-AF65-F5344CB8AC3E}">
        <p14:creationId xmlns:p14="http://schemas.microsoft.com/office/powerpoint/2010/main" val="3611031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800" b="1" i="0" kern="1200" cap="all" baseline="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10000"/>
            </a:schemeClr>
          </a:solidFill>
          <a:latin typeface="Century Schoolbook" panose="020406040505050203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10000"/>
            </a:schemeClr>
          </a:solidFill>
          <a:latin typeface="Century Schoolbook" panose="020406040505050203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10000"/>
            </a:schemeClr>
          </a:solidFill>
          <a:latin typeface="Century Schoolbook" panose="020406040505050203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10000"/>
            </a:schemeClr>
          </a:solidFill>
          <a:latin typeface="Century Schoolbook" panose="020406040505050203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10000"/>
            </a:schemeClr>
          </a:solidFill>
          <a:latin typeface="Century Schoolbook" panose="020406040505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5.tiff"/><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10" Type="http://schemas.openxmlformats.org/officeDocument/2006/relationships/image" Target="../media/image10.tiff"/><Relationship Id="rId4" Type="http://schemas.openxmlformats.org/officeDocument/2006/relationships/image" Target="../media/image2.gif"/><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gif"/><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1905000" y="5105400"/>
            <a:ext cx="5257800" cy="707886"/>
          </a:xfrm>
          <a:prstGeom prst="rect">
            <a:avLst/>
          </a:prstGeom>
          <a:noFill/>
        </p:spPr>
        <p:txBody>
          <a:bodyPr wrap="square" rtlCol="0">
            <a:spAutoFit/>
          </a:bodyPr>
          <a:lstStyle/>
          <a:p>
            <a:pPr algn="ctr"/>
            <a:r>
              <a:rPr lang="en-US" sz="4000" b="1" dirty="0">
                <a:solidFill>
                  <a:schemeClr val="accent1">
                    <a:lumMod val="75000"/>
                  </a:schemeClr>
                </a:solidFill>
              </a:rPr>
              <a:t>Hi-Touch Healthcare</a:t>
            </a:r>
            <a:endParaRPr lang="en-US" sz="4000" b="1" dirty="0"/>
          </a:p>
        </p:txBody>
      </p:sp>
    </p:spTree>
    <p:extLst>
      <p:ext uri="{BB962C8B-B14F-4D97-AF65-F5344CB8AC3E}">
        <p14:creationId xmlns:p14="http://schemas.microsoft.com/office/powerpoint/2010/main" val="334635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sz="3200" dirty="0" smtClean="0"/>
              <a:t>Activity: Thought </a:t>
            </a:r>
            <a:r>
              <a:rPr lang="en-US" sz="3200" dirty="0"/>
              <a:t>shower</a:t>
            </a:r>
          </a:p>
        </p:txBody>
      </p:sp>
      <p:sp>
        <p:nvSpPr>
          <p:cNvPr id="15363" name="Content Placeholder 2"/>
          <p:cNvSpPr>
            <a:spLocks noGrp="1"/>
          </p:cNvSpPr>
          <p:nvPr>
            <p:ph idx="1"/>
          </p:nvPr>
        </p:nvSpPr>
        <p:spPr>
          <a:xfrm>
            <a:off x="457200" y="1340498"/>
            <a:ext cx="8229600" cy="4373563"/>
          </a:xfrm>
        </p:spPr>
        <p:txBody>
          <a:bodyPr>
            <a:normAutofit/>
          </a:bodyPr>
          <a:lstStyle/>
          <a:p>
            <a:pPr lvl="1">
              <a:buBlip>
                <a:blip r:embed="rId3"/>
              </a:buBlip>
            </a:pPr>
            <a:r>
              <a:rPr lang="en-US" dirty="0"/>
              <a:t>Divide into groups of no more than 5</a:t>
            </a:r>
          </a:p>
          <a:p>
            <a:pPr lvl="1">
              <a:buBlip>
                <a:blip r:embed="rId3"/>
              </a:buBlip>
            </a:pPr>
            <a:r>
              <a:rPr lang="en-US" dirty="0"/>
              <a:t>Each group meets at a piece of paper</a:t>
            </a:r>
          </a:p>
          <a:p>
            <a:pPr lvl="1">
              <a:buBlip>
                <a:blip r:embed="rId3"/>
              </a:buBlip>
            </a:pPr>
            <a:r>
              <a:rPr lang="en-US" dirty="0"/>
              <a:t>Each group has a different color pen</a:t>
            </a:r>
          </a:p>
          <a:p>
            <a:pPr lvl="1">
              <a:buBlip>
                <a:blip r:embed="rId3"/>
              </a:buBlip>
            </a:pPr>
            <a:r>
              <a:rPr lang="en-US" dirty="0"/>
              <a:t>Write as many ideas as possible about how to improve the challenge situation that is read</a:t>
            </a:r>
          </a:p>
        </p:txBody>
      </p:sp>
      <p:pic>
        <p:nvPicPr>
          <p:cNvPr id="3" name="Picture 2"/>
          <p:cNvPicPr>
            <a:picLocks noChangeAspect="1"/>
          </p:cNvPicPr>
          <p:nvPr/>
        </p:nvPicPr>
        <p:blipFill>
          <a:blip r:embed="rId4"/>
          <a:stretch>
            <a:fillRect/>
          </a:stretch>
        </p:blipFill>
        <p:spPr>
          <a:xfrm>
            <a:off x="2540000" y="4419600"/>
            <a:ext cx="4064000" cy="2286000"/>
          </a:xfrm>
          <a:prstGeom prst="rect">
            <a:avLst/>
          </a:prstGeom>
        </p:spPr>
      </p:pic>
    </p:spTree>
    <p:extLst>
      <p:ext uri="{BB962C8B-B14F-4D97-AF65-F5344CB8AC3E}">
        <p14:creationId xmlns:p14="http://schemas.microsoft.com/office/powerpoint/2010/main" val="202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ircle(in)">
                                      <p:cBhvr>
                                        <p:cTn id="7" dur="2000"/>
                                        <p:tgtEl>
                                          <p:spTgt spid="15363">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circle(in)">
                                      <p:cBhvr>
                                        <p:cTn id="11" dur="2000"/>
                                        <p:tgtEl>
                                          <p:spTgt spid="15363">
                                            <p:txEl>
                                              <p:pRg st="1" end="1"/>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circle(in)">
                                      <p:cBhvr>
                                        <p:cTn id="15" dur="2000"/>
                                        <p:tgtEl>
                                          <p:spTgt spid="15363">
                                            <p:txEl>
                                              <p:pRg st="2" end="2"/>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circle(in)">
                                      <p:cBhvr>
                                        <p:cTn id="19" dur="20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8686800" cy="1143000"/>
          </a:xfrm>
        </p:spPr>
        <p:txBody>
          <a:bodyPr>
            <a:normAutofit/>
          </a:bodyPr>
          <a:lstStyle/>
          <a:p>
            <a:r>
              <a:rPr lang="en-US" sz="3200" dirty="0"/>
              <a:t>Core Principles of Ethics</a:t>
            </a:r>
            <a:endParaRPr lang="en-US" sz="1100" dirty="0"/>
          </a:p>
        </p:txBody>
      </p:sp>
      <p:sp>
        <p:nvSpPr>
          <p:cNvPr id="3" name="Content Placeholder 2"/>
          <p:cNvSpPr>
            <a:spLocks noGrp="1"/>
          </p:cNvSpPr>
          <p:nvPr>
            <p:ph idx="1"/>
          </p:nvPr>
        </p:nvSpPr>
        <p:spPr>
          <a:xfrm>
            <a:off x="457200" y="1752600"/>
            <a:ext cx="8458200" cy="4648200"/>
          </a:xfrm>
        </p:spPr>
        <p:txBody>
          <a:bodyPr>
            <a:normAutofit/>
          </a:bodyPr>
          <a:lstStyle/>
          <a:p>
            <a:pPr>
              <a:lnSpc>
                <a:spcPct val="150000"/>
              </a:lnSpc>
            </a:pPr>
            <a:r>
              <a:rPr lang="en-US" sz="2800" dirty="0"/>
              <a:t>Autonomy – to honor the patient’s right to make his/her own decisions:</a:t>
            </a:r>
          </a:p>
          <a:p>
            <a:pPr lvl="1">
              <a:lnSpc>
                <a:spcPct val="150000"/>
              </a:lnSpc>
            </a:pPr>
            <a:r>
              <a:rPr lang="en-US" sz="2400" dirty="0"/>
              <a:t>Teach people to be able to make their own choices</a:t>
            </a:r>
          </a:p>
          <a:p>
            <a:pPr lvl="1">
              <a:lnSpc>
                <a:spcPct val="150000"/>
              </a:lnSpc>
            </a:pPr>
            <a:r>
              <a:rPr lang="en-US" sz="2400" dirty="0"/>
              <a:t>Support their own choices</a:t>
            </a:r>
          </a:p>
          <a:p>
            <a:pPr lvl="1">
              <a:lnSpc>
                <a:spcPct val="150000"/>
              </a:lnSpc>
            </a:pPr>
            <a:r>
              <a:rPr lang="en-US" sz="2400" dirty="0"/>
              <a:t>Do not force or coerce patient to do things</a:t>
            </a:r>
          </a:p>
          <a:p>
            <a:pPr marL="0" indent="0">
              <a:buNone/>
            </a:pPr>
            <a:endParaRPr lang="en-US" sz="3600" dirty="0"/>
          </a:p>
        </p:txBody>
      </p:sp>
      <p:pic>
        <p:nvPicPr>
          <p:cNvPr id="4" name="Picture 3"/>
          <p:cNvPicPr>
            <a:picLocks noChangeAspect="1"/>
          </p:cNvPicPr>
          <p:nvPr/>
        </p:nvPicPr>
        <p:blipFill>
          <a:blip r:embed="rId3"/>
          <a:stretch>
            <a:fillRect/>
          </a:stretch>
        </p:blipFill>
        <p:spPr>
          <a:xfrm>
            <a:off x="3505200" y="5105400"/>
            <a:ext cx="1905000" cy="1524000"/>
          </a:xfrm>
          <a:prstGeom prst="rect">
            <a:avLst/>
          </a:prstGeom>
        </p:spPr>
      </p:pic>
    </p:spTree>
    <p:extLst>
      <p:ext uri="{BB962C8B-B14F-4D97-AF65-F5344CB8AC3E}">
        <p14:creationId xmlns:p14="http://schemas.microsoft.com/office/powerpoint/2010/main" val="30607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iterate type="wd">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50" y="152400"/>
            <a:ext cx="8686800" cy="1143000"/>
          </a:xfrm>
        </p:spPr>
        <p:txBody>
          <a:bodyPr>
            <a:normAutofit/>
          </a:bodyPr>
          <a:lstStyle/>
          <a:p>
            <a:r>
              <a:rPr lang="en-US" sz="3200" dirty="0"/>
              <a:t>Core Principles of Ethics</a:t>
            </a:r>
            <a:endParaRPr lang="en-US" sz="1100" dirty="0"/>
          </a:p>
        </p:txBody>
      </p:sp>
      <p:sp>
        <p:nvSpPr>
          <p:cNvPr id="3" name="Content Placeholder 2"/>
          <p:cNvSpPr>
            <a:spLocks noGrp="1"/>
          </p:cNvSpPr>
          <p:nvPr>
            <p:ph idx="1"/>
          </p:nvPr>
        </p:nvSpPr>
        <p:spPr>
          <a:xfrm>
            <a:off x="417850" y="1371600"/>
            <a:ext cx="8458200" cy="4648200"/>
          </a:xfrm>
        </p:spPr>
        <p:txBody>
          <a:bodyPr>
            <a:normAutofit/>
          </a:bodyPr>
          <a:lstStyle/>
          <a:p>
            <a:pPr>
              <a:lnSpc>
                <a:spcPct val="150000"/>
              </a:lnSpc>
            </a:pPr>
            <a:r>
              <a:rPr lang="en-US" sz="2800" dirty="0"/>
              <a:t>Beneficence – to help the patient advance his/her own good</a:t>
            </a:r>
          </a:p>
          <a:p>
            <a:pPr lvl="1">
              <a:lnSpc>
                <a:spcPct val="150000"/>
              </a:lnSpc>
            </a:pPr>
            <a:r>
              <a:rPr lang="en-US" sz="2400" dirty="0"/>
              <a:t>Our actions should benefit patients, as defined by the patient, not what we think</a:t>
            </a:r>
          </a:p>
          <a:p>
            <a:pPr lvl="1">
              <a:lnSpc>
                <a:spcPct val="150000"/>
              </a:lnSpc>
            </a:pPr>
            <a:r>
              <a:rPr lang="en-US" sz="2400" dirty="0"/>
              <a:t>Create a sane and supportive environment</a:t>
            </a:r>
          </a:p>
          <a:p>
            <a:pPr lvl="1">
              <a:lnSpc>
                <a:spcPct val="150000"/>
              </a:lnSpc>
            </a:pPr>
            <a:r>
              <a:rPr lang="en-US" sz="2400" dirty="0"/>
              <a:t>Act on behalf of vulnerable patients</a:t>
            </a:r>
          </a:p>
          <a:p>
            <a:pPr marL="0" indent="0">
              <a:buNone/>
            </a:pPr>
            <a:endParaRPr lang="en-US" dirty="0"/>
          </a:p>
        </p:txBody>
      </p:sp>
      <p:pic>
        <p:nvPicPr>
          <p:cNvPr id="4" name="Picture 3"/>
          <p:cNvPicPr>
            <a:picLocks noChangeAspect="1"/>
          </p:cNvPicPr>
          <p:nvPr/>
        </p:nvPicPr>
        <p:blipFill>
          <a:blip r:embed="rId3"/>
          <a:stretch>
            <a:fillRect/>
          </a:stretch>
        </p:blipFill>
        <p:spPr>
          <a:xfrm>
            <a:off x="6858000" y="4724400"/>
            <a:ext cx="1668508" cy="1663700"/>
          </a:xfrm>
          <a:prstGeom prst="rect">
            <a:avLst/>
          </a:prstGeom>
        </p:spPr>
      </p:pic>
    </p:spTree>
    <p:extLst>
      <p:ext uri="{BB962C8B-B14F-4D97-AF65-F5344CB8AC3E}">
        <p14:creationId xmlns:p14="http://schemas.microsoft.com/office/powerpoint/2010/main" val="161929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45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45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8686800" cy="1143000"/>
          </a:xfrm>
        </p:spPr>
        <p:txBody>
          <a:bodyPr>
            <a:normAutofit/>
          </a:bodyPr>
          <a:lstStyle/>
          <a:p>
            <a:r>
              <a:rPr lang="en-US" sz="3200" dirty="0"/>
              <a:t>Core Principles of Ethics</a:t>
            </a:r>
            <a:endParaRPr lang="en-US" sz="1100" dirty="0"/>
          </a:p>
        </p:txBody>
      </p:sp>
      <p:sp>
        <p:nvSpPr>
          <p:cNvPr id="3" name="Content Placeholder 2"/>
          <p:cNvSpPr>
            <a:spLocks noGrp="1"/>
          </p:cNvSpPr>
          <p:nvPr>
            <p:ph idx="1"/>
          </p:nvPr>
        </p:nvSpPr>
        <p:spPr>
          <a:xfrm>
            <a:off x="457200" y="1752600"/>
            <a:ext cx="8458200" cy="4648200"/>
          </a:xfrm>
        </p:spPr>
        <p:txBody>
          <a:bodyPr>
            <a:normAutofit/>
          </a:bodyPr>
          <a:lstStyle/>
          <a:p>
            <a:pPr>
              <a:lnSpc>
                <a:spcPct val="150000"/>
              </a:lnSpc>
            </a:pPr>
            <a:r>
              <a:rPr lang="en-US" sz="2800" dirty="0" err="1"/>
              <a:t>Nonmaleficence</a:t>
            </a:r>
            <a:r>
              <a:rPr lang="en-US" sz="2800" dirty="0"/>
              <a:t> – to do no harm</a:t>
            </a:r>
          </a:p>
          <a:p>
            <a:pPr lvl="1">
              <a:lnSpc>
                <a:spcPct val="150000"/>
              </a:lnSpc>
            </a:pPr>
            <a:r>
              <a:rPr lang="en-US" sz="2400" dirty="0"/>
              <a:t>Do not cause pain or suffering</a:t>
            </a:r>
          </a:p>
          <a:p>
            <a:pPr lvl="1">
              <a:lnSpc>
                <a:spcPct val="150000"/>
              </a:lnSpc>
            </a:pPr>
            <a:r>
              <a:rPr lang="en-US" sz="2400" dirty="0"/>
              <a:t>Do not deprive patients</a:t>
            </a:r>
          </a:p>
          <a:p>
            <a:pPr lvl="1">
              <a:lnSpc>
                <a:spcPct val="150000"/>
              </a:lnSpc>
            </a:pPr>
            <a:r>
              <a:rPr lang="en-US" sz="2400" dirty="0"/>
              <a:t>Do not kill</a:t>
            </a:r>
          </a:p>
          <a:p>
            <a:pPr lvl="1">
              <a:lnSpc>
                <a:spcPct val="150000"/>
              </a:lnSpc>
            </a:pPr>
            <a:endParaRPr lang="en-US" sz="2400" dirty="0"/>
          </a:p>
          <a:p>
            <a:pPr marL="0" indent="0">
              <a:buNone/>
            </a:pPr>
            <a:endParaRPr lang="en-US" sz="3600" dirty="0"/>
          </a:p>
        </p:txBody>
      </p:sp>
    </p:spTree>
    <p:extLst>
      <p:ext uri="{BB962C8B-B14F-4D97-AF65-F5344CB8AC3E}">
        <p14:creationId xmlns:p14="http://schemas.microsoft.com/office/powerpoint/2010/main" val="204057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3000"/>
                                        <p:tgtEl>
                                          <p:spTgt spid="3">
                                            <p:txEl>
                                              <p:pRg st="0" end="0"/>
                                            </p:txEl>
                                          </p:spTgt>
                                        </p:tgtEl>
                                      </p:cBhvr>
                                    </p:animEffect>
                                  </p:childTnLst>
                                </p:cTn>
                              </p:par>
                            </p:childTnLst>
                          </p:cTn>
                        </p:par>
                        <p:par>
                          <p:cTn id="8" fill="hold">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35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40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8686800" cy="1143000"/>
          </a:xfrm>
        </p:spPr>
        <p:txBody>
          <a:bodyPr>
            <a:normAutofit/>
          </a:bodyPr>
          <a:lstStyle/>
          <a:p>
            <a:r>
              <a:rPr lang="en-US" sz="3200" dirty="0"/>
              <a:t>Core Principles of Ethics</a:t>
            </a:r>
            <a:endParaRPr lang="en-US" sz="1100" dirty="0"/>
          </a:p>
        </p:txBody>
      </p:sp>
      <p:sp>
        <p:nvSpPr>
          <p:cNvPr id="3" name="Content Placeholder 2"/>
          <p:cNvSpPr>
            <a:spLocks noGrp="1"/>
          </p:cNvSpPr>
          <p:nvPr>
            <p:ph idx="1"/>
          </p:nvPr>
        </p:nvSpPr>
        <p:spPr>
          <a:xfrm>
            <a:off x="457200" y="1524000"/>
            <a:ext cx="7772400" cy="5029200"/>
          </a:xfrm>
        </p:spPr>
        <p:txBody>
          <a:bodyPr>
            <a:noAutofit/>
          </a:bodyPr>
          <a:lstStyle/>
          <a:p>
            <a:r>
              <a:rPr lang="en-US" sz="2800" dirty="0"/>
              <a:t>Autonomy – to honor the patient’s right to make his/her own decisions</a:t>
            </a:r>
          </a:p>
          <a:p>
            <a:r>
              <a:rPr lang="en-US" sz="2800" dirty="0"/>
              <a:t>Beneficence – to help the patient advance his/her own good</a:t>
            </a:r>
          </a:p>
          <a:p>
            <a:r>
              <a:rPr lang="en-US" sz="2800" dirty="0" err="1"/>
              <a:t>Nonmaleficence</a:t>
            </a:r>
            <a:r>
              <a:rPr lang="en-US" sz="2800" dirty="0"/>
              <a:t> – to do no harm</a:t>
            </a:r>
          </a:p>
          <a:p>
            <a:r>
              <a:rPr lang="en-US" sz="2800" dirty="0"/>
              <a:t>Justice – to be fair and treat all cases alike</a:t>
            </a:r>
          </a:p>
          <a:p>
            <a:pPr lvl="1"/>
            <a:r>
              <a:rPr lang="en-US" dirty="0"/>
              <a:t>Act in a non-discriminatory and </a:t>
            </a:r>
            <a:r>
              <a:rPr lang="en-US" dirty="0" err="1"/>
              <a:t>non-judgemental</a:t>
            </a:r>
            <a:r>
              <a:rPr lang="en-US" dirty="0"/>
              <a:t> way</a:t>
            </a:r>
          </a:p>
          <a:p>
            <a:pPr lvl="1"/>
            <a:r>
              <a:rPr lang="en-US" dirty="0"/>
              <a:t>Respect patient’s rights</a:t>
            </a:r>
          </a:p>
          <a:p>
            <a:pPr marL="0" indent="0">
              <a:buNone/>
            </a:pPr>
            <a:endParaRPr lang="en-US" dirty="0"/>
          </a:p>
        </p:txBody>
      </p:sp>
    </p:spTree>
    <p:extLst>
      <p:ext uri="{BB962C8B-B14F-4D97-AF65-F5344CB8AC3E}">
        <p14:creationId xmlns:p14="http://schemas.microsoft.com/office/powerpoint/2010/main" val="71645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244"/>
            <a:ext cx="8229600" cy="1143000"/>
          </a:xfrm>
        </p:spPr>
        <p:txBody>
          <a:bodyPr/>
          <a:lstStyle/>
          <a:p>
            <a:r>
              <a:rPr lang="en-US" sz="3200" dirty="0"/>
              <a:t>Modern Healthcare and Ethics</a:t>
            </a:r>
          </a:p>
        </p:txBody>
      </p:sp>
      <p:sp>
        <p:nvSpPr>
          <p:cNvPr id="5" name="Content Placeholder 4"/>
          <p:cNvSpPr>
            <a:spLocks noGrp="1"/>
          </p:cNvSpPr>
          <p:nvPr>
            <p:ph idx="1"/>
          </p:nvPr>
        </p:nvSpPr>
        <p:spPr>
          <a:xfrm>
            <a:off x="381000" y="1676400"/>
            <a:ext cx="8382000" cy="4525963"/>
          </a:xfrm>
        </p:spPr>
        <p:txBody>
          <a:bodyPr>
            <a:normAutofit/>
          </a:bodyPr>
          <a:lstStyle/>
          <a:p>
            <a:pPr marL="0" indent="0">
              <a:buNone/>
            </a:pPr>
            <a:endParaRPr lang="en-US" sz="2800" i="1" dirty="0"/>
          </a:p>
          <a:p>
            <a:r>
              <a:rPr lang="en-US" sz="2800" dirty="0"/>
              <a:t>Ethics has become more of an issue because of -</a:t>
            </a:r>
          </a:p>
          <a:p>
            <a:pPr lvl="1"/>
            <a:r>
              <a:rPr lang="en-US" sz="2400" dirty="0"/>
              <a:t>Increased technology</a:t>
            </a:r>
          </a:p>
          <a:p>
            <a:pPr lvl="1"/>
            <a:r>
              <a:rPr lang="en-US" sz="2400" dirty="0"/>
              <a:t>Increased scope of educated</a:t>
            </a:r>
          </a:p>
          <a:p>
            <a:pPr lvl="1"/>
            <a:r>
              <a:rPr lang="en-US" sz="2400" dirty="0"/>
              <a:t>Prolonged lifespan</a:t>
            </a:r>
          </a:p>
          <a:p>
            <a:pPr lvl="1"/>
            <a:endParaRPr lang="en-US" sz="2400" dirty="0"/>
          </a:p>
        </p:txBody>
      </p:sp>
      <p:pic>
        <p:nvPicPr>
          <p:cNvPr id="3" name="Picture 2"/>
          <p:cNvPicPr>
            <a:picLocks noChangeAspect="1"/>
          </p:cNvPicPr>
          <p:nvPr/>
        </p:nvPicPr>
        <p:blipFill>
          <a:blip r:embed="rId3"/>
          <a:stretch>
            <a:fillRect/>
          </a:stretch>
        </p:blipFill>
        <p:spPr>
          <a:xfrm>
            <a:off x="2857500" y="4572000"/>
            <a:ext cx="3429000" cy="2064519"/>
          </a:xfrm>
          <a:prstGeom prst="rect">
            <a:avLst/>
          </a:prstGeom>
        </p:spPr>
      </p:pic>
    </p:spTree>
    <p:extLst>
      <p:ext uri="{BB962C8B-B14F-4D97-AF65-F5344CB8AC3E}">
        <p14:creationId xmlns:p14="http://schemas.microsoft.com/office/powerpoint/2010/main" val="11516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lstStyle/>
          <a:p>
            <a:r>
              <a:rPr lang="en-US" sz="3600" dirty="0" smtClean="0"/>
              <a:t>Activity: Head </a:t>
            </a:r>
            <a:r>
              <a:rPr lang="en-US" sz="3600" dirty="0"/>
              <a:t>or Heart</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Ethical Case – </a:t>
            </a:r>
            <a:br>
              <a:rPr lang="en-US" sz="3600" dirty="0"/>
            </a:br>
            <a:r>
              <a:rPr lang="en-US" sz="3600" dirty="0"/>
              <a:t>“What about Thomas”</a:t>
            </a:r>
          </a:p>
        </p:txBody>
      </p:sp>
      <p:pic>
        <p:nvPicPr>
          <p:cNvPr id="5" name="Picture 4"/>
          <p:cNvPicPr>
            <a:picLocks noChangeAspect="1"/>
          </p:cNvPicPr>
          <p:nvPr/>
        </p:nvPicPr>
        <p:blipFill>
          <a:blip r:embed="rId3"/>
          <a:stretch>
            <a:fillRect/>
          </a:stretch>
        </p:blipFill>
        <p:spPr>
          <a:xfrm>
            <a:off x="2576285" y="1905000"/>
            <a:ext cx="3991429" cy="2095500"/>
          </a:xfrm>
          <a:prstGeom prst="rect">
            <a:avLst/>
          </a:prstGeom>
          <a:ln>
            <a:noFill/>
          </a:ln>
          <a:effectLst>
            <a:softEdge rad="112500"/>
          </a:effectLst>
        </p:spPr>
      </p:pic>
    </p:spTree>
    <p:extLst>
      <p:ext uri="{BB962C8B-B14F-4D97-AF65-F5344CB8AC3E}">
        <p14:creationId xmlns:p14="http://schemas.microsoft.com/office/powerpoint/2010/main" val="48828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sz="3200" dirty="0"/>
              <a:t>Cast of Characters</a:t>
            </a:r>
          </a:p>
        </p:txBody>
      </p:sp>
      <p:sp>
        <p:nvSpPr>
          <p:cNvPr id="3" name="Content Placeholder 2"/>
          <p:cNvSpPr>
            <a:spLocks noGrp="1"/>
          </p:cNvSpPr>
          <p:nvPr>
            <p:ph idx="1"/>
          </p:nvPr>
        </p:nvSpPr>
        <p:spPr>
          <a:xfrm>
            <a:off x="457200" y="1524000"/>
            <a:ext cx="8077200" cy="5410200"/>
          </a:xfrm>
        </p:spPr>
        <p:txBody>
          <a:bodyPr>
            <a:normAutofit/>
          </a:bodyPr>
          <a:lstStyle/>
          <a:p>
            <a:r>
              <a:rPr lang="en-US" sz="2800" dirty="0"/>
              <a:t>Dr. Fisher – Pediatrician; developed a new procedure that has an 89% survival rate for extremely low birth weight baby (&lt; 1 </a:t>
            </a:r>
            <a:r>
              <a:rPr lang="en-US" sz="2800" dirty="0" err="1"/>
              <a:t>lb</a:t>
            </a:r>
            <a:r>
              <a:rPr lang="en-US" sz="2800" dirty="0"/>
              <a:t>) costing $450,000 per baby</a:t>
            </a:r>
          </a:p>
          <a:p>
            <a:r>
              <a:rPr lang="en-US" sz="2800" dirty="0"/>
              <a:t>Joy Smith – Mother, still smoking and drinking socially, plans to go back to work after the birth of the baby</a:t>
            </a:r>
          </a:p>
          <a:p>
            <a:r>
              <a:rPr lang="en-US" sz="2800" dirty="0"/>
              <a:t>Michael Smith – Father, family just bought a new home, works a lot of overtime</a:t>
            </a:r>
          </a:p>
        </p:txBody>
      </p:sp>
    </p:spTree>
    <p:extLst>
      <p:ext uri="{BB962C8B-B14F-4D97-AF65-F5344CB8AC3E}">
        <p14:creationId xmlns:p14="http://schemas.microsoft.com/office/powerpoint/2010/main" val="6208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Cast of Characters</a:t>
            </a:r>
          </a:p>
        </p:txBody>
      </p:sp>
      <p:sp>
        <p:nvSpPr>
          <p:cNvPr id="3" name="Content Placeholder 2"/>
          <p:cNvSpPr>
            <a:spLocks noGrp="1"/>
          </p:cNvSpPr>
          <p:nvPr>
            <p:ph idx="1"/>
          </p:nvPr>
        </p:nvSpPr>
        <p:spPr>
          <a:xfrm>
            <a:off x="419100" y="1420748"/>
            <a:ext cx="8305800" cy="5105400"/>
          </a:xfrm>
        </p:spPr>
        <p:txBody>
          <a:bodyPr>
            <a:normAutofit/>
          </a:bodyPr>
          <a:lstStyle/>
          <a:p>
            <a:r>
              <a:rPr lang="en-US" sz="2800" dirty="0"/>
              <a:t>Emily Smith – Daughter,15; in band, drama, trying out for cheerleading, has lots of toys and wants to go to a private college</a:t>
            </a:r>
          </a:p>
          <a:p>
            <a:r>
              <a:rPr lang="en-US" sz="2800" dirty="0"/>
              <a:t>Dennis Copper – Owner of electronics company that Michael works at, needs to decrease amount of overtime worked by employees to have company sustain itself</a:t>
            </a:r>
          </a:p>
          <a:p>
            <a:r>
              <a:rPr lang="en-US" sz="2800" dirty="0"/>
              <a:t>Joseph Sullivan – CEO of Mega Health Insurance company, profits have been decreasing, has increased number of procedures not covered</a:t>
            </a:r>
          </a:p>
        </p:txBody>
      </p:sp>
    </p:spTree>
    <p:extLst>
      <p:ext uri="{BB962C8B-B14F-4D97-AF65-F5344CB8AC3E}">
        <p14:creationId xmlns:p14="http://schemas.microsoft.com/office/powerpoint/2010/main" val="16448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The Case</a:t>
            </a:r>
          </a:p>
        </p:txBody>
      </p:sp>
      <p:sp>
        <p:nvSpPr>
          <p:cNvPr id="3" name="Content Placeholder 2"/>
          <p:cNvSpPr>
            <a:spLocks noGrp="1"/>
          </p:cNvSpPr>
          <p:nvPr>
            <p:ph idx="1"/>
          </p:nvPr>
        </p:nvSpPr>
        <p:spPr>
          <a:xfrm>
            <a:off x="457200" y="1828800"/>
            <a:ext cx="8229600" cy="5105400"/>
          </a:xfrm>
        </p:spPr>
        <p:txBody>
          <a:bodyPr>
            <a:normAutofit/>
          </a:bodyPr>
          <a:lstStyle/>
          <a:p>
            <a:r>
              <a:rPr lang="en-US" sz="2800" dirty="0"/>
              <a:t>Joy goes into premature labor, has baby boy – Thomas.  He weighs 15oz at birth.</a:t>
            </a:r>
          </a:p>
          <a:p>
            <a:r>
              <a:rPr lang="en-US" sz="2800" dirty="0"/>
              <a:t>Parents are informed about Dr. Fisher’s procedure.</a:t>
            </a:r>
          </a:p>
          <a:p>
            <a:r>
              <a:rPr lang="en-US" sz="2800" dirty="0"/>
              <a:t>Hospital policy on high cost procedures: procedure authorized only when covered by medical insurance or if parents agree to full financial responsibility.</a:t>
            </a:r>
          </a:p>
        </p:txBody>
      </p:sp>
    </p:spTree>
    <p:extLst>
      <p:ext uri="{BB962C8B-B14F-4D97-AF65-F5344CB8AC3E}">
        <p14:creationId xmlns:p14="http://schemas.microsoft.com/office/powerpoint/2010/main" val="142271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0"/>
                                        <p:tgtEl>
                                          <p:spTgt spid="3">
                                            <p:txEl>
                                              <p:pRg st="2" end="2"/>
                                            </p:txEl>
                                          </p:spTgt>
                                        </p:tgtEl>
                                      </p:cBhvr>
                                    </p:animEffect>
                                    <p:anim calcmode="lin" valueType="num">
                                      <p:cBhvr>
                                        <p:cTn id="20"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282" y="1371600"/>
            <a:ext cx="5443870" cy="5029200"/>
          </a:xfrm>
          <a:prstGeom prst="round2DiagRect">
            <a:avLst/>
          </a:prstGeom>
        </p:spPr>
      </p:pic>
      <p:sp>
        <p:nvSpPr>
          <p:cNvPr id="4" name="Title 3"/>
          <p:cNvSpPr>
            <a:spLocks noGrp="1"/>
          </p:cNvSpPr>
          <p:nvPr>
            <p:ph type="title"/>
          </p:nvPr>
        </p:nvSpPr>
        <p:spPr>
          <a:xfrm>
            <a:off x="544435" y="152400"/>
            <a:ext cx="8599565" cy="1143000"/>
          </a:xfrm>
        </p:spPr>
        <p:txBody>
          <a:bodyPr/>
          <a:lstStyle/>
          <a:p>
            <a:r>
              <a:rPr lang="en-US" dirty="0"/>
              <a:t>Ethics in healthcare and </a:t>
            </a:r>
            <a:r>
              <a:rPr lang="en-US" dirty="0" err="1"/>
              <a:t>hipAa</a:t>
            </a:r>
            <a:endParaRPr lang="en-US" dirty="0"/>
          </a:p>
        </p:txBody>
      </p:sp>
    </p:spTree>
    <p:extLst>
      <p:ext uri="{BB962C8B-B14F-4D97-AF65-F5344CB8AC3E}">
        <p14:creationId xmlns:p14="http://schemas.microsoft.com/office/powerpoint/2010/main" val="401134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dirty="0"/>
              <a:t>The Case</a:t>
            </a:r>
          </a:p>
        </p:txBody>
      </p:sp>
      <p:sp>
        <p:nvSpPr>
          <p:cNvPr id="3" name="Content Placeholder 2"/>
          <p:cNvSpPr>
            <a:spLocks noGrp="1"/>
          </p:cNvSpPr>
          <p:nvPr>
            <p:ph idx="1"/>
          </p:nvPr>
        </p:nvSpPr>
        <p:spPr>
          <a:xfrm>
            <a:off x="457200" y="1676400"/>
            <a:ext cx="8229600" cy="5105400"/>
          </a:xfrm>
        </p:spPr>
        <p:txBody>
          <a:bodyPr>
            <a:normAutofit/>
          </a:bodyPr>
          <a:lstStyle/>
          <a:p>
            <a:r>
              <a:rPr lang="en-US" sz="2800" dirty="0"/>
              <a:t>Without the procedure, Thomas will be put in the Newborn ICU, where his chances for survival are very small.</a:t>
            </a:r>
          </a:p>
          <a:p>
            <a:r>
              <a:rPr lang="en-US" sz="2800" dirty="0"/>
              <a:t>Father contacts insurance company and finds out that only $150,000 of the $450,000 will be covered.</a:t>
            </a:r>
          </a:p>
          <a:p>
            <a:r>
              <a:rPr lang="en-US" sz="2800" dirty="0"/>
              <a:t>Parents need to come up with $300,000.</a:t>
            </a:r>
          </a:p>
          <a:p>
            <a:r>
              <a:rPr lang="en-US" sz="2800" dirty="0"/>
              <a:t>Also, even if Thomas does survive, the chance if him being normal and healthy is &lt;50%.</a:t>
            </a:r>
          </a:p>
        </p:txBody>
      </p:sp>
    </p:spTree>
    <p:extLst>
      <p:ext uri="{BB962C8B-B14F-4D97-AF65-F5344CB8AC3E}">
        <p14:creationId xmlns:p14="http://schemas.microsoft.com/office/powerpoint/2010/main" val="1766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anim calcmode="lin" valueType="num">
                                      <p:cBhvr>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12"/>
            <a:ext cx="8229600" cy="1143000"/>
          </a:xfrm>
        </p:spPr>
        <p:txBody>
          <a:bodyPr/>
          <a:lstStyle/>
          <a:p>
            <a:r>
              <a:rPr lang="en-US" sz="3200" dirty="0"/>
              <a:t>The Case</a:t>
            </a:r>
          </a:p>
        </p:txBody>
      </p:sp>
      <p:sp>
        <p:nvSpPr>
          <p:cNvPr id="3" name="Content Placeholder 2"/>
          <p:cNvSpPr>
            <a:spLocks noGrp="1"/>
          </p:cNvSpPr>
          <p:nvPr>
            <p:ph idx="1"/>
          </p:nvPr>
        </p:nvSpPr>
        <p:spPr>
          <a:xfrm>
            <a:off x="381000" y="1652059"/>
            <a:ext cx="8229600" cy="5562600"/>
          </a:xfrm>
        </p:spPr>
        <p:txBody>
          <a:bodyPr>
            <a:noAutofit/>
          </a:bodyPr>
          <a:lstStyle/>
          <a:p>
            <a:r>
              <a:rPr lang="en-US" sz="2600" dirty="0"/>
              <a:t>Smith’s total savings is $20,000.</a:t>
            </a:r>
          </a:p>
          <a:p>
            <a:r>
              <a:rPr lang="en-US" sz="2600" dirty="0"/>
              <a:t>Smith’s have a rich family member that can help them get a loan for the remaining $280,000.</a:t>
            </a:r>
          </a:p>
          <a:p>
            <a:r>
              <a:rPr lang="en-US" sz="2600" dirty="0"/>
              <a:t>Smith’s decide to involve Emily in the decision.</a:t>
            </a:r>
          </a:p>
          <a:p>
            <a:r>
              <a:rPr lang="en-US" sz="2600" dirty="0"/>
              <a:t>Drastic changes will be required in the Smith house – move to a less expensive home, Emily will have to pay for her own activities and college, mom will need to go to work as soon as possible.</a:t>
            </a:r>
          </a:p>
          <a:p>
            <a:r>
              <a:rPr lang="en-US" sz="2600" dirty="0"/>
              <a:t>Dad needs to see if boss will let him continue to work overtime.</a:t>
            </a:r>
          </a:p>
        </p:txBody>
      </p:sp>
      <p:pic>
        <p:nvPicPr>
          <p:cNvPr id="4" name="Picture 3"/>
          <p:cNvPicPr>
            <a:picLocks noChangeAspect="1"/>
          </p:cNvPicPr>
          <p:nvPr/>
        </p:nvPicPr>
        <p:blipFill>
          <a:blip r:embed="rId3"/>
          <a:stretch>
            <a:fillRect/>
          </a:stretch>
        </p:blipFill>
        <p:spPr>
          <a:xfrm>
            <a:off x="7086600" y="152400"/>
            <a:ext cx="1676400" cy="1676400"/>
          </a:xfrm>
          <a:prstGeom prst="rect">
            <a:avLst/>
          </a:prstGeom>
        </p:spPr>
      </p:pic>
    </p:spTree>
    <p:extLst>
      <p:ext uri="{BB962C8B-B14F-4D97-AF65-F5344CB8AC3E}">
        <p14:creationId xmlns:p14="http://schemas.microsoft.com/office/powerpoint/2010/main" val="8951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anim calcmode="lin" valueType="num">
                                      <p:cBhvr>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anim calcmode="lin" valueType="num">
                                      <p:cBhvr>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35" y="144463"/>
            <a:ext cx="8229600" cy="1143000"/>
          </a:xfrm>
        </p:spPr>
        <p:txBody>
          <a:bodyPr/>
          <a:lstStyle/>
          <a:p>
            <a:r>
              <a:rPr lang="en-US" sz="3200" dirty="0" smtClean="0"/>
              <a:t>Activity: Head </a:t>
            </a:r>
            <a:r>
              <a:rPr lang="en-US" sz="3200" dirty="0"/>
              <a:t>or Heart</a:t>
            </a:r>
          </a:p>
        </p:txBody>
      </p:sp>
      <p:sp>
        <p:nvSpPr>
          <p:cNvPr id="3" name="Content Placeholder 2"/>
          <p:cNvSpPr>
            <a:spLocks noGrp="1"/>
          </p:cNvSpPr>
          <p:nvPr>
            <p:ph idx="1"/>
          </p:nvPr>
        </p:nvSpPr>
        <p:spPr>
          <a:xfrm>
            <a:off x="452535" y="1600200"/>
            <a:ext cx="8229600" cy="4525963"/>
          </a:xfrm>
        </p:spPr>
        <p:txBody>
          <a:bodyPr>
            <a:normAutofit/>
          </a:bodyPr>
          <a:lstStyle/>
          <a:p>
            <a:r>
              <a:rPr lang="en-US" sz="2800" dirty="0"/>
              <a:t>Series of questions</a:t>
            </a:r>
          </a:p>
          <a:p>
            <a:r>
              <a:rPr lang="en-US" sz="2800" dirty="0"/>
              <a:t>If you answer with your heart (emotional reason) then put your right hand on your heart</a:t>
            </a:r>
          </a:p>
          <a:p>
            <a:r>
              <a:rPr lang="en-US" sz="2800" dirty="0"/>
              <a:t>If you answer with your head (rational reason), then put your left hand on your head </a:t>
            </a:r>
          </a:p>
        </p:txBody>
      </p:sp>
      <p:pic>
        <p:nvPicPr>
          <p:cNvPr id="4" name="Picture 3"/>
          <p:cNvPicPr>
            <a:picLocks noChangeAspect="1"/>
          </p:cNvPicPr>
          <p:nvPr/>
        </p:nvPicPr>
        <p:blipFill>
          <a:blip r:embed="rId3"/>
          <a:stretch>
            <a:fillRect/>
          </a:stretch>
        </p:blipFill>
        <p:spPr>
          <a:xfrm>
            <a:off x="2819400" y="4876800"/>
            <a:ext cx="3265714" cy="1714500"/>
          </a:xfrm>
          <a:prstGeom prst="rect">
            <a:avLst/>
          </a:prstGeom>
          <a:ln>
            <a:noFill/>
          </a:ln>
          <a:effectLst>
            <a:softEdge rad="112500"/>
          </a:effectLst>
        </p:spPr>
      </p:pic>
    </p:spTree>
    <p:extLst>
      <p:ext uri="{BB962C8B-B14F-4D97-AF65-F5344CB8AC3E}">
        <p14:creationId xmlns:p14="http://schemas.microsoft.com/office/powerpoint/2010/main" val="83370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67169" y="152400"/>
            <a:ext cx="1656954" cy="1905000"/>
          </a:xfrm>
          <a:prstGeom prst="rect">
            <a:avLst/>
          </a:prstGeom>
        </p:spPr>
      </p:pic>
      <p:sp>
        <p:nvSpPr>
          <p:cNvPr id="2" name="Title 1"/>
          <p:cNvSpPr>
            <a:spLocks noGrp="1"/>
          </p:cNvSpPr>
          <p:nvPr>
            <p:ph type="title"/>
          </p:nvPr>
        </p:nvSpPr>
        <p:spPr>
          <a:xfrm>
            <a:off x="457200" y="152400"/>
            <a:ext cx="8229600" cy="1143000"/>
          </a:xfrm>
        </p:spPr>
        <p:txBody>
          <a:bodyPr/>
          <a:lstStyle/>
          <a:p>
            <a:r>
              <a:rPr lang="en-US" sz="3200" dirty="0"/>
              <a:t>Questions</a:t>
            </a:r>
          </a:p>
        </p:txBody>
      </p:sp>
      <p:sp>
        <p:nvSpPr>
          <p:cNvPr id="3" name="Content Placeholder 2"/>
          <p:cNvSpPr>
            <a:spLocks noGrp="1"/>
          </p:cNvSpPr>
          <p:nvPr>
            <p:ph idx="1"/>
          </p:nvPr>
        </p:nvSpPr>
        <p:spPr>
          <a:xfrm>
            <a:off x="304800" y="1295400"/>
            <a:ext cx="8229600" cy="5562600"/>
          </a:xfrm>
        </p:spPr>
        <p:txBody>
          <a:bodyPr>
            <a:normAutofit/>
          </a:bodyPr>
          <a:lstStyle/>
          <a:p>
            <a:r>
              <a:rPr lang="en-US" sz="2800" dirty="0"/>
              <a:t>Is it ethical for a hospital to provide a technically feasible treatment only to those who can pay for it?</a:t>
            </a:r>
          </a:p>
          <a:p>
            <a:r>
              <a:rPr lang="en-US" sz="2800" dirty="0"/>
              <a:t>Under the circumstances described, should Mega Insurance be required to pay for the procedure?</a:t>
            </a:r>
          </a:p>
          <a:p>
            <a:r>
              <a:rPr lang="en-US" sz="2800" dirty="0"/>
              <a:t>Should everyone have medical insurance or should better policies be available to those who can afford them?</a:t>
            </a:r>
          </a:p>
          <a:p>
            <a:r>
              <a:rPr lang="en-US" sz="2800" dirty="0"/>
              <a:t>Is it fair for the Smiths to ask Emily help make the decision?</a:t>
            </a:r>
          </a:p>
          <a:p>
            <a:endParaRPr lang="en-US" sz="2800" dirty="0"/>
          </a:p>
        </p:txBody>
      </p:sp>
    </p:spTree>
    <p:extLst>
      <p:ext uri="{BB962C8B-B14F-4D97-AF65-F5344CB8AC3E}">
        <p14:creationId xmlns:p14="http://schemas.microsoft.com/office/powerpoint/2010/main" val="116025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3000"/>
                                        <p:tgtEl>
                                          <p:spTgt spid="3">
                                            <p:txEl>
                                              <p:pRg st="3" end="3"/>
                                            </p:txEl>
                                          </p:spTgt>
                                        </p:tgtEl>
                                      </p:cBhvr>
                                    </p:animEffect>
                                    <p:anim calcmode="lin" valueType="num">
                                      <p:cBhvr>
                                        <p:cTn id="29"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dirty="0"/>
              <a:t>Questions</a:t>
            </a:r>
          </a:p>
        </p:txBody>
      </p:sp>
      <p:sp>
        <p:nvSpPr>
          <p:cNvPr id="3" name="Content Placeholder 2"/>
          <p:cNvSpPr>
            <a:spLocks noGrp="1"/>
          </p:cNvSpPr>
          <p:nvPr>
            <p:ph idx="1"/>
          </p:nvPr>
        </p:nvSpPr>
        <p:spPr>
          <a:xfrm>
            <a:off x="381000" y="1371600"/>
            <a:ext cx="8229600" cy="5562600"/>
          </a:xfrm>
        </p:spPr>
        <p:txBody>
          <a:bodyPr>
            <a:normAutofit/>
          </a:bodyPr>
          <a:lstStyle/>
          <a:p>
            <a:r>
              <a:rPr lang="en-US" sz="2800" dirty="0"/>
              <a:t>If you were the Smiths, what decision would you make?</a:t>
            </a:r>
          </a:p>
          <a:p>
            <a:r>
              <a:rPr lang="en-US" sz="2800" dirty="0"/>
              <a:t>If the treatment could provide a 100% guarantee of Thomas surviving and being healthy, would your answer to any of the questions be different?</a:t>
            </a:r>
          </a:p>
          <a:p>
            <a:r>
              <a:rPr lang="en-US" sz="2800" dirty="0"/>
              <a:t>When the Smiths make their decision, should they take into account how they would feel if they agreed to pay for the treatment and then Thomas either died or became severely handicapped?</a:t>
            </a:r>
          </a:p>
        </p:txBody>
      </p:sp>
    </p:spTree>
    <p:extLst>
      <p:ext uri="{BB962C8B-B14F-4D97-AF65-F5344CB8AC3E}">
        <p14:creationId xmlns:p14="http://schemas.microsoft.com/office/powerpoint/2010/main" val="12268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200" dirty="0"/>
              <a:t>Additional Questions</a:t>
            </a:r>
          </a:p>
        </p:txBody>
      </p:sp>
      <p:sp>
        <p:nvSpPr>
          <p:cNvPr id="3" name="Content Placeholder 2"/>
          <p:cNvSpPr>
            <a:spLocks noGrp="1"/>
          </p:cNvSpPr>
          <p:nvPr>
            <p:ph idx="1"/>
          </p:nvPr>
        </p:nvSpPr>
        <p:spPr>
          <a:xfrm>
            <a:off x="457200" y="1524000"/>
            <a:ext cx="8229600" cy="5562600"/>
          </a:xfrm>
        </p:spPr>
        <p:txBody>
          <a:bodyPr>
            <a:normAutofit/>
          </a:bodyPr>
          <a:lstStyle/>
          <a:p>
            <a:r>
              <a:rPr lang="en-US" sz="2800" dirty="0"/>
              <a:t>Some obstetricians will not make a great effort to resuscitate a severely handicapped newborn infant that experiences a cardiac arrest.  Do you think this is ethical?</a:t>
            </a:r>
          </a:p>
          <a:p>
            <a:r>
              <a:rPr lang="en-US" sz="2800" dirty="0"/>
              <a:t>Would it ever be ethical to withdraw treatment from an infant with a poor chance of survival in order to provide intensive care for an infant with greater  chances of survival?</a:t>
            </a:r>
          </a:p>
        </p:txBody>
      </p:sp>
    </p:spTree>
    <p:extLst>
      <p:ext uri="{BB962C8B-B14F-4D97-AF65-F5344CB8AC3E}">
        <p14:creationId xmlns:p14="http://schemas.microsoft.com/office/powerpoint/2010/main" val="8791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dirty="0"/>
              <a:t>Additional Questions</a:t>
            </a:r>
          </a:p>
        </p:txBody>
      </p:sp>
      <p:sp>
        <p:nvSpPr>
          <p:cNvPr id="3" name="Content Placeholder 2"/>
          <p:cNvSpPr>
            <a:spLocks noGrp="1"/>
          </p:cNvSpPr>
          <p:nvPr>
            <p:ph idx="1"/>
          </p:nvPr>
        </p:nvSpPr>
        <p:spPr>
          <a:xfrm>
            <a:off x="454090" y="1676400"/>
            <a:ext cx="8229600" cy="3429000"/>
          </a:xfrm>
        </p:spPr>
        <p:txBody>
          <a:bodyPr>
            <a:normAutofit/>
          </a:bodyPr>
          <a:lstStyle/>
          <a:p>
            <a:r>
              <a:rPr lang="en-US" sz="2800" dirty="0"/>
              <a:t>Wrongful life lawsuits brought against hospitals, doctors, and even parents involve a claim that a severely handicapped child’s life is worse than death.  What is your opinion about such lawsuits?</a:t>
            </a:r>
          </a:p>
        </p:txBody>
      </p:sp>
    </p:spTree>
    <p:extLst>
      <p:ext uri="{BB962C8B-B14F-4D97-AF65-F5344CB8AC3E}">
        <p14:creationId xmlns:p14="http://schemas.microsoft.com/office/powerpoint/2010/main" val="6459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dirty="0"/>
              <a:t>HIPAA Reminder</a:t>
            </a:r>
          </a:p>
        </p:txBody>
      </p:sp>
      <p:sp>
        <p:nvSpPr>
          <p:cNvPr id="3" name="Content Placeholder 2"/>
          <p:cNvSpPr>
            <a:spLocks noGrp="1"/>
          </p:cNvSpPr>
          <p:nvPr>
            <p:ph idx="1"/>
          </p:nvPr>
        </p:nvSpPr>
        <p:spPr>
          <a:xfrm>
            <a:off x="457200" y="1447800"/>
            <a:ext cx="8229600" cy="5562600"/>
          </a:xfrm>
        </p:spPr>
        <p:txBody>
          <a:bodyPr>
            <a:normAutofit/>
          </a:bodyPr>
          <a:lstStyle/>
          <a:p>
            <a:r>
              <a:rPr lang="en-US" sz="2800" dirty="0"/>
              <a:t>HIPAA does the following –</a:t>
            </a:r>
          </a:p>
          <a:p>
            <a:pPr lvl="1"/>
            <a:r>
              <a:rPr lang="en-US" sz="2400" dirty="0"/>
              <a:t>Provides the ability to transfer and continue health insurance coverage for workers and their families when they change or lose their job</a:t>
            </a:r>
          </a:p>
          <a:p>
            <a:pPr lvl="1"/>
            <a:r>
              <a:rPr lang="en-US" sz="2400" dirty="0"/>
              <a:t>Reduces healthcare fraud and abuse</a:t>
            </a:r>
          </a:p>
          <a:p>
            <a:pPr lvl="1"/>
            <a:r>
              <a:rPr lang="en-US" sz="2400" dirty="0"/>
              <a:t>Mandates industry wide standards for healthcare information on electronic billing and other processes</a:t>
            </a:r>
          </a:p>
          <a:p>
            <a:pPr lvl="1"/>
            <a:r>
              <a:rPr lang="en-US" sz="2400" dirty="0"/>
              <a:t>Requires the protection and confidential handling of protected health information</a:t>
            </a:r>
          </a:p>
        </p:txBody>
      </p:sp>
    </p:spTree>
    <p:extLst>
      <p:ext uri="{BB962C8B-B14F-4D97-AF65-F5344CB8AC3E}">
        <p14:creationId xmlns:p14="http://schemas.microsoft.com/office/powerpoint/2010/main" val="12478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anim calcmode="lin" valueType="num">
                                      <p:cBhvr>
                                        <p:cTn id="1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anim calcmode="lin" valueType="num">
                                      <p:cBhvr>
                                        <p:cTn id="18"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0"/>
                                        <p:tgtEl>
                                          <p:spTgt spid="3">
                                            <p:txEl>
                                              <p:pRg st="3" end="3"/>
                                            </p:txEl>
                                          </p:spTgt>
                                        </p:tgtEl>
                                      </p:cBhvr>
                                    </p:animEffect>
                                    <p:anim calcmode="lin" valueType="num">
                                      <p:cBhvr>
                                        <p:cTn id="2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0"/>
                                        <p:tgtEl>
                                          <p:spTgt spid="3">
                                            <p:txEl>
                                              <p:pRg st="4" end="4"/>
                                            </p:txEl>
                                          </p:spTgt>
                                        </p:tgtEl>
                                      </p:cBhvr>
                                    </p:animEffect>
                                    <p:anim calcmode="lin" valueType="num">
                                      <p:cBhvr>
                                        <p:cTn id="28"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4000" dirty="0"/>
              <a:t>Thank you!</a:t>
            </a:r>
          </a:p>
        </p:txBody>
      </p:sp>
      <p:sp>
        <p:nvSpPr>
          <p:cNvPr id="3" name="Content Placeholder 2"/>
          <p:cNvSpPr>
            <a:spLocks noGrp="1"/>
          </p:cNvSpPr>
          <p:nvPr>
            <p:ph idx="1"/>
          </p:nvPr>
        </p:nvSpPr>
        <p:spPr>
          <a:xfrm>
            <a:off x="457200" y="2667000"/>
            <a:ext cx="8229600" cy="2438400"/>
          </a:xfrm>
        </p:spPr>
        <p:txBody>
          <a:bodyPr>
            <a:normAutofit/>
          </a:bodyPr>
          <a:lstStyle/>
          <a:p>
            <a:pPr marL="0" indent="0" algn="ctr">
              <a:buNone/>
            </a:pPr>
            <a:r>
              <a:rPr lang="en-US" sz="4800" dirty="0"/>
              <a:t>Questions?</a:t>
            </a:r>
          </a:p>
          <a:p>
            <a:pPr marL="0" indent="0" algn="ctr">
              <a:buNone/>
            </a:pPr>
            <a:r>
              <a:rPr lang="en-US" sz="4800" dirty="0"/>
              <a:t>Comments?</a:t>
            </a:r>
          </a:p>
        </p:txBody>
      </p:sp>
    </p:spTree>
    <p:extLst>
      <p:ext uri="{BB962C8B-B14F-4D97-AF65-F5344CB8AC3E}">
        <p14:creationId xmlns:p14="http://schemas.microsoft.com/office/powerpoint/2010/main" val="33145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172200" cy="1143000"/>
          </a:xfrm>
        </p:spPr>
        <p:txBody>
          <a:bodyPr>
            <a:noAutofit/>
          </a:bodyPr>
          <a:lstStyle/>
          <a:p>
            <a:r>
              <a:rPr lang="en-US" sz="3200" dirty="0"/>
              <a:t>What to Expect in this Presentation</a:t>
            </a:r>
          </a:p>
        </p:txBody>
      </p:sp>
      <p:sp>
        <p:nvSpPr>
          <p:cNvPr id="3" name="Subtitle 2"/>
          <p:cNvSpPr>
            <a:spLocks noGrp="1"/>
          </p:cNvSpPr>
          <p:nvPr>
            <p:ph idx="1"/>
          </p:nvPr>
        </p:nvSpPr>
        <p:spPr>
          <a:xfrm>
            <a:off x="457200" y="1981200"/>
            <a:ext cx="8229600" cy="4525963"/>
          </a:xfrm>
        </p:spPr>
        <p:txBody>
          <a:bodyPr>
            <a:noAutofit/>
          </a:bodyPr>
          <a:lstStyle/>
          <a:p>
            <a:r>
              <a:rPr lang="en-US" sz="2800" dirty="0"/>
              <a:t>Ranking Professions</a:t>
            </a:r>
          </a:p>
          <a:p>
            <a:r>
              <a:rPr lang="en-US" sz="2800" dirty="0"/>
              <a:t>Definition and factors affecting ethics</a:t>
            </a:r>
          </a:p>
          <a:p>
            <a:r>
              <a:rPr lang="en-US" sz="2800" dirty="0" smtClean="0"/>
              <a:t>Activity: Ethical </a:t>
            </a:r>
            <a:r>
              <a:rPr lang="en-US" sz="2800" dirty="0"/>
              <a:t>Donuts</a:t>
            </a:r>
          </a:p>
          <a:p>
            <a:r>
              <a:rPr lang="en-US" sz="2800" dirty="0"/>
              <a:t>Types of Ethical Dilemmas</a:t>
            </a:r>
          </a:p>
          <a:p>
            <a:r>
              <a:rPr lang="en-US" sz="2800" dirty="0" smtClean="0"/>
              <a:t>Activity: Thought </a:t>
            </a:r>
            <a:r>
              <a:rPr lang="en-US" sz="2800" dirty="0"/>
              <a:t>Shower</a:t>
            </a:r>
          </a:p>
          <a:p>
            <a:r>
              <a:rPr lang="en-US" sz="2800" dirty="0"/>
              <a:t>Core Principles of Ethics</a:t>
            </a:r>
          </a:p>
          <a:p>
            <a:r>
              <a:rPr lang="en-US" sz="2800" dirty="0" smtClean="0"/>
              <a:t>Activity: Head </a:t>
            </a:r>
            <a:r>
              <a:rPr lang="en-US" sz="2800" dirty="0"/>
              <a:t>or Heart</a:t>
            </a:r>
          </a:p>
          <a:p>
            <a:endParaRPr lang="en-US" sz="2800" dirty="0"/>
          </a:p>
          <a:p>
            <a:endParaRPr lang="en-US" sz="2800" dirty="0"/>
          </a:p>
          <a:p>
            <a:endParaRPr lang="en-US" sz="1000" dirty="0"/>
          </a:p>
          <a:p>
            <a:pPr algn="l">
              <a:buBlip>
                <a:blip r:embed="rId3"/>
              </a:buBlip>
            </a:pPr>
            <a:endParaRPr lang="en-US" sz="2800" dirty="0"/>
          </a:p>
        </p:txBody>
      </p:sp>
    </p:spTree>
    <p:extLst>
      <p:ext uri="{BB962C8B-B14F-4D97-AF65-F5344CB8AC3E}">
        <p14:creationId xmlns:p14="http://schemas.microsoft.com/office/powerpoint/2010/main" val="19859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553200" cy="1447800"/>
          </a:xfrm>
        </p:spPr>
        <p:txBody>
          <a:bodyPr>
            <a:noAutofit/>
          </a:bodyPr>
          <a:lstStyle/>
          <a:p>
            <a:r>
              <a:rPr lang="en-US" sz="3200" dirty="0"/>
              <a:t>Importance of Communication and Soft Skills</a:t>
            </a:r>
            <a:r>
              <a:rPr lang="en-US" sz="4400" dirty="0"/>
              <a:t/>
            </a:r>
            <a:br>
              <a:rPr lang="en-US" sz="4400" dirty="0"/>
            </a:br>
            <a:endParaRPr lang="en-US" sz="4400" dirty="0"/>
          </a:p>
        </p:txBody>
      </p:sp>
      <p:sp>
        <p:nvSpPr>
          <p:cNvPr id="3" name="Content Placeholder 2"/>
          <p:cNvSpPr>
            <a:spLocks noGrp="1"/>
          </p:cNvSpPr>
          <p:nvPr>
            <p:ph idx="1"/>
          </p:nvPr>
        </p:nvSpPr>
        <p:spPr>
          <a:xfrm>
            <a:off x="533400" y="1981200"/>
            <a:ext cx="8153400" cy="4114800"/>
          </a:xfrm>
        </p:spPr>
        <p:txBody>
          <a:bodyPr>
            <a:normAutofit fontScale="92500" lnSpcReduction="20000"/>
          </a:bodyPr>
          <a:lstStyle/>
          <a:p>
            <a:pPr marL="0" indent="0">
              <a:spcBef>
                <a:spcPts val="0"/>
              </a:spcBef>
              <a:buNone/>
              <a:defRPr/>
            </a:pPr>
            <a:r>
              <a:rPr lang="en-US" sz="3000" dirty="0"/>
              <a:t>Communication is “the skill that can possibly have the greatest impact on effective healthcare delivery.  It really is the key to clinical governance and demands as much attention, respect and sustaining as other seemingly ‘harder’ targets.  However, often the mere mention of the importance of communication causes less than positive reactions in healthcare professionals.”</a:t>
            </a:r>
          </a:p>
          <a:p>
            <a:pPr marL="457200" lvl="1" indent="0" algn="r">
              <a:buNone/>
            </a:pPr>
            <a:endParaRPr lang="en-US" sz="1300" dirty="0"/>
          </a:p>
          <a:p>
            <a:pPr marL="457200" lvl="1" indent="0" algn="r">
              <a:buNone/>
            </a:pPr>
            <a:endParaRPr lang="en-US" sz="1300" dirty="0"/>
          </a:p>
          <a:p>
            <a:pPr marL="457200" lvl="1" indent="0" algn="r">
              <a:buNone/>
            </a:pPr>
            <a:r>
              <a:rPr lang="en-US" sz="1300" dirty="0"/>
              <a:t>(</a:t>
            </a:r>
            <a:r>
              <a:rPr lang="en-US" sz="1300" dirty="0" err="1">
                <a:solidFill>
                  <a:schemeClr val="bg1"/>
                </a:solidFill>
              </a:rPr>
              <a:t>Jelphs</a:t>
            </a:r>
            <a:r>
              <a:rPr lang="en-US" sz="1300" dirty="0">
                <a:solidFill>
                  <a:schemeClr val="bg1"/>
                </a:solidFill>
              </a:rPr>
              <a:t>, 2006</a:t>
            </a:r>
            <a:r>
              <a:rPr lang="en-US" sz="1300" dirty="0"/>
              <a:t>, senior fellow at the</a:t>
            </a:r>
          </a:p>
          <a:p>
            <a:pPr marL="457200" lvl="1" indent="0" algn="r">
              <a:buNone/>
            </a:pPr>
            <a:r>
              <a:rPr lang="en-US" sz="1300" dirty="0"/>
              <a:t>Health Services Management </a:t>
            </a:r>
          </a:p>
          <a:p>
            <a:pPr marL="457200" lvl="1" indent="0" algn="r">
              <a:buNone/>
            </a:pPr>
            <a:r>
              <a:rPr lang="en-US" sz="1300" dirty="0"/>
              <a:t>Centre at the University of Birmingham)</a:t>
            </a:r>
          </a:p>
          <a:p>
            <a:pPr marL="457200" lvl="1" indent="0" algn="r">
              <a:buNone/>
            </a:pPr>
            <a:endParaRPr lang="en-US" sz="1200" dirty="0"/>
          </a:p>
          <a:p>
            <a:pPr lvl="1"/>
            <a:endParaRPr lang="en-US" dirty="0"/>
          </a:p>
        </p:txBody>
      </p:sp>
    </p:spTree>
    <p:extLst>
      <p:ext uri="{BB962C8B-B14F-4D97-AF65-F5344CB8AC3E}">
        <p14:creationId xmlns:p14="http://schemas.microsoft.com/office/powerpoint/2010/main" val="31969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14800" y="2563586"/>
            <a:ext cx="1600200" cy="1600200"/>
          </a:xfrm>
          <a:prstGeom prst="rect">
            <a:avLst/>
          </a:prstGeom>
        </p:spPr>
      </p:pic>
      <p:sp>
        <p:nvSpPr>
          <p:cNvPr id="2" name="Title 1"/>
          <p:cNvSpPr>
            <a:spLocks noGrp="1"/>
          </p:cNvSpPr>
          <p:nvPr>
            <p:ph type="title"/>
          </p:nvPr>
        </p:nvSpPr>
        <p:spPr>
          <a:xfrm>
            <a:off x="609600" y="228600"/>
            <a:ext cx="8229600" cy="1143000"/>
          </a:xfrm>
        </p:spPr>
        <p:txBody>
          <a:bodyPr/>
          <a:lstStyle/>
          <a:p>
            <a:r>
              <a:rPr lang="en-US" sz="3200" dirty="0"/>
              <a:t>Ranking Professions </a:t>
            </a:r>
            <a:br>
              <a:rPr lang="en-US" sz="3200" dirty="0"/>
            </a:br>
            <a:r>
              <a:rPr lang="en-US" sz="3200" dirty="0"/>
              <a:t>By Level of Trust</a:t>
            </a:r>
          </a:p>
        </p:txBody>
      </p:sp>
      <p:sp>
        <p:nvSpPr>
          <p:cNvPr id="3" name="Content Placeholder 2"/>
          <p:cNvSpPr>
            <a:spLocks noGrp="1"/>
          </p:cNvSpPr>
          <p:nvPr>
            <p:ph idx="1"/>
          </p:nvPr>
        </p:nvSpPr>
        <p:spPr>
          <a:xfrm>
            <a:off x="609600" y="1673290"/>
            <a:ext cx="7668489" cy="4495800"/>
          </a:xfrm>
        </p:spPr>
        <p:txBody>
          <a:bodyPr>
            <a:normAutofit/>
          </a:bodyPr>
          <a:lstStyle/>
          <a:p>
            <a:r>
              <a:rPr lang="en-US" sz="2800" dirty="0"/>
              <a:t>Teacher</a:t>
            </a:r>
          </a:p>
          <a:p>
            <a:r>
              <a:rPr lang="en-US" sz="2800" dirty="0"/>
              <a:t>Clergy</a:t>
            </a:r>
          </a:p>
          <a:p>
            <a:r>
              <a:rPr lang="en-US" sz="2800" dirty="0"/>
              <a:t>Physician</a:t>
            </a:r>
          </a:p>
          <a:p>
            <a:r>
              <a:rPr lang="en-US" sz="2800" dirty="0"/>
              <a:t>Nurse</a:t>
            </a:r>
          </a:p>
          <a:p>
            <a:r>
              <a:rPr lang="en-US" sz="2800" dirty="0"/>
              <a:t>Attorney</a:t>
            </a:r>
          </a:p>
          <a:p>
            <a:r>
              <a:rPr lang="en-US" sz="2800" dirty="0"/>
              <a:t>Car Salesman</a:t>
            </a:r>
          </a:p>
          <a:p>
            <a:endParaRPr lang="en-US" sz="2800" b="1" dirty="0"/>
          </a:p>
          <a:p>
            <a:pPr>
              <a:buBlip>
                <a:blip r:embed="rId4"/>
              </a:buBlip>
            </a:pPr>
            <a:endParaRPr lang="en-US" sz="2800" dirty="0"/>
          </a:p>
        </p:txBody>
      </p:sp>
      <p:pic>
        <p:nvPicPr>
          <p:cNvPr id="8" name="Picture 7"/>
          <p:cNvPicPr>
            <a:picLocks noChangeAspect="1"/>
          </p:cNvPicPr>
          <p:nvPr/>
        </p:nvPicPr>
        <p:blipFill>
          <a:blip r:embed="rId5"/>
          <a:stretch>
            <a:fillRect/>
          </a:stretch>
        </p:blipFill>
        <p:spPr>
          <a:xfrm>
            <a:off x="5410200" y="4746172"/>
            <a:ext cx="1447800" cy="14478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7391400" y="1219200"/>
            <a:ext cx="1192764" cy="1600200"/>
          </a:xfrm>
          <a:prstGeom prst="rect">
            <a:avLst/>
          </a:prstGeom>
        </p:spPr>
      </p:pic>
      <p:pic>
        <p:nvPicPr>
          <p:cNvPr id="10" name="Picture 9"/>
          <p:cNvPicPr>
            <a:picLocks noChangeAspect="1"/>
          </p:cNvPicPr>
          <p:nvPr/>
        </p:nvPicPr>
        <p:blipFill>
          <a:blip r:embed="rId8"/>
          <a:stretch>
            <a:fillRect/>
          </a:stretch>
        </p:blipFill>
        <p:spPr>
          <a:xfrm>
            <a:off x="6649153" y="3276600"/>
            <a:ext cx="1781973" cy="1066800"/>
          </a:xfrm>
          <a:prstGeom prst="rect">
            <a:avLst/>
          </a:prstGeom>
        </p:spPr>
      </p:pic>
      <p:pic>
        <p:nvPicPr>
          <p:cNvPr id="11" name="Picture 10"/>
          <p:cNvPicPr>
            <a:picLocks noChangeAspect="1"/>
          </p:cNvPicPr>
          <p:nvPr/>
        </p:nvPicPr>
        <p:blipFill>
          <a:blip r:embed="rId9"/>
          <a:stretch>
            <a:fillRect/>
          </a:stretch>
        </p:blipFill>
        <p:spPr>
          <a:xfrm>
            <a:off x="1219200" y="5175380"/>
            <a:ext cx="1399177" cy="1219200"/>
          </a:xfrm>
          <a:prstGeom prst="rect">
            <a:avLst/>
          </a:prstGeom>
        </p:spPr>
      </p:pic>
      <p:pic>
        <p:nvPicPr>
          <p:cNvPr id="5" name="Picture 4"/>
          <p:cNvPicPr>
            <a:picLocks noChangeAspect="1"/>
          </p:cNvPicPr>
          <p:nvPr/>
        </p:nvPicPr>
        <p:blipFill>
          <a:blip r:embed="rId10"/>
          <a:stretch>
            <a:fillRect/>
          </a:stretch>
        </p:blipFill>
        <p:spPr>
          <a:xfrm>
            <a:off x="3642783" y="5054082"/>
            <a:ext cx="944033" cy="1371600"/>
          </a:xfrm>
          <a:prstGeom prst="rect">
            <a:avLst/>
          </a:prstGeom>
        </p:spPr>
      </p:pic>
    </p:spTree>
    <p:extLst>
      <p:ext uri="{BB962C8B-B14F-4D97-AF65-F5344CB8AC3E}">
        <p14:creationId xmlns:p14="http://schemas.microsoft.com/office/powerpoint/2010/main" val="175938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a:t>Definition of Ethics</a:t>
            </a:r>
          </a:p>
        </p:txBody>
      </p:sp>
      <p:sp>
        <p:nvSpPr>
          <p:cNvPr id="3" name="Content Placeholder 2"/>
          <p:cNvSpPr>
            <a:spLocks noGrp="1"/>
          </p:cNvSpPr>
          <p:nvPr>
            <p:ph idx="1"/>
          </p:nvPr>
        </p:nvSpPr>
        <p:spPr>
          <a:xfrm>
            <a:off x="0" y="1524000"/>
            <a:ext cx="8001000" cy="4525963"/>
          </a:xfrm>
        </p:spPr>
        <p:txBody>
          <a:bodyPr>
            <a:normAutofit fontScale="92500" lnSpcReduction="20000"/>
          </a:bodyPr>
          <a:lstStyle/>
          <a:p>
            <a:pPr lvl="1">
              <a:lnSpc>
                <a:spcPct val="150000"/>
              </a:lnSpc>
              <a:buBlip>
                <a:blip r:embed="rId3"/>
              </a:buBlip>
            </a:pPr>
            <a:r>
              <a:rPr lang="en-US" sz="2400" dirty="0"/>
              <a:t>“Ethics is concerned with moral principles, values, and standards of conduct.”</a:t>
            </a:r>
            <a:br>
              <a:rPr lang="en-US" sz="2400" dirty="0"/>
            </a:br>
            <a:r>
              <a:rPr lang="en-US" sz="2400" dirty="0"/>
              <a:t>			-World Health Organization, 2016</a:t>
            </a:r>
          </a:p>
          <a:p>
            <a:pPr lvl="1">
              <a:lnSpc>
                <a:spcPct val="150000"/>
              </a:lnSpc>
              <a:buBlip>
                <a:blip r:embed="rId3"/>
              </a:buBlip>
            </a:pPr>
            <a:endParaRPr lang="en-US" sz="2400" dirty="0"/>
          </a:p>
          <a:p>
            <a:pPr lvl="1">
              <a:lnSpc>
                <a:spcPct val="150000"/>
              </a:lnSpc>
              <a:buBlip>
                <a:blip r:embed="rId3"/>
              </a:buBlip>
            </a:pPr>
            <a:r>
              <a:rPr lang="en-US" sz="2400" dirty="0"/>
              <a:t> What does that mean to me?</a:t>
            </a:r>
            <a:br>
              <a:rPr lang="en-US" sz="2400" dirty="0"/>
            </a:br>
            <a:r>
              <a:rPr lang="en-US" sz="2400" dirty="0"/>
              <a:t/>
            </a:r>
            <a:br>
              <a:rPr lang="en-US" sz="2400" dirty="0"/>
            </a:br>
            <a:r>
              <a:rPr lang="en-US" i="1" dirty="0"/>
              <a:t>A set of moral principles, beliefs, and values that guide each person in making choices about medical care.</a:t>
            </a:r>
          </a:p>
        </p:txBody>
      </p:sp>
    </p:spTree>
    <p:extLst>
      <p:ext uri="{BB962C8B-B14F-4D97-AF65-F5344CB8AC3E}">
        <p14:creationId xmlns:p14="http://schemas.microsoft.com/office/powerpoint/2010/main" val="258864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200434" y="4572000"/>
            <a:ext cx="2743132" cy="2143540"/>
          </a:xfrm>
          <a:prstGeom prst="rect">
            <a:avLst/>
          </a:prstGeom>
        </p:spPr>
      </p:pic>
      <p:sp>
        <p:nvSpPr>
          <p:cNvPr id="4" name="Title 3"/>
          <p:cNvSpPr>
            <a:spLocks noGrp="1"/>
          </p:cNvSpPr>
          <p:nvPr>
            <p:ph type="title"/>
          </p:nvPr>
        </p:nvSpPr>
        <p:spPr>
          <a:xfrm>
            <a:off x="457200" y="99218"/>
            <a:ext cx="8229600" cy="1143000"/>
          </a:xfrm>
        </p:spPr>
        <p:txBody>
          <a:bodyPr/>
          <a:lstStyle/>
          <a:p>
            <a:r>
              <a:rPr lang="en-US" sz="3200" dirty="0" smtClean="0"/>
              <a:t>Activity: Ethical </a:t>
            </a:r>
            <a:r>
              <a:rPr lang="en-US" sz="3200" dirty="0"/>
              <a:t>Donut</a:t>
            </a:r>
          </a:p>
        </p:txBody>
      </p:sp>
      <p:sp>
        <p:nvSpPr>
          <p:cNvPr id="15363" name="Content Placeholder 2"/>
          <p:cNvSpPr>
            <a:spLocks noGrp="1"/>
          </p:cNvSpPr>
          <p:nvPr>
            <p:ph idx="1"/>
          </p:nvPr>
        </p:nvSpPr>
        <p:spPr>
          <a:xfrm>
            <a:off x="152400" y="1524000"/>
            <a:ext cx="8229600" cy="4373563"/>
          </a:xfrm>
        </p:spPr>
        <p:txBody>
          <a:bodyPr>
            <a:normAutofit/>
          </a:bodyPr>
          <a:lstStyle/>
          <a:p>
            <a:pPr lvl="1">
              <a:buBlip>
                <a:blip r:embed="rId5"/>
              </a:buBlip>
            </a:pPr>
            <a:r>
              <a:rPr lang="en-US" dirty="0"/>
              <a:t>Form 2 circles, one inside the other</a:t>
            </a:r>
          </a:p>
          <a:p>
            <a:pPr lvl="1">
              <a:buBlip>
                <a:blip r:embed="rId5"/>
              </a:buBlip>
            </a:pPr>
            <a:r>
              <a:rPr lang="en-US" dirty="0"/>
              <a:t>Participants should be facing each other </a:t>
            </a:r>
          </a:p>
          <a:p>
            <a:pPr lvl="1">
              <a:buBlip>
                <a:blip r:embed="rId5"/>
              </a:buBlip>
            </a:pPr>
            <a:r>
              <a:rPr lang="en-US" dirty="0"/>
              <a:t>You will be given 1 minute to dialogue about the topic given to you</a:t>
            </a:r>
          </a:p>
          <a:p>
            <a:pPr lvl="1">
              <a:buBlip>
                <a:blip r:embed="rId5"/>
              </a:buBlip>
            </a:pPr>
            <a:r>
              <a:rPr lang="en-US" dirty="0"/>
              <a:t>Outer circle will shift clockwise two people</a:t>
            </a:r>
          </a:p>
          <a:p>
            <a:pPr lvl="1">
              <a:buBlip>
                <a:blip r:embed="rId5"/>
              </a:buBlip>
            </a:pPr>
            <a:r>
              <a:rPr lang="en-US" dirty="0"/>
              <a:t>Dialogue again</a:t>
            </a:r>
          </a:p>
          <a:p>
            <a:pPr lvl="1">
              <a:buBlip>
                <a:blip r:embed="rId5"/>
              </a:buBlip>
            </a:pPr>
            <a:r>
              <a:rPr lang="en-US" dirty="0"/>
              <a:t>Repeat </a:t>
            </a:r>
          </a:p>
        </p:txBody>
      </p:sp>
    </p:spTree>
    <p:extLst>
      <p:ext uri="{BB962C8B-B14F-4D97-AF65-F5344CB8AC3E}">
        <p14:creationId xmlns:p14="http://schemas.microsoft.com/office/powerpoint/2010/main" val="106214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ircle(in)">
                                      <p:cBhvr>
                                        <p:cTn id="7" dur="2000"/>
                                        <p:tgtEl>
                                          <p:spTgt spid="15363">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circle(in)">
                                      <p:cBhvr>
                                        <p:cTn id="11" dur="2000"/>
                                        <p:tgtEl>
                                          <p:spTgt spid="15363">
                                            <p:txEl>
                                              <p:pRg st="1" end="1"/>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circle(in)">
                                      <p:cBhvr>
                                        <p:cTn id="15" dur="2000"/>
                                        <p:tgtEl>
                                          <p:spTgt spid="15363">
                                            <p:txEl>
                                              <p:pRg st="2" end="2"/>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circle(in)">
                                      <p:cBhvr>
                                        <p:cTn id="19" dur="2000"/>
                                        <p:tgtEl>
                                          <p:spTgt spid="15363">
                                            <p:txEl>
                                              <p:pRg st="3" end="3"/>
                                            </p:txEl>
                                          </p:spTgt>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animEffect transition="in" filter="circle(in)">
                                      <p:cBhvr>
                                        <p:cTn id="23" dur="2000"/>
                                        <p:tgtEl>
                                          <p:spTgt spid="15363">
                                            <p:txEl>
                                              <p:pRg st="4" end="4"/>
                                            </p:txEl>
                                          </p:spTgt>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animEffect transition="in" filter="circle(in)">
                                      <p:cBhvr>
                                        <p:cTn id="27" dur="20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73" y="114202"/>
            <a:ext cx="8229600" cy="1143000"/>
          </a:xfrm>
        </p:spPr>
        <p:txBody>
          <a:bodyPr>
            <a:normAutofit/>
          </a:bodyPr>
          <a:lstStyle/>
          <a:p>
            <a:r>
              <a:rPr lang="en-US" sz="3200" dirty="0"/>
              <a:t>Factors that influence</a:t>
            </a:r>
            <a:endParaRPr lang="en-US" sz="3200" i="1" dirty="0">
              <a:solidFill>
                <a:schemeClr val="accent1">
                  <a:lumMod val="75000"/>
                </a:schemeClr>
              </a:solidFill>
            </a:endParaRPr>
          </a:p>
        </p:txBody>
      </p:sp>
      <p:sp>
        <p:nvSpPr>
          <p:cNvPr id="3" name="Content Placeholder 2"/>
          <p:cNvSpPr>
            <a:spLocks noGrp="1"/>
          </p:cNvSpPr>
          <p:nvPr>
            <p:ph idx="1"/>
          </p:nvPr>
        </p:nvSpPr>
        <p:spPr>
          <a:xfrm>
            <a:off x="152400" y="1676400"/>
            <a:ext cx="8686800" cy="4525963"/>
          </a:xfrm>
        </p:spPr>
        <p:txBody>
          <a:bodyPr>
            <a:normAutofit/>
          </a:bodyPr>
          <a:lstStyle/>
          <a:p>
            <a:pPr>
              <a:lnSpc>
                <a:spcPct val="150000"/>
              </a:lnSpc>
              <a:buBlip>
                <a:blip r:embed="rId3"/>
              </a:buBlip>
            </a:pPr>
            <a:endParaRPr lang="en-US" dirty="0"/>
          </a:p>
          <a:p>
            <a:pPr>
              <a:lnSpc>
                <a:spcPct val="150000"/>
              </a:lnSpc>
              <a:buBlip>
                <a:blip r:embed="rId4"/>
              </a:buBlip>
            </a:pPr>
            <a:endParaRPr lang="en-US" dirty="0"/>
          </a:p>
        </p:txBody>
      </p:sp>
      <p:sp>
        <p:nvSpPr>
          <p:cNvPr id="4" name="Content Placeholder 2"/>
          <p:cNvSpPr txBox="1">
            <a:spLocks/>
          </p:cNvSpPr>
          <p:nvPr/>
        </p:nvSpPr>
        <p:spPr>
          <a:xfrm>
            <a:off x="422210" y="1615281"/>
            <a:ext cx="8458200" cy="4648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Tx/>
              <a:buBlip>
                <a:blip r:embed="rId3"/>
              </a:buBlip>
              <a:defRPr sz="3200" kern="1200">
                <a:solidFill>
                  <a:schemeClr val="tx2">
                    <a:lumMod val="10000"/>
                  </a:schemeClr>
                </a:solidFill>
                <a:latin typeface="Century Schoolbook" panose="020406040505050203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10000"/>
                  </a:schemeClr>
                </a:solidFill>
                <a:latin typeface="Century Schoolbook" panose="02040604050505020304" pitchFamily="18" charset="0"/>
                <a:ea typeface="+mn-ea"/>
                <a:cs typeface="+mn-cs"/>
              </a:defRPr>
            </a:lvl2pPr>
            <a:lvl3pPr marL="1143000" indent="-228600" algn="l" defTabSz="914400" rtl="0" eaLnBrk="1" latinLnBrk="0" hangingPunct="1">
              <a:spcBef>
                <a:spcPct val="20000"/>
              </a:spcBef>
              <a:buFont typeface="Century Schoolbook" panose="02040604050505020304" pitchFamily="18" charset="0"/>
              <a:buChar char="―"/>
              <a:defRPr sz="2400" kern="1200">
                <a:solidFill>
                  <a:schemeClr val="tx2">
                    <a:lumMod val="10000"/>
                  </a:schemeClr>
                </a:solidFill>
                <a:latin typeface="Century Schoolbook" panose="020406040505050203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10000"/>
                  </a:schemeClr>
                </a:solidFill>
                <a:latin typeface="Century Schoolbook" panose="020406040505050203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10000"/>
                  </a:schemeClr>
                </a:solidFill>
                <a:latin typeface="Century Schoolbook" panose="020406040505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600" dirty="0"/>
              <a:t>Family</a:t>
            </a:r>
          </a:p>
          <a:p>
            <a:pPr>
              <a:lnSpc>
                <a:spcPct val="150000"/>
              </a:lnSpc>
            </a:pPr>
            <a:r>
              <a:rPr lang="en-US" sz="2600" dirty="0"/>
              <a:t>Friends</a:t>
            </a:r>
          </a:p>
          <a:p>
            <a:pPr>
              <a:lnSpc>
                <a:spcPct val="150000"/>
              </a:lnSpc>
            </a:pPr>
            <a:r>
              <a:rPr lang="en-US" sz="2600" dirty="0"/>
              <a:t>Religion</a:t>
            </a:r>
          </a:p>
          <a:p>
            <a:pPr>
              <a:lnSpc>
                <a:spcPct val="150000"/>
              </a:lnSpc>
            </a:pPr>
            <a:r>
              <a:rPr lang="en-US" sz="2600" dirty="0"/>
              <a:t>Geography</a:t>
            </a:r>
          </a:p>
          <a:p>
            <a:pPr>
              <a:lnSpc>
                <a:spcPct val="150000"/>
              </a:lnSpc>
            </a:pPr>
            <a:r>
              <a:rPr lang="en-US" sz="2600" dirty="0"/>
              <a:t>School</a:t>
            </a:r>
          </a:p>
          <a:p>
            <a:pPr>
              <a:lnSpc>
                <a:spcPct val="150000"/>
              </a:lnSpc>
            </a:pPr>
            <a:r>
              <a:rPr lang="en-US" sz="2600" dirty="0"/>
              <a:t>Income</a:t>
            </a:r>
          </a:p>
          <a:p>
            <a:pPr>
              <a:lnSpc>
                <a:spcPct val="150000"/>
              </a:lnSpc>
            </a:pPr>
            <a:r>
              <a:rPr lang="en-US" sz="2600" dirty="0"/>
              <a:t>Occupation</a:t>
            </a:r>
            <a:endParaRPr lang="en-US" dirty="0"/>
          </a:p>
        </p:txBody>
      </p:sp>
      <p:pic>
        <p:nvPicPr>
          <p:cNvPr id="5" name="Picture 4"/>
          <p:cNvPicPr>
            <a:picLocks noChangeAspect="1"/>
          </p:cNvPicPr>
          <p:nvPr/>
        </p:nvPicPr>
        <p:blipFill>
          <a:blip r:embed="rId5"/>
          <a:stretch>
            <a:fillRect/>
          </a:stretch>
        </p:blipFill>
        <p:spPr>
          <a:xfrm>
            <a:off x="2966166" y="1909665"/>
            <a:ext cx="5955454" cy="2791619"/>
          </a:xfrm>
          <a:prstGeom prst="rect">
            <a:avLst/>
          </a:prstGeom>
        </p:spPr>
      </p:pic>
    </p:spTree>
    <p:extLst>
      <p:ext uri="{BB962C8B-B14F-4D97-AF65-F5344CB8AC3E}">
        <p14:creationId xmlns:p14="http://schemas.microsoft.com/office/powerpoint/2010/main" val="1724940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wd">
                                    <p:tmAbs val="500"/>
                                  </p:iterate>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5419"/>
            <a:ext cx="8229600" cy="1143000"/>
          </a:xfrm>
        </p:spPr>
        <p:txBody>
          <a:bodyPr/>
          <a:lstStyle/>
          <a:p>
            <a:r>
              <a:rPr lang="en-US" sz="3200" dirty="0"/>
              <a:t>Types of Ethical Dilemmas</a:t>
            </a:r>
          </a:p>
        </p:txBody>
      </p:sp>
      <p:sp>
        <p:nvSpPr>
          <p:cNvPr id="15363" name="Content Placeholder 2"/>
          <p:cNvSpPr>
            <a:spLocks noGrp="1"/>
          </p:cNvSpPr>
          <p:nvPr>
            <p:ph idx="1"/>
          </p:nvPr>
        </p:nvSpPr>
        <p:spPr>
          <a:xfrm>
            <a:off x="76200" y="1905000"/>
            <a:ext cx="8229600" cy="4373563"/>
          </a:xfrm>
        </p:spPr>
        <p:txBody>
          <a:bodyPr>
            <a:normAutofit/>
          </a:bodyPr>
          <a:lstStyle/>
          <a:p>
            <a:pPr lvl="1">
              <a:buBlip>
                <a:blip r:embed="rId3"/>
              </a:buBlip>
            </a:pPr>
            <a:r>
              <a:rPr lang="en-US" dirty="0"/>
              <a:t> No absolute right or wrong answer</a:t>
            </a:r>
            <a:br>
              <a:rPr lang="en-US" dirty="0"/>
            </a:br>
            <a:r>
              <a:rPr lang="en-US" dirty="0"/>
              <a:t/>
            </a:r>
            <a:br>
              <a:rPr lang="en-US" dirty="0"/>
            </a:br>
            <a:endParaRPr lang="en-US" dirty="0"/>
          </a:p>
          <a:p>
            <a:pPr lvl="1">
              <a:buBlip>
                <a:blip r:embed="rId3"/>
              </a:buBlip>
            </a:pPr>
            <a:r>
              <a:rPr lang="en-US" dirty="0"/>
              <a:t>Both sides have merit</a:t>
            </a:r>
            <a:br>
              <a:rPr lang="en-US" dirty="0"/>
            </a:br>
            <a:r>
              <a:rPr lang="en-US" dirty="0"/>
              <a:t/>
            </a:r>
            <a:br>
              <a:rPr lang="en-US" dirty="0"/>
            </a:br>
            <a:endParaRPr lang="en-US" dirty="0"/>
          </a:p>
          <a:p>
            <a:pPr lvl="1">
              <a:buBlip>
                <a:blip r:embed="rId3"/>
              </a:buBlip>
            </a:pPr>
            <a:r>
              <a:rPr lang="en-US" dirty="0"/>
              <a:t>Outside the scope of the written law</a:t>
            </a:r>
          </a:p>
        </p:txBody>
      </p:sp>
      <p:pic>
        <p:nvPicPr>
          <p:cNvPr id="2" name="Picture 1"/>
          <p:cNvPicPr>
            <a:picLocks noChangeAspect="1"/>
          </p:cNvPicPr>
          <p:nvPr/>
        </p:nvPicPr>
        <p:blipFill>
          <a:blip r:embed="rId4"/>
          <a:stretch>
            <a:fillRect/>
          </a:stretch>
        </p:blipFill>
        <p:spPr>
          <a:xfrm>
            <a:off x="6477000" y="2438400"/>
            <a:ext cx="2440836" cy="2324100"/>
          </a:xfrm>
          <a:prstGeom prst="rect">
            <a:avLst/>
          </a:prstGeom>
        </p:spPr>
      </p:pic>
    </p:spTree>
    <p:extLst>
      <p:ext uri="{BB962C8B-B14F-4D97-AF65-F5344CB8AC3E}">
        <p14:creationId xmlns:p14="http://schemas.microsoft.com/office/powerpoint/2010/main" val="113395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ircle(in)">
                                      <p:cBhvr>
                                        <p:cTn id="7" dur="2000"/>
                                        <p:tgtEl>
                                          <p:spTgt spid="15363">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circle(in)">
                                      <p:cBhvr>
                                        <p:cTn id="11" dur="5000"/>
                                        <p:tgtEl>
                                          <p:spTgt spid="15363">
                                            <p:txEl>
                                              <p:pRg st="1" end="1"/>
                                            </p:txEl>
                                          </p:spTgt>
                                        </p:tgtEl>
                                      </p:cBhvr>
                                    </p:animEffect>
                                  </p:childTnLst>
                                </p:cTn>
                              </p:par>
                            </p:childTnLst>
                          </p:cTn>
                        </p:par>
                        <p:par>
                          <p:cTn id="12" fill="hold">
                            <p:stCondLst>
                              <p:cond delay="7000"/>
                            </p:stCondLst>
                            <p:childTnLst>
                              <p:par>
                                <p:cTn id="13" presetID="6" presetClass="entr" presetSubtype="16" fill="hold"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circle(in)">
                                      <p:cBhvr>
                                        <p:cTn id="15" dur="50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12922</TotalTime>
  <Words>2537</Words>
  <Application>Microsoft Office PowerPoint</Application>
  <PresentationFormat>On-screen Show (4:3)</PresentationFormat>
  <Paragraphs>278</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Schoolbook</vt:lpstr>
      <vt:lpstr>Trebuchet MS</vt:lpstr>
      <vt:lpstr>Office Theme</vt:lpstr>
      <vt:lpstr>PowerPoint Presentation</vt:lpstr>
      <vt:lpstr>Ethics in healthcare and hipAa</vt:lpstr>
      <vt:lpstr>What to Expect in this Presentation</vt:lpstr>
      <vt:lpstr>Importance of Communication and Soft Skills </vt:lpstr>
      <vt:lpstr>Ranking Professions  By Level of Trust</vt:lpstr>
      <vt:lpstr>Definition of Ethics</vt:lpstr>
      <vt:lpstr>Activity: Ethical Donut</vt:lpstr>
      <vt:lpstr>Factors that influence</vt:lpstr>
      <vt:lpstr>Types of Ethical Dilemmas</vt:lpstr>
      <vt:lpstr>Activity: Thought shower</vt:lpstr>
      <vt:lpstr>Core Principles of Ethics</vt:lpstr>
      <vt:lpstr>Core Principles of Ethics</vt:lpstr>
      <vt:lpstr>Core Principles of Ethics</vt:lpstr>
      <vt:lpstr>Core Principles of Ethics</vt:lpstr>
      <vt:lpstr>Modern Healthcare and Ethics</vt:lpstr>
      <vt:lpstr>Activity: Head or Heart      Ethical Case –  “What about Thomas”</vt:lpstr>
      <vt:lpstr>Cast of Characters</vt:lpstr>
      <vt:lpstr>Cast of Characters</vt:lpstr>
      <vt:lpstr>The Case</vt:lpstr>
      <vt:lpstr>The Case</vt:lpstr>
      <vt:lpstr>The Case</vt:lpstr>
      <vt:lpstr>Activity: Head or Heart</vt:lpstr>
      <vt:lpstr>Questions</vt:lpstr>
      <vt:lpstr>Questions</vt:lpstr>
      <vt:lpstr>Additional Questions</vt:lpstr>
      <vt:lpstr>Additional Questions</vt:lpstr>
      <vt:lpstr>HIPAA Reminder</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collaboration, and delegation are frequently thought to be 'soft skills'—despite that the majority of unintended medical errors involve a breakdown in communication among caregivers" (Joel &amp; Overman, 2014, p. 64).</dc:title>
  <dc:creator>Bartlett, Stacey</dc:creator>
  <cp:lastModifiedBy>Shelly Presnell</cp:lastModifiedBy>
  <cp:revision>389</cp:revision>
  <cp:lastPrinted>2016-01-15T04:11:14Z</cp:lastPrinted>
  <dcterms:created xsi:type="dcterms:W3CDTF">2015-05-10T22:13:31Z</dcterms:created>
  <dcterms:modified xsi:type="dcterms:W3CDTF">2017-02-16T03:26:15Z</dcterms:modified>
</cp:coreProperties>
</file>