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15" r:id="rId2"/>
    <p:sldId id="408" r:id="rId3"/>
    <p:sldId id="386" r:id="rId4"/>
    <p:sldId id="410" r:id="rId5"/>
    <p:sldId id="388" r:id="rId6"/>
    <p:sldId id="411" r:id="rId7"/>
    <p:sldId id="412"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3" r:id="rId21"/>
    <p:sldId id="402" r:id="rId22"/>
    <p:sldId id="414" r:id="rId23"/>
    <p:sldId id="404" r:id="rId24"/>
    <p:sldId id="405" r:id="rId25"/>
    <p:sldId id="406" r:id="rId26"/>
    <p:sldId id="407"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64E"/>
    <a:srgbClr val="77943C"/>
    <a:srgbClr val="F58427"/>
    <a:srgbClr val="4848E4"/>
    <a:srgbClr val="95B850"/>
    <a:srgbClr val="7093D2"/>
    <a:srgbClr val="B5CD85"/>
    <a:srgbClr val="647D33"/>
    <a:srgbClr val="678034"/>
    <a:srgbClr val="AD52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70295" autoAdjust="0"/>
  </p:normalViewPr>
  <p:slideViewPr>
    <p:cSldViewPr>
      <p:cViewPr varScale="1">
        <p:scale>
          <a:sx n="52" d="100"/>
          <a:sy n="52" d="100"/>
        </p:scale>
        <p:origin x="1830" y="72"/>
      </p:cViewPr>
      <p:guideLst>
        <p:guide orient="horz" pos="2160"/>
        <p:guide pos="2880"/>
      </p:guideLst>
    </p:cSldViewPr>
  </p:slideViewPr>
  <p:outlineViewPr>
    <p:cViewPr>
      <p:scale>
        <a:sx n="33" d="100"/>
        <a:sy n="33" d="100"/>
      </p:scale>
      <p:origin x="0" y="-55714"/>
    </p:cViewPr>
  </p:outlineViewPr>
  <p:notesTextViewPr>
    <p:cViewPr>
      <p:scale>
        <a:sx n="1" d="1"/>
        <a:sy n="1" d="1"/>
      </p:scale>
      <p:origin x="0" y="-2124"/>
    </p:cViewPr>
  </p:notesTextViewPr>
  <p:sorterViewPr>
    <p:cViewPr>
      <p:scale>
        <a:sx n="100" d="100"/>
        <a:sy n="100" d="100"/>
      </p:scale>
      <p:origin x="0" y="-19675"/>
    </p:cViewPr>
  </p:sorterViewPr>
  <p:notesViewPr>
    <p:cSldViewPr>
      <p:cViewPr>
        <p:scale>
          <a:sx n="66" d="100"/>
          <a:sy n="66" d="100"/>
        </p:scale>
        <p:origin x="2352" y="91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7857A787-2278-4B8A-9734-3B6E8847E014}" type="datetimeFigureOut">
              <a:rPr lang="en-US" smtClean="0"/>
              <a:t>2/17/2017</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9A4C0338-6A30-40E8-9829-FED809AE1984}" type="slidenum">
              <a:rPr lang="en-US" smtClean="0"/>
              <a:t>‹#›</a:t>
            </a:fld>
            <a:endParaRPr lang="en-US"/>
          </a:p>
        </p:txBody>
      </p:sp>
    </p:spTree>
    <p:extLst>
      <p:ext uri="{BB962C8B-B14F-4D97-AF65-F5344CB8AC3E}">
        <p14:creationId xmlns:p14="http://schemas.microsoft.com/office/powerpoint/2010/main" val="159281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F320A22-2902-4C52-A241-44FE3DE6ABE5}" type="datetimeFigureOut">
              <a:rPr lang="en-US" smtClean="0"/>
              <a:t>2/17/2017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1420495" y="4518204"/>
            <a:ext cx="4261485"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050265C-EA89-49EE-B665-36001A0176DF}" type="slidenum">
              <a:rPr lang="en-US" smtClean="0"/>
              <a:t>‹#›</a:t>
            </a:fld>
            <a:endParaRPr lang="en-US"/>
          </a:p>
        </p:txBody>
      </p:sp>
    </p:spTree>
    <p:extLst>
      <p:ext uri="{BB962C8B-B14F-4D97-AF65-F5344CB8AC3E}">
        <p14:creationId xmlns:p14="http://schemas.microsoft.com/office/powerpoint/2010/main" val="63037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Display</a:t>
            </a:r>
            <a:r>
              <a:rPr lang="en-US" baseline="0" dirty="0"/>
              <a:t> as participants enter and explain that this training was developed and created based on industry and educator input in conjunction with the </a:t>
            </a:r>
            <a:r>
              <a:rPr lang="en-US" sz="1200" kern="1200" dirty="0">
                <a:solidFill>
                  <a:schemeClr val="tx1"/>
                </a:solidFill>
                <a:effectLst/>
                <a:latin typeface="+mn-lt"/>
                <a:ea typeface="+mn-ea"/>
                <a:cs typeface="+mn-cs"/>
              </a:rPr>
              <a:t>Health Workforce Initiative Statewide Advisory Committee, California Community Colleges Chancellor’s Office, and Workforce and Economic Development Program. </a:t>
            </a:r>
            <a:r>
              <a:rPr lang="en-US" baseline="0" dirty="0"/>
              <a:t>This is just one soft skills module of the comprehensive training package: “Hi-Touch Healthcare: The Critical 6 Soft Skills.”</a:t>
            </a: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a:t>
            </a:fld>
            <a:endParaRPr lang="en-US"/>
          </a:p>
        </p:txBody>
      </p:sp>
    </p:spTree>
    <p:extLst>
      <p:ext uri="{BB962C8B-B14F-4D97-AF65-F5344CB8AC3E}">
        <p14:creationId xmlns:p14="http://schemas.microsoft.com/office/powerpoint/2010/main" val="767781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a:t>
            </a:r>
            <a:r>
              <a:rPr lang="en-US" baseline="0" dirty="0"/>
              <a:t> slide)</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 Ask participants</a:t>
            </a:r>
            <a:r>
              <a:rPr lang="en-US" baseline="0" dirty="0"/>
              <a:t> to share an example of when they have seen this control-approach used and to imagine more effective ways to approach the situation. Or, ask them to offer ways to rephrase the above example statement using supportive communication strategies.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10</a:t>
            </a:fld>
            <a:endParaRPr lang="en-US"/>
          </a:p>
        </p:txBody>
      </p:sp>
    </p:spTree>
    <p:extLst>
      <p:ext uri="{BB962C8B-B14F-4D97-AF65-F5344CB8AC3E}">
        <p14:creationId xmlns:p14="http://schemas.microsoft.com/office/powerpoint/2010/main" val="667143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 Ask participants</a:t>
            </a:r>
            <a:r>
              <a:rPr lang="en-US" baseline="0" dirty="0"/>
              <a:t> to monitor their feelings when they say or hear the following statements: “It should be done this way” and “What ideas do you have about how we might solve this problem?”</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11</a:t>
            </a:fld>
            <a:endParaRPr lang="en-US"/>
          </a:p>
        </p:txBody>
      </p:sp>
    </p:spTree>
    <p:extLst>
      <p:ext uri="{BB962C8B-B14F-4D97-AF65-F5344CB8AC3E}">
        <p14:creationId xmlns:p14="http://schemas.microsoft.com/office/powerpoint/2010/main" val="1228889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 Ask participants</a:t>
            </a:r>
            <a:r>
              <a:rPr lang="en-US" baseline="0" dirty="0"/>
              <a:t> to share an example of when they have seen this control-approach used and to imagine more effective ways to approach the situation. Or, ask them to offer ways to rephrase the above example statement using supportive communication strategies.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12</a:t>
            </a:fld>
            <a:endParaRPr lang="en-US"/>
          </a:p>
        </p:txBody>
      </p:sp>
    </p:spTree>
    <p:extLst>
      <p:ext uri="{BB962C8B-B14F-4D97-AF65-F5344CB8AC3E}">
        <p14:creationId xmlns:p14="http://schemas.microsoft.com/office/powerpoint/2010/main" val="215197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Option: Ask participants</a:t>
            </a:r>
            <a:r>
              <a:rPr lang="en-US" baseline="0" dirty="0"/>
              <a:t> to monitor their feelings when they say or hear the following statements: “Wouldn’t it be better if we did it this way . . . “ and “To feel comfortable that I can finish the project in time, I really need that report by Friday.”</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13</a:t>
            </a:fld>
            <a:endParaRPr lang="en-US"/>
          </a:p>
        </p:txBody>
      </p:sp>
    </p:spTree>
    <p:extLst>
      <p:ext uri="{BB962C8B-B14F-4D97-AF65-F5344CB8AC3E}">
        <p14:creationId xmlns:p14="http://schemas.microsoft.com/office/powerpoint/2010/main" val="1973547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a:t>
            </a:r>
            <a:r>
              <a:rPr lang="en-US" baseline="0" dirty="0"/>
              <a:t> slide)</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 Ask participants</a:t>
            </a:r>
            <a:r>
              <a:rPr lang="en-US" baseline="0" dirty="0"/>
              <a:t> to share an example of when they have seen this control-approach used and to imagine more effective ways to approach the situation. Or, ask them to offer ways to rephrase the above example statement using supportive communication strategies.</a:t>
            </a: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14</a:t>
            </a:fld>
            <a:endParaRPr lang="en-US"/>
          </a:p>
        </p:txBody>
      </p:sp>
    </p:spTree>
    <p:extLst>
      <p:ext uri="{BB962C8B-B14F-4D97-AF65-F5344CB8AC3E}">
        <p14:creationId xmlns:p14="http://schemas.microsoft.com/office/powerpoint/2010/main" val="2755838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Option: Ask participants</a:t>
            </a:r>
            <a:r>
              <a:rPr lang="en-US" baseline="0" dirty="0"/>
              <a:t> to monitor their feelings when they say or hear the following statements: “We don’t have time to hear about your concerns; we have work to do” and “That’s a difficult situation. How can we help?”</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15</a:t>
            </a:fld>
            <a:endParaRPr lang="en-US"/>
          </a:p>
        </p:txBody>
      </p:sp>
    </p:spTree>
    <p:extLst>
      <p:ext uri="{BB962C8B-B14F-4D97-AF65-F5344CB8AC3E}">
        <p14:creationId xmlns:p14="http://schemas.microsoft.com/office/powerpoint/2010/main" val="758413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 Ask participants</a:t>
            </a:r>
            <a:r>
              <a:rPr lang="en-US" baseline="0" dirty="0"/>
              <a:t> to share an example of when they have seen this control-approach used and to imagine more effective ways to approach the situation. Or, ask them to offer ways to rephrase the above example statement using supportive communication strategies.</a:t>
            </a: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16</a:t>
            </a:fld>
            <a:endParaRPr lang="en-US"/>
          </a:p>
        </p:txBody>
      </p:sp>
    </p:spTree>
    <p:extLst>
      <p:ext uri="{BB962C8B-B14F-4D97-AF65-F5344CB8AC3E}">
        <p14:creationId xmlns:p14="http://schemas.microsoft.com/office/powerpoint/2010/main" val="1733173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Option: Ask participants</a:t>
            </a:r>
            <a:r>
              <a:rPr lang="en-US" baseline="0" dirty="0"/>
              <a:t> to monitor their feelings when they say or hear the following statements: “I am the chair of this committee and I just explained to you how to do the job correctly” and “I know I am the chair, but the decision belongs to the whole committee.”</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17</a:t>
            </a:fld>
            <a:endParaRPr lang="en-US"/>
          </a:p>
        </p:txBody>
      </p:sp>
    </p:spTree>
    <p:extLst>
      <p:ext uri="{BB962C8B-B14F-4D97-AF65-F5344CB8AC3E}">
        <p14:creationId xmlns:p14="http://schemas.microsoft.com/office/powerpoint/2010/main" val="279131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Option: Ask participants</a:t>
            </a:r>
            <a:r>
              <a:rPr lang="en-US" baseline="0" dirty="0"/>
              <a:t> to share an example of when they have seen this control-approach used and to imagine more effective ways to approach the situation. Or, ask them to offer ways to rephrase the above example statement using supportive communication strategies.</a:t>
            </a: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18</a:t>
            </a:fld>
            <a:endParaRPr lang="en-US"/>
          </a:p>
        </p:txBody>
      </p:sp>
    </p:spTree>
    <p:extLst>
      <p:ext uri="{BB962C8B-B14F-4D97-AF65-F5344CB8AC3E}">
        <p14:creationId xmlns:p14="http://schemas.microsoft.com/office/powerpoint/2010/main" val="3683144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Option: Ask participants</a:t>
            </a:r>
            <a:r>
              <a:rPr lang="en-US" baseline="0" dirty="0"/>
              <a:t> to monitor their feelings when they say or hear the following statements: “You are wrong. I know exactly what needs to be done” and “We may have difficulty finishing this project on time unless we organize our efforts.”</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19</a:t>
            </a:fld>
            <a:endParaRPr lang="en-US"/>
          </a:p>
        </p:txBody>
      </p:sp>
    </p:spTree>
    <p:extLst>
      <p:ext uri="{BB962C8B-B14F-4D97-AF65-F5344CB8AC3E}">
        <p14:creationId xmlns:p14="http://schemas.microsoft.com/office/powerpoint/2010/main" val="1663147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00"/>
              </a:solidFill>
            </a:endParaRPr>
          </a:p>
        </p:txBody>
      </p:sp>
      <p:sp>
        <p:nvSpPr>
          <p:cNvPr id="4" name="Slide Number Placeholder 3"/>
          <p:cNvSpPr>
            <a:spLocks noGrp="1"/>
          </p:cNvSpPr>
          <p:nvPr>
            <p:ph type="sldNum" sz="quarter" idx="10"/>
          </p:nvPr>
        </p:nvSpPr>
        <p:spPr/>
        <p:txBody>
          <a:bodyPr/>
          <a:lstStyle/>
          <a:p>
            <a:fld id="{5050265C-EA89-49EE-B665-36001A0176DF}" type="slidenum">
              <a:rPr lang="en-US" smtClean="0"/>
              <a:t>2</a:t>
            </a:fld>
            <a:endParaRPr lang="en-US"/>
          </a:p>
        </p:txBody>
      </p:sp>
    </p:spTree>
    <p:extLst>
      <p:ext uri="{BB962C8B-B14F-4D97-AF65-F5344CB8AC3E}">
        <p14:creationId xmlns:p14="http://schemas.microsoft.com/office/powerpoint/2010/main" val="3049762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a:t>
            </a:r>
            <a:r>
              <a:rPr lang="en-US" baseline="0" dirty="0"/>
              <a:t> detailed procedures on page 8 of the Trainer Manual.)</a:t>
            </a:r>
          </a:p>
          <a:p>
            <a:r>
              <a:rPr lang="en-US" dirty="0"/>
              <a:t>(Animated slide)</a:t>
            </a:r>
          </a:p>
          <a:p>
            <a:endParaRPr lang="en-US" dirty="0"/>
          </a:p>
          <a:p>
            <a:r>
              <a:rPr lang="en-US" dirty="0"/>
              <a:t>Provide</a:t>
            </a:r>
            <a:r>
              <a:rPr lang="en-US" baseline="0" dirty="0"/>
              <a:t> the participants with a copy of the “Defensive and Supportive Communication Patterns” (handout page 9 of the Trainer Instructor Manual).  After they have written their “you” statement, explain the difference between an effective “I” statement and a disguised “I” statement.  Then ask participants to identify which type of defensive communication their “you” statement most closely represents (display the next slide).</a:t>
            </a:r>
          </a:p>
          <a:p>
            <a:endParaRPr lang="en-US" baseline="0" dirty="0"/>
          </a:p>
          <a:p>
            <a:r>
              <a:rPr lang="en-US" sz="1200" b="1" kern="1200" dirty="0">
                <a:solidFill>
                  <a:schemeClr val="tx1"/>
                </a:solidFill>
                <a:effectLst/>
                <a:ea typeface="+mn-ea"/>
                <a:cs typeface="+mn-cs"/>
              </a:rPr>
              <a:t>Goal:</a:t>
            </a:r>
            <a:r>
              <a:rPr lang="en-US" sz="1200" kern="1200" dirty="0">
                <a:solidFill>
                  <a:schemeClr val="tx1"/>
                </a:solidFill>
                <a:effectLst/>
                <a:ea typeface="+mn-ea"/>
                <a:cs typeface="+mn-cs"/>
              </a:rPr>
              <a:t> To demonstrate that replacing a defensive communication pattern with supportive communication leads to more effective working relationships.</a:t>
            </a:r>
          </a:p>
          <a:p>
            <a:r>
              <a:rPr lang="en-US" sz="1200" b="1" kern="1200" dirty="0">
                <a:solidFill>
                  <a:schemeClr val="tx1"/>
                </a:solidFill>
                <a:effectLst/>
                <a:ea typeface="+mn-ea"/>
                <a:cs typeface="+mn-cs"/>
              </a:rPr>
              <a:t>Materials Needed </a:t>
            </a:r>
            <a:endParaRPr lang="en-US" sz="1200" kern="1200" dirty="0">
              <a:solidFill>
                <a:schemeClr val="tx1"/>
              </a:solidFill>
              <a:effectLst/>
              <a:ea typeface="+mn-ea"/>
              <a:cs typeface="+mn-cs"/>
            </a:endParaRPr>
          </a:p>
          <a:p>
            <a:pPr marL="171450" lvl="0" indent="-171450">
              <a:buFont typeface="Arial" panose="020B0604020202020204" pitchFamily="34" charset="0"/>
              <a:buChar char="•"/>
            </a:pPr>
            <a:r>
              <a:rPr lang="en-US" sz="1200" kern="1200" dirty="0">
                <a:solidFill>
                  <a:schemeClr val="tx1"/>
                </a:solidFill>
                <a:effectLst/>
                <a:ea typeface="+mn-ea"/>
                <a:cs typeface="+mn-cs"/>
              </a:rPr>
              <a:t>“Defensive and Supportive Communication Patterns” </a:t>
            </a:r>
            <a:r>
              <a:rPr lang="en-US" sz="1200" kern="1200" dirty="0" smtClean="0">
                <a:solidFill>
                  <a:schemeClr val="tx1"/>
                </a:solidFill>
                <a:effectLst/>
                <a:ea typeface="+mn-ea"/>
                <a:cs typeface="+mn-cs"/>
              </a:rPr>
              <a:t>H</a:t>
            </a:r>
            <a:r>
              <a:rPr lang="en-US" sz="1200" kern="1200" dirty="0" smtClean="0">
                <a:solidFill>
                  <a:schemeClr val="tx1"/>
                </a:solidFill>
                <a:effectLst/>
              </a:rPr>
              <a:t>andout</a:t>
            </a:r>
          </a:p>
          <a:p>
            <a:pPr marL="171450" lvl="0" indent="-171450">
              <a:buFont typeface="Arial" panose="020B0604020202020204" pitchFamily="34" charset="0"/>
              <a:buChar char="•"/>
            </a:pPr>
            <a:r>
              <a:rPr lang="en-US" sz="1200" b="0" kern="1200" dirty="0" smtClean="0">
                <a:solidFill>
                  <a:schemeClr val="tx1"/>
                </a:solidFill>
                <a:effectLst/>
                <a:ea typeface="Times New Roman"/>
                <a:cs typeface="Arial"/>
              </a:rPr>
              <a:t>PowerPoint</a:t>
            </a:r>
            <a:r>
              <a:rPr lang="en-US" sz="1200" b="0" kern="1200" baseline="0" dirty="0" smtClean="0">
                <a:solidFill>
                  <a:schemeClr val="tx1"/>
                </a:solidFill>
                <a:effectLst/>
                <a:ea typeface="Times New Roman"/>
                <a:cs typeface="Arial"/>
              </a:rPr>
              <a:t> slides 20-24</a:t>
            </a:r>
            <a:endParaRPr lang="en-US" b="0" dirty="0">
              <a:ea typeface="Times New Roman"/>
              <a:cs typeface="Arial"/>
            </a:endParaRPr>
          </a:p>
          <a:p>
            <a:pPr>
              <a:lnSpc>
                <a:spcPct val="150000"/>
              </a:lnSpc>
            </a:pPr>
            <a:r>
              <a:rPr lang="en-US" sz="1200" b="1" dirty="0">
                <a:effectLst/>
                <a:ea typeface="Times New Roman"/>
                <a:cs typeface="Arial"/>
              </a:rPr>
              <a:t>Procedures:</a:t>
            </a:r>
            <a:endParaRPr lang="en-US" sz="1100" dirty="0">
              <a:effectLst/>
              <a:ea typeface="Times New Roman"/>
              <a:cs typeface="Arial"/>
            </a:endParaRPr>
          </a:p>
          <a:p>
            <a:pPr>
              <a:lnSpc>
                <a:spcPct val="150000"/>
              </a:lnSpc>
            </a:pPr>
            <a:r>
              <a:rPr lang="en-US" sz="1200" dirty="0">
                <a:effectLst/>
                <a:ea typeface="Times New Roman"/>
                <a:cs typeface="Arial"/>
              </a:rPr>
              <a:t>Have participants think about or imagine a problematic situation. </a:t>
            </a:r>
            <a:endParaRPr lang="en-US" sz="1100" dirty="0">
              <a:effectLst/>
              <a:ea typeface="Calibri"/>
              <a:cs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Ask participants to write their own “you” statement for this problematic situation (slide 20).</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Explain that some “I” statements are really disguised “you” statements (slide 20).</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Explain the importance of learning how to effectively use “I” language (slide 21).</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Distribute the “Defensive and Supportive Communication Patterns” handout (page 9) and ask the participants to identify which defensive pattern most closely represents the “you” statement previously written (slide 20).</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Review the WIIFM (slide 21).</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Review the example of an “I” statement and a “you” statement (slide 23).</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Walk participants through how to write an effective “I” statement (slide 24).</a:t>
            </a:r>
            <a:endParaRPr lang="en-US" sz="1200" dirty="0">
              <a:effectLst/>
              <a:ea typeface="Times New Roman"/>
            </a:endParaRPr>
          </a:p>
          <a:p>
            <a:pPr marL="342900" marR="0" lvl="0" indent="-342900">
              <a:lnSpc>
                <a:spcPct val="115000"/>
              </a:lnSpc>
              <a:spcBef>
                <a:spcPts val="0"/>
              </a:spcBef>
              <a:spcAft>
                <a:spcPts val="0"/>
              </a:spcAft>
              <a:buFont typeface="+mj-lt"/>
              <a:buAutoNum type="arabicPeriod"/>
            </a:pPr>
            <a:r>
              <a:rPr lang="en-US" sz="1200" dirty="0">
                <a:effectLst/>
                <a:ea typeface="Times New Roman"/>
                <a:cs typeface="Arial"/>
              </a:rPr>
              <a:t>Divide the participants into groups of 3 and ask them to work together to transform their “you” statements into “I” statements.</a:t>
            </a:r>
            <a:endParaRPr lang="en-US" sz="1200" dirty="0">
              <a:effectLst/>
              <a:ea typeface="Times New Roman"/>
            </a:endParaRP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20</a:t>
            </a:fld>
            <a:endParaRPr lang="en-US"/>
          </a:p>
        </p:txBody>
      </p:sp>
    </p:spTree>
    <p:extLst>
      <p:ext uri="{BB962C8B-B14F-4D97-AF65-F5344CB8AC3E}">
        <p14:creationId xmlns:p14="http://schemas.microsoft.com/office/powerpoint/2010/main" val="619641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participants how important</a:t>
            </a:r>
            <a:r>
              <a:rPr lang="en-US" baseline="0" dirty="0"/>
              <a:t> the use of “I” language is in developing and maintaining effective </a:t>
            </a:r>
            <a:r>
              <a:rPr lang="en-US" baseline="0" dirty="0" err="1"/>
              <a:t>interprofessional</a:t>
            </a:r>
            <a:r>
              <a:rPr lang="en-US" baseline="0" dirty="0"/>
              <a:t> relationships.  </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21</a:t>
            </a:fld>
            <a:endParaRPr lang="en-US"/>
          </a:p>
        </p:txBody>
      </p:sp>
    </p:spTree>
    <p:extLst>
      <p:ext uri="{BB962C8B-B14F-4D97-AF65-F5344CB8AC3E}">
        <p14:creationId xmlns:p14="http://schemas.microsoft.com/office/powerpoint/2010/main" val="3812935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Remind participants that “confront to heal, not hurt” is the basis of supportive communication and is necessary to maintaining high functioning inter-professional relationships that lead to quality patient care.  Explain that each of the defensive and supportive patterns of communication was reviewed in previous slides.</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22</a:t>
            </a:fld>
            <a:endParaRPr lang="en-US"/>
          </a:p>
        </p:txBody>
      </p:sp>
    </p:spTree>
    <p:extLst>
      <p:ext uri="{BB962C8B-B14F-4D97-AF65-F5344CB8AC3E}">
        <p14:creationId xmlns:p14="http://schemas.microsoft.com/office/powerpoint/2010/main" val="2620712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use of supportive “I” language allows you to express how you are feeling and to provide information without making the other person feel as though s/he is being judged or evaluated.</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23</a:t>
            </a:fld>
            <a:endParaRPr lang="en-US"/>
          </a:p>
        </p:txBody>
      </p:sp>
    </p:spTree>
    <p:extLst>
      <p:ext uri="{BB962C8B-B14F-4D97-AF65-F5344CB8AC3E}">
        <p14:creationId xmlns:p14="http://schemas.microsoft.com/office/powerpoint/2010/main" val="12496857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 Have participants create one or more statements.</a:t>
            </a:r>
          </a:p>
        </p:txBody>
      </p:sp>
      <p:sp>
        <p:nvSpPr>
          <p:cNvPr id="4" name="Slide Number Placeholder 3"/>
          <p:cNvSpPr>
            <a:spLocks noGrp="1"/>
          </p:cNvSpPr>
          <p:nvPr>
            <p:ph type="sldNum" sz="quarter" idx="10"/>
          </p:nvPr>
        </p:nvSpPr>
        <p:spPr/>
        <p:txBody>
          <a:bodyPr/>
          <a:lstStyle/>
          <a:p>
            <a:fld id="{5050265C-EA89-49EE-B665-36001A0176DF}" type="slidenum">
              <a:rPr lang="en-US" smtClean="0"/>
              <a:t>24</a:t>
            </a:fld>
            <a:endParaRPr lang="en-US"/>
          </a:p>
        </p:txBody>
      </p:sp>
    </p:spTree>
    <p:extLst>
      <p:ext uri="{BB962C8B-B14F-4D97-AF65-F5344CB8AC3E}">
        <p14:creationId xmlns:p14="http://schemas.microsoft.com/office/powerpoint/2010/main" val="2622062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t>
            </a:r>
            <a:r>
              <a:rPr lang="en-US" baseline="0" dirty="0"/>
              <a:t> What is the most significant take-away from this training? Or, if you could share one thing you learned today with a colleague, what would it be?</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25</a:t>
            </a:fld>
            <a:endParaRPr lang="en-US"/>
          </a:p>
        </p:txBody>
      </p:sp>
    </p:spTree>
    <p:extLst>
      <p:ext uri="{BB962C8B-B14F-4D97-AF65-F5344CB8AC3E}">
        <p14:creationId xmlns:p14="http://schemas.microsoft.com/office/powerpoint/2010/main" val="3290770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50265C-EA89-49EE-B665-36001A0176DF}" type="slidenum">
              <a:rPr lang="en-US" smtClean="0"/>
              <a:t>26</a:t>
            </a:fld>
            <a:endParaRPr lang="en-US"/>
          </a:p>
        </p:txBody>
      </p:sp>
    </p:spTree>
    <p:extLst>
      <p:ext uri="{BB962C8B-B14F-4D97-AF65-F5344CB8AC3E}">
        <p14:creationId xmlns:p14="http://schemas.microsoft.com/office/powerpoint/2010/main" val="380055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WIIFM: What’s In It For Me?</a:t>
            </a:r>
            <a:r>
              <a:rPr lang="en-US" sz="1200" kern="1200" dirty="0">
                <a:solidFill>
                  <a:schemeClr val="tx1"/>
                </a:solidFill>
                <a:effectLst/>
                <a:latin typeface="+mn-lt"/>
                <a:ea typeface="+mn-ea"/>
                <a:cs typeface="+mn-cs"/>
              </a:rPr>
              <a:t> Explain that because health care employees encounter and work with people of all ages, backgrounds, and various levels of health and distress,</a:t>
            </a:r>
            <a:r>
              <a:rPr lang="en-US" sz="1200" kern="1200" baseline="0" dirty="0">
                <a:solidFill>
                  <a:schemeClr val="tx1"/>
                </a:solidFill>
                <a:effectLst/>
                <a:latin typeface="+mn-lt"/>
                <a:ea typeface="+mn-ea"/>
                <a:cs typeface="+mn-cs"/>
              </a:rPr>
              <a:t> using supportive communication in the delivery of health care is vitally important</a:t>
            </a:r>
            <a:r>
              <a:rPr lang="en-US" sz="1200" kern="1200" dirty="0">
                <a:solidFill>
                  <a:schemeClr val="tx1"/>
                </a:solidFill>
                <a:effectLst/>
                <a:latin typeface="+mn-lt"/>
                <a:ea typeface="+mn-ea"/>
                <a:cs typeface="+mn-cs"/>
              </a:rPr>
              <a:t>. This module helps participants understand the importance of using supportive communication to foster an inter-professional collaborative work environment.  While many people may employ the use of supportive communication, everyone can benefit from a refresher course in this area</a:t>
            </a:r>
            <a:r>
              <a:rPr lang="en-US" sz="1200" kern="1200" baseline="0" dirty="0">
                <a:solidFill>
                  <a:schemeClr val="tx1"/>
                </a:solidFill>
                <a:effectLst/>
                <a:latin typeface="+mn-lt"/>
                <a:ea typeface="+mn-ea"/>
                <a:cs typeface="+mn-cs"/>
              </a:rPr>
              <a:t> (review the background provided on pages 2-3 of the Trainer Manual).</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985644-2050-49EE-BECA-1153F7D62E03}" type="slidenum">
              <a:rPr lang="en-US" smtClean="0"/>
              <a:t>3</a:t>
            </a:fld>
            <a:endParaRPr lang="en-US"/>
          </a:p>
        </p:txBody>
      </p:sp>
    </p:spTree>
    <p:extLst>
      <p:ext uri="{BB962C8B-B14F-4D97-AF65-F5344CB8AC3E}">
        <p14:creationId xmlns:p14="http://schemas.microsoft.com/office/powerpoint/2010/main" val="52096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20495" y="4350325"/>
            <a:ext cx="4340542" cy="3696712"/>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none" dirty="0"/>
              <a:t>Explain that dismissing</a:t>
            </a:r>
            <a:r>
              <a:rPr lang="en-US" u="none" baseline="0" dirty="0"/>
              <a:t> the value of learning about how to be a more competent communicator is not peculiar to the healthcare field, but a result of the </a:t>
            </a:r>
            <a:r>
              <a:rPr lang="en-US" b="1" u="none" baseline="0" dirty="0"/>
              <a:t>“hindsight bias” </a:t>
            </a:r>
            <a:r>
              <a:rPr lang="en-US" u="none" baseline="0" dirty="0"/>
              <a:t>or the “I already knew that” phenomenon.  The hindsight bias is a phenomenon in which people overestimate their prior knowledge. To demonstrate the concept ask the participants if they have watched TV shows such as </a:t>
            </a:r>
            <a:r>
              <a:rPr lang="en-US" i="1" u="none" baseline="0" dirty="0"/>
              <a:t>Jeopardy</a:t>
            </a:r>
            <a:r>
              <a:rPr lang="en-US" u="none" baseline="0" dirty="0"/>
              <a:t>, </a:t>
            </a:r>
            <a:r>
              <a:rPr lang="en-US" i="1" u="none" baseline="0" dirty="0"/>
              <a:t>Are You Smarter Than a 5</a:t>
            </a:r>
            <a:r>
              <a:rPr lang="en-US" i="1" u="none" baseline="30000" dirty="0"/>
              <a:t>th</a:t>
            </a:r>
            <a:r>
              <a:rPr lang="en-US" i="1" u="none" baseline="0" dirty="0"/>
              <a:t> Grader and/</a:t>
            </a:r>
            <a:r>
              <a:rPr lang="en-US" u="none" baseline="0" dirty="0"/>
              <a:t>or </a:t>
            </a:r>
            <a:r>
              <a:rPr lang="en-US" i="1" u="none" baseline="0" dirty="0"/>
              <a:t>Who Wants to Be a Millionaire. </a:t>
            </a:r>
            <a:r>
              <a:rPr lang="en-US" i="0" u="none" baseline="0" dirty="0"/>
              <a:t>Remind them of the context in which music is playing while the question or answer is displayed WITHOUT the answer to the question, but when the answer is provided everyone comments, “I knew that.”  The reality is that they did not know the answer, but seeing the answer rang true to their personal experience which resulted in an overestimation of their prior knowledge.  Because we have been communicating our whole lives and we have communication competencies, it is easy for us to hear information about effective communication and think “I already know that,” but it is important not to fall prey to the hindsight bias or to discount the value of enhancing one’s communication competencies.</a:t>
            </a:r>
            <a:endParaRPr lang="en-US" i="1" u="none" baseline="0" dirty="0"/>
          </a:p>
        </p:txBody>
      </p:sp>
      <p:sp>
        <p:nvSpPr>
          <p:cNvPr id="4" name="Slide Number Placeholder 3"/>
          <p:cNvSpPr>
            <a:spLocks noGrp="1"/>
          </p:cNvSpPr>
          <p:nvPr>
            <p:ph type="sldNum" sz="quarter" idx="10"/>
          </p:nvPr>
        </p:nvSpPr>
        <p:spPr/>
        <p:txBody>
          <a:bodyPr/>
          <a:lstStyle/>
          <a:p>
            <a:fld id="{73495A6F-A7A9-405F-9581-F468F1CABC82}" type="slidenum">
              <a:rPr lang="en-US" smtClean="0"/>
              <a:t>4</a:t>
            </a:fld>
            <a:endParaRPr lang="en-US"/>
          </a:p>
        </p:txBody>
      </p:sp>
    </p:spTree>
    <p:extLst>
      <p:ext uri="{BB962C8B-B14F-4D97-AF65-F5344CB8AC3E}">
        <p14:creationId xmlns:p14="http://schemas.microsoft.com/office/powerpoint/2010/main" val="2410740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that i</a:t>
            </a:r>
            <a:r>
              <a:rPr lang="en-US" dirty="0"/>
              <a:t>nter-professional</a:t>
            </a:r>
            <a:r>
              <a:rPr lang="en-US" baseline="0" dirty="0"/>
              <a:t> collaborative practice is difficult to achieve when defensive communication patterns are used, especially when discussing differences of opinion, workflow processes, and/or performance feedback.  If </a:t>
            </a:r>
            <a:r>
              <a:rPr lang="en-US" dirty="0"/>
              <a:t>the expression of the message, manner of speech, tone of voice, or verbal content conveys evaluation</a:t>
            </a:r>
            <a:r>
              <a:rPr lang="en-US" baseline="0" dirty="0"/>
              <a:t> </a:t>
            </a:r>
            <a:r>
              <a:rPr lang="en-US" dirty="0"/>
              <a:t>or judgment</a:t>
            </a:r>
            <a:r>
              <a:rPr lang="en-US" baseline="0" dirty="0"/>
              <a:t> of </a:t>
            </a:r>
            <a:r>
              <a:rPr lang="en-US" dirty="0"/>
              <a:t>the listener, the listener will “go on guard.” If the same message</a:t>
            </a:r>
            <a:r>
              <a:rPr lang="en-US" baseline="0" dirty="0"/>
              <a:t> were to be delivered using supportive communication patterns, </a:t>
            </a:r>
            <a:r>
              <a:rPr lang="en-US" dirty="0"/>
              <a:t>the listener would be</a:t>
            </a:r>
            <a:r>
              <a:rPr lang="en-US" baseline="0" dirty="0"/>
              <a:t> more likely to feel as though s/he were being treated </a:t>
            </a:r>
            <a:r>
              <a:rPr lang="en-US" dirty="0"/>
              <a:t>as an equal and would therefore be more open to discussing </a:t>
            </a:r>
            <a:r>
              <a:rPr lang="en-US" baseline="0" dirty="0"/>
              <a:t>the issues at hand.  </a:t>
            </a:r>
          </a:p>
          <a:p>
            <a:r>
              <a:rPr lang="en-US" baseline="0" dirty="0"/>
              <a:t>The next slide will provide the participants with an opportunity to experience defensive communication patterns.</a:t>
            </a:r>
          </a:p>
        </p:txBody>
      </p:sp>
      <p:sp>
        <p:nvSpPr>
          <p:cNvPr id="4" name="Slide Number Placeholder 3"/>
          <p:cNvSpPr>
            <a:spLocks noGrp="1"/>
          </p:cNvSpPr>
          <p:nvPr>
            <p:ph type="sldNum" sz="quarter" idx="10"/>
          </p:nvPr>
        </p:nvSpPr>
        <p:spPr/>
        <p:txBody>
          <a:bodyPr/>
          <a:lstStyle/>
          <a:p>
            <a:fld id="{49985644-2050-49EE-BECA-1153F7D62E03}" type="slidenum">
              <a:rPr lang="en-US" smtClean="0"/>
              <a:t>5</a:t>
            </a:fld>
            <a:endParaRPr lang="en-US"/>
          </a:p>
        </p:txBody>
      </p:sp>
    </p:spTree>
    <p:extLst>
      <p:ext uri="{BB962C8B-B14F-4D97-AF65-F5344CB8AC3E}">
        <p14:creationId xmlns:p14="http://schemas.microsoft.com/office/powerpoint/2010/main" val="2762233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20495" y="4518204"/>
            <a:ext cx="4261485" cy="3696712"/>
          </a:xfrm>
        </p:spPr>
        <p:txBody>
          <a:bodyPr/>
          <a:lstStyle/>
          <a:p>
            <a:r>
              <a:rPr lang="en-US" baseline="0" dirty="0" smtClean="0"/>
              <a:t>(</a:t>
            </a:r>
            <a:r>
              <a:rPr lang="en-US" baseline="0" dirty="0" smtClean="0">
                <a:solidFill>
                  <a:srgbClr val="FF0000"/>
                </a:solidFill>
              </a:rPr>
              <a:t>See </a:t>
            </a:r>
            <a:r>
              <a:rPr lang="en-US" baseline="0" dirty="0">
                <a:solidFill>
                  <a:srgbClr val="FF0000"/>
                </a:solidFill>
              </a:rPr>
              <a:t>detailed procedures on pages 5-7 of the Trainer Manual.)</a:t>
            </a:r>
            <a:endParaRPr lang="en-US" dirty="0">
              <a:solidFill>
                <a:srgbClr val="FF0000"/>
              </a:solidFill>
            </a:endParaRPr>
          </a:p>
          <a:p>
            <a:endParaRPr lang="en-US" dirty="0"/>
          </a:p>
          <a:p>
            <a:r>
              <a:rPr lang="en-US" dirty="0"/>
              <a:t> </a:t>
            </a:r>
            <a:r>
              <a:rPr lang="en-US" sz="1200" b="1" kern="1200" dirty="0">
                <a:solidFill>
                  <a:schemeClr val="tx1"/>
                </a:solidFill>
                <a:effectLst/>
                <a:latin typeface="+mn-lt"/>
                <a:ea typeface="+mn-ea"/>
                <a:cs typeface="+mn-cs"/>
              </a:rPr>
              <a:t>Goal</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To demonstrate how defensive communication patterns undermine effective team communication and to illustrate that defensive communication engenders defensive listening which, if unmonitored, can lead to circular defensive responses.  As a result, each party wastes time and energy by defending themselves rather than addressing and resolving the problem at hand. </a:t>
            </a:r>
            <a:endParaRPr lang="en-US" sz="11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Materials:</a:t>
            </a:r>
            <a:endParaRPr lang="en-US"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copy of the “Night Nurse and Day Nurse Role Playing Activity” instructions on page 7 of the Trainer </a:t>
            </a:r>
            <a:r>
              <a:rPr lang="en-US" dirty="0"/>
              <a:t>Manual. Print one page for every two people and cut each page in half, making two sets of instructions.  Separate the pages into two sets (Partner 1 and Partner 2).</a:t>
            </a:r>
            <a:endParaRPr lang="en-US" sz="1200" kern="1200" dirty="0">
              <a:solidFill>
                <a:schemeClr val="tx1"/>
              </a:solidFill>
              <a:effectLst/>
            </a:endParaRPr>
          </a:p>
          <a:p>
            <a:r>
              <a:rPr lang="en-US" sz="1200" b="1" kern="1200" dirty="0" smtClean="0">
                <a:solidFill>
                  <a:schemeClr val="tx1"/>
                </a:solidFill>
                <a:effectLst/>
                <a:latin typeface="+mn-lt"/>
                <a:ea typeface="+mn-ea"/>
                <a:cs typeface="+mn-cs"/>
              </a:rPr>
              <a:t>Procedures</a:t>
            </a:r>
            <a:r>
              <a:rPr lang="en-US" sz="1200" b="1" kern="1200" dirty="0">
                <a:solidFill>
                  <a:schemeClr val="tx1"/>
                </a:solidFill>
                <a:effectLst/>
                <a:latin typeface="+mn-lt"/>
                <a:ea typeface="+mn-ea"/>
                <a:cs typeface="+mn-cs"/>
              </a:rPr>
              <a:t>:</a:t>
            </a:r>
            <a:endParaRPr lang="en-US" sz="11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Announce that this is a role playing activity and then provide the following directions: </a:t>
            </a:r>
          </a:p>
          <a:p>
            <a:pPr marL="685800" lvl="1" indent="-228600">
              <a:buFont typeface="+mj-lt"/>
              <a:buAutoNum type="alphaLcPeriod"/>
            </a:pPr>
            <a:r>
              <a:rPr lang="en-US" sz="1200" kern="1200" dirty="0">
                <a:solidFill>
                  <a:schemeClr val="tx1"/>
                </a:solidFill>
                <a:effectLst/>
                <a:latin typeface="+mn-lt"/>
                <a:ea typeface="+mn-ea"/>
                <a:cs typeface="+mn-cs"/>
              </a:rPr>
              <a:t>Pair off. Explain that each person will be provided with instructions describing his or her role.</a:t>
            </a:r>
          </a:p>
          <a:p>
            <a:pPr marL="685800" lvl="1" indent="-228600">
              <a:buFont typeface="+mj-lt"/>
              <a:buAutoNum type="alphaLcPeriod"/>
            </a:pPr>
            <a:r>
              <a:rPr lang="en-US" sz="1200" kern="1200" dirty="0">
                <a:solidFill>
                  <a:schemeClr val="tx1"/>
                </a:solidFill>
                <a:effectLst/>
                <a:latin typeface="+mn-lt"/>
                <a:ea typeface="+mn-ea"/>
                <a:cs typeface="+mn-cs"/>
              </a:rPr>
              <a:t>Distribute the printed instructions to each pair making sure that one person has instructions for Partner 1 and the other person has instructions for Partner 2. </a:t>
            </a:r>
          </a:p>
          <a:p>
            <a:pPr marL="685800" lvl="1" indent="-228600">
              <a:buFont typeface="+mj-lt"/>
              <a:buAutoNum type="alphaLcPeriod"/>
            </a:pPr>
            <a:r>
              <a:rPr lang="en-US" sz="1200" kern="1200" dirty="0">
                <a:solidFill>
                  <a:schemeClr val="tx1"/>
                </a:solidFill>
                <a:effectLst/>
                <a:latin typeface="+mn-lt"/>
                <a:ea typeface="+mn-ea"/>
                <a:cs typeface="+mn-cs"/>
              </a:rPr>
              <a:t>Instruct the participants that they are </a:t>
            </a:r>
            <a:r>
              <a:rPr lang="en-US" sz="1200" b="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to show their instructions to their partners. Explain that the pairs will have three minutes to complete the task. </a:t>
            </a:r>
          </a:p>
          <a:p>
            <a:pPr marL="685800" lvl="1" indent="-228600">
              <a:buFont typeface="+mj-lt"/>
              <a:buAutoNum type="alphaLcPeriod"/>
            </a:pPr>
            <a:r>
              <a:rPr lang="en-US" sz="1200" kern="1200" dirty="0">
                <a:solidFill>
                  <a:schemeClr val="tx1"/>
                </a:solidFill>
                <a:effectLst/>
                <a:latin typeface="+mn-lt"/>
                <a:ea typeface="+mn-ea"/>
                <a:cs typeface="+mn-cs"/>
              </a:rPr>
              <a:t>Instruct the pairs to begin.</a:t>
            </a:r>
          </a:p>
          <a:p>
            <a:pPr marL="685800" lvl="1" indent="-228600">
              <a:buFont typeface="+mj-lt"/>
              <a:buAutoNum type="alphaLcPeriod"/>
            </a:pPr>
            <a:r>
              <a:rPr lang="en-US" sz="1200" kern="1200" dirty="0">
                <a:solidFill>
                  <a:schemeClr val="tx1"/>
                </a:solidFill>
                <a:effectLst/>
                <a:latin typeface="+mn-lt"/>
                <a:ea typeface="+mn-ea"/>
                <a:cs typeface="+mn-cs"/>
              </a:rPr>
              <a:t>After three minutes, ask the partners to review their comments with one another and to note how many times each person used the word “you.”  </a:t>
            </a:r>
          </a:p>
          <a:p>
            <a:pPr marL="1200150" lvl="2" indent="-285750">
              <a:buFont typeface="+mj-lt"/>
              <a:buAutoNum type="romanLcPeriod"/>
            </a:pPr>
            <a:r>
              <a:rPr lang="en-US" sz="1200" kern="1200" dirty="0">
                <a:solidFill>
                  <a:schemeClr val="tx1"/>
                </a:solidFill>
                <a:effectLst/>
                <a:latin typeface="+mn-lt"/>
                <a:ea typeface="+mn-ea"/>
                <a:cs typeface="+mn-cs"/>
              </a:rPr>
              <a:t>Give the participants an additional three minutes to repeat the activity while trying to avoid using the word “you.”</a:t>
            </a:r>
          </a:p>
          <a:p>
            <a:pPr marL="685800" lvl="1" indent="-228600">
              <a:buFont typeface="+mj-lt"/>
              <a:buAutoNum type="alphaLcPeriod"/>
            </a:pPr>
            <a:r>
              <a:rPr lang="en-US" sz="1200" kern="1200" dirty="0">
                <a:solidFill>
                  <a:schemeClr val="tx1"/>
                </a:solidFill>
                <a:effectLst/>
                <a:latin typeface="+mn-lt"/>
                <a:ea typeface="+mn-ea"/>
                <a:cs typeface="+mn-cs"/>
              </a:rPr>
              <a:t>Reflect: after the partners have shared their experiences of the activity with each other, bring the whole group together and ask questions such as: </a:t>
            </a:r>
          </a:p>
          <a:p>
            <a:pPr marL="1200150" lvl="2" indent="-285750">
              <a:buFont typeface="+mj-lt"/>
              <a:buAutoNum type="romanLcPeriod"/>
            </a:pPr>
            <a:r>
              <a:rPr lang="en-US" sz="1200" kern="1200" dirty="0">
                <a:solidFill>
                  <a:schemeClr val="tx1"/>
                </a:solidFill>
                <a:effectLst/>
                <a:latin typeface="+mn-lt"/>
                <a:ea typeface="+mn-ea"/>
                <a:cs typeface="+mn-cs"/>
              </a:rPr>
              <a:t>How many times was the word “you” used?</a:t>
            </a:r>
          </a:p>
          <a:p>
            <a:pPr marL="1200150" lvl="2" indent="-285750">
              <a:buFont typeface="+mj-lt"/>
              <a:buAutoNum type="romanLcPeriod"/>
            </a:pPr>
            <a:r>
              <a:rPr lang="en-US" sz="1200" kern="1200" dirty="0">
                <a:solidFill>
                  <a:schemeClr val="tx1"/>
                </a:solidFill>
                <a:effectLst/>
                <a:latin typeface="+mn-lt"/>
                <a:ea typeface="+mn-ea"/>
                <a:cs typeface="+mn-cs"/>
              </a:rPr>
              <a:t>Why was it difficult to restructure comments to avoid the word “you”?</a:t>
            </a:r>
          </a:p>
          <a:p>
            <a:pPr marL="1200150" lvl="2" indent="-285750">
              <a:buFont typeface="+mj-lt"/>
              <a:buAutoNum type="romanLcPeriod"/>
            </a:pPr>
            <a:r>
              <a:rPr lang="en-US" sz="1200" kern="1200" dirty="0">
                <a:solidFill>
                  <a:schemeClr val="tx1"/>
                </a:solidFill>
                <a:effectLst/>
                <a:latin typeface="+mn-lt"/>
                <a:ea typeface="+mn-ea"/>
                <a:cs typeface="+mn-cs"/>
              </a:rPr>
              <a:t>How did you feel during this activity? </a:t>
            </a:r>
          </a:p>
          <a:p>
            <a:pPr marL="1200150" lvl="2" indent="-285750">
              <a:buFont typeface="+mj-lt"/>
              <a:buAutoNum type="romanLcPeriod"/>
            </a:pPr>
            <a:r>
              <a:rPr lang="en-US" sz="1200" kern="1200" dirty="0">
                <a:solidFill>
                  <a:schemeClr val="tx1"/>
                </a:solidFill>
                <a:effectLst/>
                <a:latin typeface="+mn-lt"/>
                <a:ea typeface="+mn-ea"/>
                <a:cs typeface="+mn-cs"/>
              </a:rPr>
              <a:t>What behaviors did you observe that made you feel defensive (or may cause a person to feel defensive)?</a:t>
            </a:r>
          </a:p>
          <a:p>
            <a:pPr marL="1200150" lvl="2" indent="-285750">
              <a:buFont typeface="+mj-lt"/>
              <a:buAutoNum type="romanLcPeriod"/>
            </a:pPr>
            <a:r>
              <a:rPr lang="en-US" sz="1200" kern="1200" dirty="0">
                <a:solidFill>
                  <a:schemeClr val="tx1"/>
                </a:solidFill>
                <a:effectLst/>
                <a:latin typeface="+mn-lt"/>
                <a:ea typeface="+mn-ea"/>
                <a:cs typeface="+mn-cs"/>
              </a:rPr>
              <a:t>Did you feel you were being understood? Why or why not? </a:t>
            </a:r>
          </a:p>
          <a:p>
            <a:pPr marL="1143000" lvl="2" indent="-228600">
              <a:buFont typeface="+mj-lt"/>
              <a:buAutoNum type="arabicPeriod"/>
            </a:pPr>
            <a:r>
              <a:rPr lang="en-US" sz="1200" kern="1200" dirty="0">
                <a:solidFill>
                  <a:schemeClr val="tx1"/>
                </a:solidFill>
                <a:effectLst/>
                <a:latin typeface="+mn-lt"/>
                <a:ea typeface="+mn-ea"/>
                <a:cs typeface="+mn-cs"/>
              </a:rPr>
              <a:t>What was it like for you in your role?  </a:t>
            </a:r>
          </a:p>
          <a:p>
            <a:pPr marL="228600" lvl="0" indent="-228600">
              <a:buFont typeface="+mj-lt"/>
              <a:buAutoNum type="arabicPeriod"/>
            </a:pPr>
            <a:r>
              <a:rPr lang="en-US" sz="1200" kern="1200" dirty="0">
                <a:solidFill>
                  <a:schemeClr val="tx1"/>
                </a:solidFill>
                <a:effectLst/>
                <a:latin typeface="+mn-lt"/>
                <a:ea typeface="+mn-ea"/>
                <a:cs typeface="+mn-cs"/>
              </a:rPr>
              <a:t>Explain that during the rest of the workshop the various forms of defensive communication patterns will be explained with instructions on how to replace defensive patterns with supportive patterns of communication.</a:t>
            </a:r>
          </a:p>
          <a:p>
            <a:pPr marL="228600" lvl="0" indent="-228600">
              <a:buFont typeface="+mj-lt"/>
              <a:buAutoNum type="arabicPeriod"/>
            </a:pPr>
            <a:r>
              <a:rPr lang="en-US" sz="1200" kern="1200" dirty="0">
                <a:solidFill>
                  <a:schemeClr val="tx1"/>
                </a:solidFill>
                <a:effectLst/>
                <a:latin typeface="+mn-lt"/>
                <a:ea typeface="+mn-ea"/>
                <a:cs typeface="+mn-cs"/>
              </a:rPr>
              <a:t>If there is not enough time to review all of the defensive and supportive communication patterns, use PowerPoint slides seven through nine to accompany this case study.</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6</a:t>
            </a:fld>
            <a:endParaRPr lang="en-US"/>
          </a:p>
        </p:txBody>
      </p:sp>
    </p:spTree>
    <p:extLst>
      <p:ext uri="{BB962C8B-B14F-4D97-AF65-F5344CB8AC3E}">
        <p14:creationId xmlns:p14="http://schemas.microsoft.com/office/powerpoint/2010/main" val="1337044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that “confront to heal, not hurt” is the basis of supportive communication and is necessary to maintaining high functioning inter-professional relationships that lead to quality patient care.  Explain that each of the defensive and supportive patterns of communication will be reviewed in the upcoming slides.</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7</a:t>
            </a:fld>
            <a:endParaRPr lang="en-US"/>
          </a:p>
        </p:txBody>
      </p:sp>
    </p:spTree>
    <p:extLst>
      <p:ext uri="{BB962C8B-B14F-4D97-AF65-F5344CB8AC3E}">
        <p14:creationId xmlns:p14="http://schemas.microsoft.com/office/powerpoint/2010/main" val="253317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Option: Ask participants</a:t>
            </a:r>
            <a:r>
              <a:rPr lang="en-US" baseline="0" dirty="0"/>
              <a:t> to share an example of when they have seen this you-language approach used. Have participants brainstorm how to approach the situation more effectively. Or,  ask them to offer ways to rephrase the example statement above by using supportive communication strategies.</a:t>
            </a:r>
            <a:endParaRPr lang="en-US" dirty="0"/>
          </a:p>
        </p:txBody>
      </p:sp>
      <p:sp>
        <p:nvSpPr>
          <p:cNvPr id="4" name="Slide Number Placeholder 3"/>
          <p:cNvSpPr>
            <a:spLocks noGrp="1"/>
          </p:cNvSpPr>
          <p:nvPr>
            <p:ph type="sldNum" sz="quarter" idx="10"/>
          </p:nvPr>
        </p:nvSpPr>
        <p:spPr/>
        <p:txBody>
          <a:bodyPr/>
          <a:lstStyle/>
          <a:p>
            <a:fld id="{49985644-2050-49EE-BECA-1153F7D62E03}" type="slidenum">
              <a:rPr lang="en-US" smtClean="0"/>
              <a:t>8</a:t>
            </a:fld>
            <a:endParaRPr lang="en-US"/>
          </a:p>
        </p:txBody>
      </p:sp>
    </p:spTree>
    <p:extLst>
      <p:ext uri="{BB962C8B-B14F-4D97-AF65-F5344CB8AC3E}">
        <p14:creationId xmlns:p14="http://schemas.microsoft.com/office/powerpoint/2010/main" val="4095827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I-messages or I-statements are a way of communicating about a problem to another person without accusing them of being the cause of the problem.</a:t>
            </a:r>
          </a:p>
          <a:p>
            <a:endParaRPr lang="en-US" dirty="0"/>
          </a:p>
          <a:p>
            <a:endParaRPr lang="en-US" dirty="0"/>
          </a:p>
        </p:txBody>
      </p:sp>
      <p:sp>
        <p:nvSpPr>
          <p:cNvPr id="4" name="Slide Number Placeholder 3"/>
          <p:cNvSpPr>
            <a:spLocks noGrp="1"/>
          </p:cNvSpPr>
          <p:nvPr>
            <p:ph type="sldNum" sz="quarter" idx="10"/>
          </p:nvPr>
        </p:nvSpPr>
        <p:spPr/>
        <p:txBody>
          <a:bodyPr/>
          <a:lstStyle/>
          <a:p>
            <a:fld id="{49985644-2050-49EE-BECA-1153F7D62E03}" type="slidenum">
              <a:rPr lang="en-US" smtClean="0"/>
              <a:t>9</a:t>
            </a:fld>
            <a:endParaRPr lang="en-US"/>
          </a:p>
        </p:txBody>
      </p:sp>
    </p:spTree>
    <p:extLst>
      <p:ext uri="{BB962C8B-B14F-4D97-AF65-F5344CB8AC3E}">
        <p14:creationId xmlns:p14="http://schemas.microsoft.com/office/powerpoint/2010/main" val="20585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15142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17855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69114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 typeface="Arial" panose="020B0604020202020204" pitchFamily="34" charset="0"/>
              <a:buChar char="•"/>
              <a:defRPr/>
            </a:lvl2pPr>
            <a:lvl3pPr marL="1143000" indent="-228600">
              <a:buFont typeface="Century Schoolbook" panose="02040604050505020304" pitchFamily="18" charset="0"/>
              <a:buChar char="―"/>
              <a:defRPr/>
            </a:lvl3pPr>
            <a:lvl4pPr marL="1600200" indent="-228600">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686233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404398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0AFC8-C505-4EC1-AFEE-162EF2962140}"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40168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0AFC8-C505-4EC1-AFEE-162EF2962140}" type="datetimeFigureOut">
              <a:rPr lang="en-US" smtClean="0"/>
              <a:t>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17250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0AFC8-C505-4EC1-AFEE-162EF2962140}" type="datetimeFigureOut">
              <a:rPr lang="en-US" smtClean="0"/>
              <a:t>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82387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0AFC8-C505-4EC1-AFEE-162EF2962140}" type="datetimeFigureOut">
              <a:rPr lang="en-US" smtClean="0"/>
              <a:t>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74997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AFC8-C505-4EC1-AFEE-162EF2962140}"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62349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AFC8-C505-4EC1-AFEE-162EF2962140}"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87119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0AFC8-C505-4EC1-AFEE-162EF2962140}" type="datetimeFigureOut">
              <a:rPr lang="en-US" smtClean="0"/>
              <a:t>2/17/2017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A33D4-2A2A-4E6B-AB69-447C0B7D7DBB}" type="slidenum">
              <a:rPr lang="en-US" smtClean="0"/>
              <a:t>‹#›</a:t>
            </a:fld>
            <a:endParaRPr lang="en-US"/>
          </a:p>
        </p:txBody>
      </p:sp>
    </p:spTree>
    <p:extLst>
      <p:ext uri="{BB962C8B-B14F-4D97-AF65-F5344CB8AC3E}">
        <p14:creationId xmlns:p14="http://schemas.microsoft.com/office/powerpoint/2010/main" val="3611031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800" b="1" i="0" kern="1200" cap="all" baseline="0">
          <a:solidFill>
            <a:schemeClr val="accent1">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10000"/>
            </a:schemeClr>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10000"/>
            </a:schemeClr>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10000"/>
            </a:schemeClr>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TextBox 3"/>
          <p:cNvSpPr txBox="1"/>
          <p:nvPr/>
        </p:nvSpPr>
        <p:spPr>
          <a:xfrm>
            <a:off x="1524000" y="5105400"/>
            <a:ext cx="6096000" cy="707886"/>
          </a:xfrm>
          <a:prstGeom prst="rect">
            <a:avLst/>
          </a:prstGeom>
          <a:noFill/>
        </p:spPr>
        <p:txBody>
          <a:bodyPr wrap="square" rtlCol="0">
            <a:spAutoFit/>
          </a:bodyPr>
          <a:lstStyle/>
          <a:p>
            <a:pPr algn="ctr"/>
            <a:r>
              <a:rPr lang="en-US" sz="4000" dirty="0">
                <a:solidFill>
                  <a:schemeClr val="accent1">
                    <a:lumMod val="75000"/>
                  </a:schemeClr>
                </a:solidFill>
              </a:rPr>
              <a:t>Hi-Touch Healthcare</a:t>
            </a:r>
            <a:endParaRPr lang="en-US" sz="4000" dirty="0"/>
          </a:p>
        </p:txBody>
      </p:sp>
    </p:spTree>
    <p:extLst>
      <p:ext uri="{BB962C8B-B14F-4D97-AF65-F5344CB8AC3E}">
        <p14:creationId xmlns:p14="http://schemas.microsoft.com/office/powerpoint/2010/main" val="190752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624" y="697487"/>
            <a:ext cx="8229600" cy="990600"/>
          </a:xfrm>
        </p:spPr>
        <p:txBody>
          <a:bodyPr>
            <a:noAutofit/>
          </a:bodyPr>
          <a:lstStyle/>
          <a:p>
            <a:r>
              <a:rPr lang="en-US" sz="3200" b="1" dirty="0"/>
              <a:t>Control </a:t>
            </a:r>
            <a:r>
              <a:rPr lang="en-US" sz="2400" b="1" dirty="0"/>
              <a:t>vs.  </a:t>
            </a:r>
            <a:r>
              <a:rPr lang="en-US" sz="3200" b="1" dirty="0"/>
              <a:t>Problem Orientation</a:t>
            </a:r>
            <a:br>
              <a:rPr lang="en-US" sz="3200" b="1" dirty="0"/>
            </a:br>
            <a:endParaRPr lang="en-US" sz="3200" b="1" dirty="0"/>
          </a:p>
        </p:txBody>
      </p:sp>
      <p:sp>
        <p:nvSpPr>
          <p:cNvPr id="6" name="Content Placeholder 5"/>
          <p:cNvSpPr>
            <a:spLocks noGrp="1"/>
          </p:cNvSpPr>
          <p:nvPr>
            <p:ph idx="1"/>
          </p:nvPr>
        </p:nvSpPr>
        <p:spPr>
          <a:xfrm>
            <a:off x="457200" y="1533004"/>
            <a:ext cx="8229600" cy="3267596"/>
          </a:xfrm>
        </p:spPr>
        <p:txBody>
          <a:bodyPr>
            <a:noAutofit/>
          </a:bodyPr>
          <a:lstStyle/>
          <a:p>
            <a:pPr marL="0" indent="0">
              <a:buNone/>
            </a:pPr>
            <a:r>
              <a:rPr lang="en-US" sz="2800" dirty="0"/>
              <a:t>An attempt to dominate or change a person by:</a:t>
            </a:r>
          </a:p>
          <a:p>
            <a:pPr marL="0" indent="0">
              <a:buNone/>
            </a:pPr>
            <a:endParaRPr lang="en-US" sz="2400" dirty="0"/>
          </a:p>
          <a:p>
            <a:pPr lvl="1">
              <a:buFont typeface="Arial" panose="020B0604020202020204" pitchFamily="34" charset="0"/>
              <a:buChar char="•"/>
            </a:pPr>
            <a:r>
              <a:rPr lang="en-US" dirty="0"/>
              <a:t>Insisting that things be done your way</a:t>
            </a:r>
          </a:p>
          <a:p>
            <a:pPr marL="457200" lvl="1" indent="0">
              <a:buNone/>
            </a:pPr>
            <a:endParaRPr lang="en-US" sz="1400" dirty="0"/>
          </a:p>
          <a:p>
            <a:pPr lvl="1">
              <a:buFont typeface="Arial" panose="020B0604020202020204" pitchFamily="34" charset="0"/>
              <a:buChar char="•"/>
            </a:pPr>
            <a:r>
              <a:rPr lang="en-US" dirty="0"/>
              <a:t>Attempting to control behavior (which evokes resistance and implies that the person is inadequate)</a:t>
            </a:r>
            <a:r>
              <a:rPr lang="en-US" sz="2400" dirty="0"/>
              <a:t>	</a:t>
            </a:r>
          </a:p>
          <a:p>
            <a:pPr marL="0" lvl="1" indent="0">
              <a:buNone/>
            </a:pPr>
            <a:endParaRPr lang="en-US" sz="2400" dirty="0"/>
          </a:p>
          <a:p>
            <a:pPr marL="0" lvl="1" indent="0">
              <a:buNone/>
            </a:pPr>
            <a:endParaRPr lang="en-US" sz="2400" dirty="0"/>
          </a:p>
          <a:p>
            <a:pPr marL="0" lvl="1" indent="0">
              <a:buNone/>
            </a:pPr>
            <a:endParaRPr lang="en-US" sz="900" dirty="0"/>
          </a:p>
          <a:p>
            <a:pPr marL="0" lvl="1" indent="0">
              <a:buNone/>
            </a:pPr>
            <a:endParaRPr lang="en-US" sz="2000" dirty="0"/>
          </a:p>
          <a:p>
            <a:endParaRPr lang="en-US" sz="2800" dirty="0"/>
          </a:p>
        </p:txBody>
      </p:sp>
      <p:pic>
        <p:nvPicPr>
          <p:cNvPr id="3076" name="Picture 4" descr="http://motherwhisperers.com/wp-content/uploads/2011/06/lack-of-communication-between-wom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4123" y="5140817"/>
            <a:ext cx="2626895" cy="171718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4525264"/>
            <a:ext cx="6756978" cy="1231106"/>
          </a:xfrm>
          <a:prstGeom prst="rect">
            <a:avLst/>
          </a:prstGeom>
          <a:noFill/>
        </p:spPr>
        <p:txBody>
          <a:bodyPr wrap="none" rtlCol="0">
            <a:spAutoFit/>
          </a:bodyPr>
          <a:lstStyle/>
          <a:p>
            <a:pPr marL="0" lvl="1"/>
            <a:endParaRPr lang="en-US" sz="2800" b="1" dirty="0">
              <a:solidFill>
                <a:schemeClr val="bg1"/>
              </a:solidFill>
              <a:latin typeface="Century Schoolbook" panose="02040604050505020304" pitchFamily="18" charset="0"/>
            </a:endParaRPr>
          </a:p>
          <a:p>
            <a:pPr marL="0" lvl="1"/>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“It should be done this way.”</a:t>
            </a:r>
          </a:p>
          <a:p>
            <a:endParaRPr lang="en-US" dirty="0">
              <a:solidFill>
                <a:schemeClr val="bg1"/>
              </a:solidFill>
            </a:endParaRPr>
          </a:p>
        </p:txBody>
      </p:sp>
    </p:spTree>
    <p:extLst>
      <p:ext uri="{BB962C8B-B14F-4D97-AF65-F5344CB8AC3E}">
        <p14:creationId xmlns:p14="http://schemas.microsoft.com/office/powerpoint/2010/main" val="259926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6"/>
                                        </p:tgtEl>
                                        <p:attrNameLst>
                                          <p:attrName>style.visibility</p:attrName>
                                        </p:attrNameLst>
                                      </p:cBhvr>
                                      <p:to>
                                        <p:strVal val="visible"/>
                                      </p:to>
                                    </p:set>
                                    <p:anim calcmode="lin" valueType="num">
                                      <p:cBhvr additive="base">
                                        <p:cTn id="25" dur="500" fill="hold"/>
                                        <p:tgtEl>
                                          <p:spTgt spid="3076"/>
                                        </p:tgtEl>
                                        <p:attrNameLst>
                                          <p:attrName>ppt_x</p:attrName>
                                        </p:attrNameLst>
                                      </p:cBhvr>
                                      <p:tavLst>
                                        <p:tav tm="0">
                                          <p:val>
                                            <p:strVal val="#ppt_x"/>
                                          </p:val>
                                        </p:tav>
                                        <p:tav tm="100000">
                                          <p:val>
                                            <p:strVal val="#ppt_x"/>
                                          </p:val>
                                        </p:tav>
                                      </p:tavLst>
                                    </p:anim>
                                    <p:anim calcmode="lin" valueType="num">
                                      <p:cBhvr additive="base">
                                        <p:cTn id="26"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842" y="914400"/>
            <a:ext cx="8229600" cy="990600"/>
          </a:xfrm>
        </p:spPr>
        <p:txBody>
          <a:bodyPr>
            <a:noAutofit/>
          </a:bodyPr>
          <a:lstStyle/>
          <a:p>
            <a:r>
              <a:rPr lang="en-US" sz="3200" dirty="0"/>
              <a:t>Control </a:t>
            </a:r>
            <a:r>
              <a:rPr lang="en-US" sz="2400" dirty="0"/>
              <a:t>vs.</a:t>
            </a:r>
            <a:r>
              <a:rPr lang="en-US" sz="3200" dirty="0"/>
              <a:t> Problem Orientation </a:t>
            </a:r>
            <a:r>
              <a:rPr lang="en-US" sz="3200" dirty="0">
                <a:solidFill>
                  <a:schemeClr val="accent2">
                    <a:lumMod val="75000"/>
                  </a:schemeClr>
                </a:solidFill>
              </a:rPr>
              <a:t>Problem </a:t>
            </a:r>
            <a:r>
              <a:rPr lang="en-US" sz="3200" b="1" dirty="0">
                <a:solidFill>
                  <a:schemeClr val="accent2">
                    <a:lumMod val="75000"/>
                  </a:schemeClr>
                </a:solidFill>
              </a:rPr>
              <a:t>Orientation</a:t>
            </a:r>
            <a:r>
              <a:rPr lang="en-US" sz="3200" b="1" dirty="0"/>
              <a:t/>
            </a:r>
            <a:br>
              <a:rPr lang="en-US" sz="3200" b="1" dirty="0"/>
            </a:br>
            <a:endParaRPr lang="en-US" sz="3200" b="1" dirty="0"/>
          </a:p>
        </p:txBody>
      </p:sp>
      <p:sp>
        <p:nvSpPr>
          <p:cNvPr id="6" name="Content Placeholder 5"/>
          <p:cNvSpPr>
            <a:spLocks noGrp="1"/>
          </p:cNvSpPr>
          <p:nvPr>
            <p:ph idx="1"/>
          </p:nvPr>
        </p:nvSpPr>
        <p:spPr>
          <a:xfrm>
            <a:off x="381000" y="1981200"/>
            <a:ext cx="8229600" cy="4343400"/>
          </a:xfrm>
        </p:spPr>
        <p:txBody>
          <a:bodyPr>
            <a:normAutofit/>
          </a:bodyPr>
          <a:lstStyle/>
          <a:p>
            <a:pPr marL="0" indent="0">
              <a:buNone/>
            </a:pPr>
            <a:r>
              <a:rPr lang="en-US" sz="2800" dirty="0"/>
              <a:t>An honest attempt to search for the best solution without having a predetermined idea.</a:t>
            </a:r>
          </a:p>
          <a:p>
            <a:pPr marL="0" indent="0">
              <a:buNone/>
            </a:pPr>
            <a:endParaRPr lang="en-US" sz="1000" dirty="0"/>
          </a:p>
          <a:p>
            <a:pPr lvl="1">
              <a:buFont typeface="Arial" panose="020B0604020202020204" pitchFamily="34" charset="0"/>
              <a:buChar char="•"/>
            </a:pPr>
            <a:r>
              <a:rPr lang="en-US" sz="2400" dirty="0"/>
              <a:t>Promotes cooperation and collaboration</a:t>
            </a:r>
          </a:p>
          <a:p>
            <a:pPr lvl="1">
              <a:buFont typeface="Arial" panose="020B0604020202020204" pitchFamily="34" charset="0"/>
              <a:buChar char="•"/>
            </a:pPr>
            <a:r>
              <a:rPr lang="en-US" sz="2400" dirty="0"/>
              <a:t>Opens up a range of choices</a:t>
            </a:r>
          </a:p>
          <a:p>
            <a:pPr lvl="1">
              <a:buFont typeface="Arial" panose="020B0604020202020204" pitchFamily="34" charset="0"/>
              <a:buChar char="•"/>
            </a:pPr>
            <a:r>
              <a:rPr lang="en-US" sz="2400" dirty="0"/>
              <a:t>Shares decision making</a:t>
            </a:r>
          </a:p>
          <a:p>
            <a:pPr lvl="1">
              <a:buFont typeface="Arial" panose="020B0604020202020204" pitchFamily="34" charset="0"/>
              <a:buChar char="•"/>
            </a:pPr>
            <a:endParaRPr lang="en-US" sz="1000" dirty="0"/>
          </a:p>
          <a:p>
            <a:pPr lvl="1">
              <a:buFont typeface="Arial" panose="020B0604020202020204" pitchFamily="34" charset="0"/>
              <a:buChar char="•"/>
            </a:pPr>
            <a:endParaRPr lang="en-US" sz="1000" dirty="0"/>
          </a:p>
          <a:p>
            <a:pPr lvl="1">
              <a:buFont typeface="Arial" panose="020B0604020202020204" pitchFamily="34" charset="0"/>
              <a:buChar char="•"/>
            </a:pPr>
            <a:endParaRPr lang="en-US" sz="1000" dirty="0"/>
          </a:p>
          <a:p>
            <a:pPr lvl="1">
              <a:buFont typeface="Arial" panose="020B0604020202020204" pitchFamily="34" charset="0"/>
              <a:buChar char="•"/>
            </a:pPr>
            <a:endParaRPr lang="en-US" sz="600" dirty="0"/>
          </a:p>
          <a:p>
            <a:pPr lvl="1">
              <a:buFont typeface="Arial" panose="020B0604020202020204" pitchFamily="34" charset="0"/>
              <a:buChar char="•"/>
            </a:pPr>
            <a:endParaRPr lang="en-US" sz="600" dirty="0"/>
          </a:p>
          <a:p>
            <a:pPr lvl="1">
              <a:buFont typeface="Arial" panose="020B0604020202020204" pitchFamily="34" charset="0"/>
              <a:buChar char="•"/>
            </a:pPr>
            <a:endParaRPr lang="en-US" sz="600" dirty="0"/>
          </a:p>
          <a:p>
            <a:pPr lvl="1">
              <a:buFont typeface="Arial" panose="020B0604020202020204" pitchFamily="34" charset="0"/>
              <a:buChar char="•"/>
            </a:pPr>
            <a:endParaRPr lang="en-US" sz="600" dirty="0"/>
          </a:p>
          <a:p>
            <a:pPr lvl="1">
              <a:buFont typeface="Arial" panose="020B0604020202020204" pitchFamily="34" charset="0"/>
              <a:buChar char="•"/>
            </a:pPr>
            <a:endParaRPr lang="en-US" sz="600" dirty="0"/>
          </a:p>
          <a:p>
            <a:pPr marL="457200" lvl="1" indent="0">
              <a:buNone/>
            </a:pPr>
            <a:endParaRPr lang="en-US" sz="700" dirty="0"/>
          </a:p>
          <a:p>
            <a:pPr marL="0" lvl="1" indent="0">
              <a:buNone/>
            </a:pPr>
            <a:r>
              <a:rPr lang="en-US" sz="2400" dirty="0"/>
              <a:t>	</a:t>
            </a:r>
          </a:p>
          <a:p>
            <a:pPr marL="0" indent="0">
              <a:buNone/>
            </a:pPr>
            <a:endParaRPr lang="en-US" sz="1800" dirty="0"/>
          </a:p>
          <a:p>
            <a:endParaRPr lang="en-US" sz="2800" dirty="0"/>
          </a:p>
        </p:txBody>
      </p:sp>
      <p:pic>
        <p:nvPicPr>
          <p:cNvPr id="4098" name="Picture 2" descr="http://www.andrewhuffer.com.au/wp-content/uploads/2010/12/problem_solving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776133"/>
            <a:ext cx="3429000" cy="1676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12842" y="5210384"/>
            <a:ext cx="6136616" cy="1107996"/>
          </a:xfrm>
          <a:prstGeom prst="rect">
            <a:avLst/>
          </a:prstGeom>
          <a:noFill/>
        </p:spPr>
        <p:txBody>
          <a:bodyPr wrap="none" rtlCol="0">
            <a:spAutoFit/>
          </a:bodyPr>
          <a:lstStyle/>
          <a:p>
            <a:pPr marL="0" lvl="2"/>
            <a:r>
              <a:rPr lang="en-US" sz="2400" b="1" dirty="0">
                <a:solidFill>
                  <a:schemeClr val="bg1"/>
                </a:solidFill>
                <a:latin typeface="Century Schoolbook" panose="02040604050505020304" pitchFamily="18" charset="0"/>
              </a:rPr>
              <a:t>Example</a:t>
            </a:r>
            <a:r>
              <a:rPr lang="en-US" sz="2400" dirty="0">
                <a:solidFill>
                  <a:schemeClr val="bg1"/>
                </a:solidFill>
                <a:latin typeface="Century Schoolbook" panose="02040604050505020304" pitchFamily="18" charset="0"/>
              </a:rPr>
              <a:t>: “What ideas do you have about</a:t>
            </a:r>
          </a:p>
          <a:p>
            <a:pPr marL="0" lvl="2"/>
            <a:r>
              <a:rPr lang="en-US" sz="2400" dirty="0">
                <a:solidFill>
                  <a:schemeClr val="bg1"/>
                </a:solidFill>
                <a:latin typeface="Century Schoolbook" panose="02040604050505020304" pitchFamily="18" charset="0"/>
              </a:rPr>
              <a:t> how we might solve this problem?”</a:t>
            </a:r>
          </a:p>
          <a:p>
            <a:endParaRPr lang="en-US" sz="1600" dirty="0">
              <a:latin typeface="Century Schoolbook" panose="02040604050505020304" pitchFamily="18" charset="0"/>
            </a:endParaRPr>
          </a:p>
        </p:txBody>
      </p:sp>
    </p:spTree>
    <p:extLst>
      <p:ext uri="{BB962C8B-B14F-4D97-AF65-F5344CB8AC3E}">
        <p14:creationId xmlns:p14="http://schemas.microsoft.com/office/powerpoint/2010/main" val="286691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14" end="14"/>
                                            </p:txEl>
                                          </p:spTgt>
                                        </p:tgtEl>
                                        <p:attrNameLst>
                                          <p:attrName>style.visibility</p:attrName>
                                        </p:attrNameLst>
                                      </p:cBhvr>
                                      <p:to>
                                        <p:strVal val="visible"/>
                                      </p:to>
                                    </p:set>
                                    <p:anim calcmode="lin" valueType="num">
                                      <p:cBhvr additive="base">
                                        <p:cTn id="23" dur="500" fill="hold"/>
                                        <p:tgtEl>
                                          <p:spTgt spid="6">
                                            <p:txEl>
                                              <p:pRg st="14" end="1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90600"/>
          </a:xfrm>
        </p:spPr>
        <p:txBody>
          <a:bodyPr>
            <a:noAutofit/>
          </a:bodyPr>
          <a:lstStyle/>
          <a:p>
            <a:r>
              <a:rPr lang="en-US" sz="3200" b="1" dirty="0"/>
              <a:t>Manipulation </a:t>
            </a:r>
            <a:r>
              <a:rPr lang="en-US" sz="2400" b="1" dirty="0"/>
              <a:t>vs.</a:t>
            </a:r>
            <a:r>
              <a:rPr lang="en-US" sz="3200" b="1" dirty="0"/>
              <a:t> Assertiveness</a:t>
            </a:r>
            <a:br>
              <a:rPr lang="en-US" sz="3200" b="1" dirty="0"/>
            </a:br>
            <a:endParaRPr lang="en-US" sz="3200" b="1" dirty="0"/>
          </a:p>
        </p:txBody>
      </p:sp>
      <p:sp>
        <p:nvSpPr>
          <p:cNvPr id="6" name="Content Placeholder 5"/>
          <p:cNvSpPr>
            <a:spLocks noGrp="1"/>
          </p:cNvSpPr>
          <p:nvPr>
            <p:ph idx="1"/>
          </p:nvPr>
        </p:nvSpPr>
        <p:spPr>
          <a:xfrm>
            <a:off x="391886" y="1564871"/>
            <a:ext cx="8229600" cy="2057400"/>
          </a:xfrm>
        </p:spPr>
        <p:txBody>
          <a:bodyPr>
            <a:normAutofit fontScale="92500" lnSpcReduction="10000"/>
          </a:bodyPr>
          <a:lstStyle/>
          <a:p>
            <a:pPr marL="0" indent="0">
              <a:buNone/>
            </a:pPr>
            <a:r>
              <a:rPr lang="en-US" sz="2800" dirty="0"/>
              <a:t>An attempt to manipulate by:</a:t>
            </a:r>
          </a:p>
          <a:p>
            <a:endParaRPr lang="en-US" sz="1100" dirty="0"/>
          </a:p>
          <a:p>
            <a:pPr lvl="1">
              <a:buFont typeface="Arial" panose="020B0604020202020204" pitchFamily="34" charset="0"/>
              <a:buChar char="•"/>
            </a:pPr>
            <a:r>
              <a:rPr lang="en-US" sz="2400" dirty="0"/>
              <a:t>Using ambiguous or deceptive communication</a:t>
            </a:r>
          </a:p>
          <a:p>
            <a:pPr lvl="1">
              <a:buFont typeface="Arial" panose="020B0604020202020204" pitchFamily="34" charset="0"/>
              <a:buChar char="•"/>
            </a:pPr>
            <a:r>
              <a:rPr lang="en-US" sz="2400" dirty="0"/>
              <a:t>Manipulative communication creates a lack of trust</a:t>
            </a:r>
          </a:p>
          <a:p>
            <a:pPr marL="400050" lvl="1" indent="0">
              <a:buNone/>
            </a:pPr>
            <a:endParaRPr lang="en-US" sz="1100" dirty="0"/>
          </a:p>
          <a:p>
            <a:pPr marL="457200" lvl="1" indent="0">
              <a:buNone/>
            </a:pPr>
            <a:endParaRPr lang="en-US" sz="800" dirty="0"/>
          </a:p>
          <a:p>
            <a:pPr marL="0" lvl="1" indent="0">
              <a:buNone/>
            </a:pPr>
            <a:r>
              <a:rPr lang="en-US" sz="2400" dirty="0"/>
              <a:t>	</a:t>
            </a:r>
            <a:endParaRPr lang="en-US" sz="2000" dirty="0"/>
          </a:p>
          <a:p>
            <a:pPr marL="0" indent="0">
              <a:buNone/>
            </a:pPr>
            <a:endParaRPr lang="en-US" sz="2800" dirty="0"/>
          </a:p>
          <a:p>
            <a:pPr marL="0" indent="0">
              <a:buNone/>
            </a:pPr>
            <a:endParaRPr lang="en-US" sz="2800" dirty="0"/>
          </a:p>
        </p:txBody>
      </p:sp>
      <p:pic>
        <p:nvPicPr>
          <p:cNvPr id="4098" name="Picture 2" descr="https://aloftyexistence.files.wordpress.com/2011/04/manip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6820" y="3200400"/>
            <a:ext cx="3218428" cy="16192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1886" y="5257800"/>
            <a:ext cx="6723315" cy="1107996"/>
          </a:xfrm>
          <a:prstGeom prst="rect">
            <a:avLst/>
          </a:prstGeom>
          <a:noFill/>
        </p:spPr>
        <p:txBody>
          <a:bodyPr wrap="none" rtlCol="0">
            <a:spAutoFit/>
          </a:bodyPr>
          <a:lstStyle/>
          <a:p>
            <a:pPr marL="0" lvl="1"/>
            <a:r>
              <a:rPr lang="en-US" sz="2400" b="1" dirty="0">
                <a:solidFill>
                  <a:schemeClr val="bg1"/>
                </a:solidFill>
                <a:latin typeface="Century Schoolbook" panose="02040604050505020304" pitchFamily="18" charset="0"/>
              </a:rPr>
              <a:t>Example</a:t>
            </a:r>
            <a:r>
              <a:rPr lang="en-US" sz="2400" dirty="0">
                <a:solidFill>
                  <a:schemeClr val="bg1"/>
                </a:solidFill>
                <a:latin typeface="Century Schoolbook" panose="02040604050505020304" pitchFamily="18" charset="0"/>
              </a:rPr>
              <a:t>: “Don’t you really think it would be </a:t>
            </a:r>
          </a:p>
          <a:p>
            <a:pPr marL="0" lvl="1"/>
            <a:r>
              <a:rPr lang="en-US" sz="2400" dirty="0">
                <a:solidFill>
                  <a:schemeClr val="bg1"/>
                </a:solidFill>
                <a:latin typeface="Century Schoolbook" panose="02040604050505020304" pitchFamily="18" charset="0"/>
              </a:rPr>
              <a:t>better if we did it this way.”</a:t>
            </a:r>
          </a:p>
          <a:p>
            <a:endParaRPr lang="en-US" sz="1600" dirty="0"/>
          </a:p>
        </p:txBody>
      </p:sp>
    </p:spTree>
    <p:extLst>
      <p:ext uri="{BB962C8B-B14F-4D97-AF65-F5344CB8AC3E}">
        <p14:creationId xmlns:p14="http://schemas.microsoft.com/office/powerpoint/2010/main" val="32741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158" y="267134"/>
            <a:ext cx="8001000" cy="990600"/>
          </a:xfrm>
        </p:spPr>
        <p:txBody>
          <a:bodyPr>
            <a:noAutofit/>
          </a:bodyPr>
          <a:lstStyle/>
          <a:p>
            <a:r>
              <a:rPr lang="en-US" sz="2800" dirty="0"/>
              <a:t>Manipulation  </a:t>
            </a:r>
            <a:r>
              <a:rPr lang="en-US" sz="2000" dirty="0"/>
              <a:t>vs</a:t>
            </a:r>
            <a:r>
              <a:rPr lang="en-US" sz="2800" dirty="0"/>
              <a:t>.  Assertiveness </a:t>
            </a:r>
            <a:r>
              <a:rPr lang="en-US" sz="2800" dirty="0" err="1">
                <a:solidFill>
                  <a:schemeClr val="accent2">
                    <a:lumMod val="75000"/>
                  </a:schemeClr>
                </a:solidFill>
              </a:rPr>
              <a:t>Assertiveness</a:t>
            </a:r>
            <a:endParaRPr lang="en-US" sz="2800" b="1" dirty="0">
              <a:solidFill>
                <a:schemeClr val="accent2">
                  <a:lumMod val="75000"/>
                </a:schemeClr>
              </a:solidFill>
            </a:endParaRPr>
          </a:p>
        </p:txBody>
      </p:sp>
      <p:sp>
        <p:nvSpPr>
          <p:cNvPr id="6" name="Content Placeholder 5"/>
          <p:cNvSpPr>
            <a:spLocks noGrp="1"/>
          </p:cNvSpPr>
          <p:nvPr>
            <p:ph idx="1"/>
          </p:nvPr>
        </p:nvSpPr>
        <p:spPr>
          <a:xfrm>
            <a:off x="80865" y="1371600"/>
            <a:ext cx="8839200" cy="2590800"/>
          </a:xfrm>
        </p:spPr>
        <p:txBody>
          <a:bodyPr>
            <a:normAutofit fontScale="92500" lnSpcReduction="20000"/>
          </a:bodyPr>
          <a:lstStyle/>
          <a:p>
            <a:pPr marL="0" indent="0">
              <a:buNone/>
            </a:pPr>
            <a:endParaRPr lang="en-US" sz="500" dirty="0"/>
          </a:p>
          <a:p>
            <a:pPr marL="0" indent="0">
              <a:buNone/>
            </a:pPr>
            <a:r>
              <a:rPr lang="en-US" dirty="0"/>
              <a:t>    Reacting honesty, openly and freely:</a:t>
            </a:r>
          </a:p>
          <a:p>
            <a:pPr marL="0" indent="0">
              <a:buNone/>
            </a:pPr>
            <a:endParaRPr lang="en-US" sz="1200" dirty="0"/>
          </a:p>
          <a:p>
            <a:pPr lvl="1">
              <a:buFont typeface="Arial" panose="020B0604020202020204" pitchFamily="34" charset="0"/>
              <a:buChar char="•"/>
            </a:pPr>
            <a:r>
              <a:rPr lang="en-US" dirty="0"/>
              <a:t>Hidden agendas that are not revealed openly interfere with collaborative practices</a:t>
            </a:r>
          </a:p>
          <a:p>
            <a:pPr lvl="1">
              <a:buFont typeface="Arial" panose="020B0604020202020204" pitchFamily="34" charset="0"/>
              <a:buChar char="•"/>
            </a:pPr>
            <a:r>
              <a:rPr lang="en-US" dirty="0"/>
              <a:t>Direct communication without being aggressive</a:t>
            </a:r>
          </a:p>
          <a:p>
            <a:pPr marL="400050" lvl="1" indent="0">
              <a:buNone/>
            </a:pPr>
            <a:endParaRPr lang="en-US" sz="1100" dirty="0"/>
          </a:p>
          <a:p>
            <a:pPr marL="457200" lvl="1" indent="0">
              <a:buNone/>
            </a:pPr>
            <a:endParaRPr lang="en-US" sz="800" dirty="0"/>
          </a:p>
          <a:p>
            <a:pPr marL="0" lvl="1" indent="0">
              <a:buNone/>
            </a:pPr>
            <a:r>
              <a:rPr lang="en-US" sz="2400" dirty="0"/>
              <a:t>	</a:t>
            </a:r>
            <a:endParaRPr lang="en-US" sz="2000" dirty="0"/>
          </a:p>
          <a:p>
            <a:pPr marL="0" indent="0">
              <a:buNone/>
            </a:pPr>
            <a:endParaRPr lang="en-US" sz="2800" dirty="0"/>
          </a:p>
          <a:p>
            <a:pPr marL="0" indent="0">
              <a:buNone/>
            </a:pPr>
            <a:endParaRPr lang="en-US" sz="1100" dirty="0"/>
          </a:p>
          <a:p>
            <a:pPr marL="457200" lvl="1" indent="0">
              <a:buNone/>
            </a:pPr>
            <a:endParaRPr lang="en-US" sz="700" dirty="0"/>
          </a:p>
          <a:p>
            <a:pPr marL="457200" lvl="1" indent="0">
              <a:buNone/>
            </a:pPr>
            <a:endParaRPr lang="en-US" sz="1800" dirty="0"/>
          </a:p>
          <a:p>
            <a:pPr marL="457200" lvl="1" indent="0">
              <a:buNone/>
            </a:pPr>
            <a:endParaRPr lang="en-US" sz="2400" dirty="0"/>
          </a:p>
          <a:p>
            <a:pPr marL="457200" lvl="1" indent="0">
              <a:buNone/>
            </a:pPr>
            <a:endParaRPr lang="en-US" sz="2400" dirty="0"/>
          </a:p>
          <a:p>
            <a:pPr marL="457200" lvl="1" indent="0">
              <a:buNone/>
            </a:pPr>
            <a:endParaRPr lang="en-US" dirty="0"/>
          </a:p>
        </p:txBody>
      </p:sp>
      <p:pic>
        <p:nvPicPr>
          <p:cNvPr id="5122" name="Picture 2" descr="http://healthypsych.com/wp-content/uploads/2014/02/Assertive_Communication_KP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3352800"/>
            <a:ext cx="4614331"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0865" y="5257800"/>
            <a:ext cx="8042586" cy="1323439"/>
          </a:xfrm>
          <a:prstGeom prst="rect">
            <a:avLst/>
          </a:prstGeom>
          <a:noFill/>
        </p:spPr>
        <p:txBody>
          <a:bodyPr wrap="none" rtlCol="0">
            <a:spAutoFit/>
          </a:bodyPr>
          <a:lstStyle/>
          <a:p>
            <a:pPr lvl="1"/>
            <a:r>
              <a:rPr lang="en-US" sz="2400" b="1" dirty="0">
                <a:solidFill>
                  <a:schemeClr val="bg1"/>
                </a:solidFill>
                <a:latin typeface="Century Schoolbook" panose="02040604050505020304" pitchFamily="18" charset="0"/>
              </a:rPr>
              <a:t>Example</a:t>
            </a:r>
            <a:r>
              <a:rPr lang="en-US" sz="2400" dirty="0">
                <a:solidFill>
                  <a:schemeClr val="bg1"/>
                </a:solidFill>
                <a:latin typeface="Century Schoolbook" panose="02040604050505020304" pitchFamily="18" charset="0"/>
              </a:rPr>
              <a:t>: “To feel comfortable that I can finish the </a:t>
            </a:r>
          </a:p>
          <a:p>
            <a:pPr lvl="1"/>
            <a:r>
              <a:rPr lang="en-US" sz="2400" dirty="0">
                <a:solidFill>
                  <a:schemeClr val="bg1"/>
                </a:solidFill>
                <a:latin typeface="Century Schoolbook" panose="02040604050505020304" pitchFamily="18" charset="0"/>
              </a:rPr>
              <a:t>project in time, I really need that report by Friday.”</a:t>
            </a:r>
          </a:p>
          <a:p>
            <a:endParaRPr lang="en-US" sz="1600" dirty="0">
              <a:solidFill>
                <a:schemeClr val="bg1"/>
              </a:solidFill>
            </a:endParaRPr>
          </a:p>
          <a:p>
            <a:endParaRPr lang="en-US" sz="1600" dirty="0"/>
          </a:p>
        </p:txBody>
      </p:sp>
    </p:spTree>
    <p:extLst>
      <p:ext uri="{BB962C8B-B14F-4D97-AF65-F5344CB8AC3E}">
        <p14:creationId xmlns:p14="http://schemas.microsoft.com/office/powerpoint/2010/main" val="103747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additive="base">
                                        <p:cTn id="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232"/>
            <a:ext cx="8229600" cy="642434"/>
          </a:xfrm>
        </p:spPr>
        <p:txBody>
          <a:bodyPr>
            <a:noAutofit/>
          </a:bodyPr>
          <a:lstStyle/>
          <a:p>
            <a:r>
              <a:rPr lang="en-US" sz="3200" b="1" dirty="0"/>
              <a:t>Indifference </a:t>
            </a:r>
            <a:r>
              <a:rPr lang="en-US" sz="2400" b="1" dirty="0"/>
              <a:t>vs. </a:t>
            </a:r>
            <a:r>
              <a:rPr lang="en-US" sz="3200" b="1" dirty="0"/>
              <a:t>Empathy</a:t>
            </a:r>
          </a:p>
        </p:txBody>
      </p:sp>
      <p:sp>
        <p:nvSpPr>
          <p:cNvPr id="6" name="Content Placeholder 5"/>
          <p:cNvSpPr>
            <a:spLocks noGrp="1"/>
          </p:cNvSpPr>
          <p:nvPr>
            <p:ph idx="1"/>
          </p:nvPr>
        </p:nvSpPr>
        <p:spPr>
          <a:xfrm>
            <a:off x="533400" y="1308824"/>
            <a:ext cx="8229600" cy="3428999"/>
          </a:xfrm>
        </p:spPr>
        <p:txBody>
          <a:bodyPr>
            <a:normAutofit/>
          </a:bodyPr>
          <a:lstStyle/>
          <a:p>
            <a:pPr marL="0" indent="0">
              <a:buNone/>
            </a:pPr>
            <a:r>
              <a:rPr lang="en-US" sz="2800" dirty="0"/>
              <a:t>Little to no regard for the feelings or welfare of another:</a:t>
            </a:r>
          </a:p>
          <a:p>
            <a:pPr lvl="1">
              <a:buFont typeface="Arial" panose="020B0604020202020204" pitchFamily="34" charset="0"/>
              <a:buChar char="•"/>
            </a:pPr>
            <a:r>
              <a:rPr lang="en-US" dirty="0"/>
              <a:t>Communication that indicates a lack of warmth, caring and rejection </a:t>
            </a:r>
          </a:p>
          <a:p>
            <a:pPr lvl="1">
              <a:buFont typeface="Arial" panose="020B0604020202020204" pitchFamily="34" charset="0"/>
              <a:buChar char="•"/>
            </a:pPr>
            <a:r>
              <a:rPr lang="en-US" dirty="0"/>
              <a:t>Disconfirming messages convey a lack of concern</a:t>
            </a:r>
          </a:p>
          <a:p>
            <a:pPr marL="400050" lvl="1" indent="0">
              <a:buNone/>
            </a:pPr>
            <a:endParaRPr lang="en-US" sz="3300"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0" indent="0">
              <a:buNone/>
            </a:pPr>
            <a:endParaRPr lang="en-US" sz="2200" dirty="0"/>
          </a:p>
          <a:p>
            <a:endParaRPr lang="en-US" dirty="0"/>
          </a:p>
        </p:txBody>
      </p:sp>
      <p:pic>
        <p:nvPicPr>
          <p:cNvPr id="5122" name="Picture 2" descr="http://www.neuidentity.com/images/Talking.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145816" y="5114540"/>
            <a:ext cx="2998184" cy="17434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09600" y="4648200"/>
            <a:ext cx="5864106" cy="1661993"/>
          </a:xfrm>
          <a:prstGeom prst="rect">
            <a:avLst/>
          </a:prstGeom>
          <a:noFill/>
        </p:spPr>
        <p:txBody>
          <a:bodyPr wrap="none" rtlCol="0">
            <a:spAutoFit/>
          </a:bodyPr>
          <a:lstStyle/>
          <a:p>
            <a:pPr marL="0" lvl="1"/>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“We don’t have time to </a:t>
            </a:r>
          </a:p>
          <a:p>
            <a:pPr marL="0" lvl="1"/>
            <a:r>
              <a:rPr lang="en-US" sz="2800" dirty="0">
                <a:solidFill>
                  <a:schemeClr val="bg1"/>
                </a:solidFill>
                <a:latin typeface="Century Schoolbook" panose="02040604050505020304" pitchFamily="18" charset="0"/>
              </a:rPr>
              <a:t>hear about your concerns; </a:t>
            </a:r>
          </a:p>
          <a:p>
            <a:pPr marL="0" lvl="1"/>
            <a:r>
              <a:rPr lang="en-US" sz="2800" dirty="0">
                <a:solidFill>
                  <a:schemeClr val="bg1"/>
                </a:solidFill>
                <a:latin typeface="Century Schoolbook" panose="02040604050505020304" pitchFamily="18" charset="0"/>
              </a:rPr>
              <a:t>we have work to do.”</a:t>
            </a:r>
          </a:p>
          <a:p>
            <a:endParaRPr lang="en-US" dirty="0">
              <a:solidFill>
                <a:schemeClr val="bg1"/>
              </a:solidFill>
            </a:endParaRPr>
          </a:p>
        </p:txBody>
      </p:sp>
    </p:spTree>
    <p:extLst>
      <p:ext uri="{BB962C8B-B14F-4D97-AF65-F5344CB8AC3E}">
        <p14:creationId xmlns:p14="http://schemas.microsoft.com/office/powerpoint/2010/main" val="307222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122"/>
                                        </p:tgtEl>
                                        <p:attrNameLst>
                                          <p:attrName>style.visibility</p:attrName>
                                        </p:attrNameLst>
                                      </p:cBhvr>
                                      <p:to>
                                        <p:strVal val="visible"/>
                                      </p:to>
                                    </p:set>
                                    <p:anim calcmode="lin" valueType="num">
                                      <p:cBhvr additive="base">
                                        <p:cTn id="25" dur="500" fill="hold"/>
                                        <p:tgtEl>
                                          <p:spTgt spid="5122"/>
                                        </p:tgtEl>
                                        <p:attrNameLst>
                                          <p:attrName>ppt_x</p:attrName>
                                        </p:attrNameLst>
                                      </p:cBhvr>
                                      <p:tavLst>
                                        <p:tav tm="0">
                                          <p:val>
                                            <p:strVal val="#ppt_x"/>
                                          </p:val>
                                        </p:tav>
                                        <p:tav tm="100000">
                                          <p:val>
                                            <p:strVal val="#ppt_x"/>
                                          </p:val>
                                        </p:tav>
                                      </p:tavLst>
                                    </p:anim>
                                    <p:anim calcmode="lin" valueType="num">
                                      <p:cBhvr additive="base">
                                        <p:cTn id="26"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003" y="609600"/>
            <a:ext cx="8229600" cy="990600"/>
          </a:xfrm>
        </p:spPr>
        <p:txBody>
          <a:bodyPr>
            <a:noAutofit/>
          </a:bodyPr>
          <a:lstStyle/>
          <a:p>
            <a:r>
              <a:rPr lang="en-US" sz="3200" dirty="0"/>
              <a:t/>
            </a:r>
            <a:br>
              <a:rPr lang="en-US" sz="3200" dirty="0"/>
            </a:br>
            <a:r>
              <a:rPr lang="en-US" sz="3200" dirty="0"/>
              <a:t>Manipulation </a:t>
            </a:r>
            <a:r>
              <a:rPr lang="en-US" sz="2400" dirty="0"/>
              <a:t>vs. </a:t>
            </a:r>
            <a:r>
              <a:rPr lang="en-US" sz="3200" dirty="0"/>
              <a:t>Assertiveness</a:t>
            </a:r>
            <a:br>
              <a:rPr lang="en-US" sz="3200" dirty="0"/>
            </a:br>
            <a:r>
              <a:rPr lang="en-US" sz="3200" b="1" dirty="0">
                <a:solidFill>
                  <a:schemeClr val="accent2">
                    <a:lumMod val="75000"/>
                  </a:schemeClr>
                </a:solidFill>
              </a:rPr>
              <a:t>Empathy</a:t>
            </a:r>
            <a:r>
              <a:rPr lang="en-US" sz="3200" b="1" dirty="0"/>
              <a:t/>
            </a:r>
            <a:br>
              <a:rPr lang="en-US" sz="3200" b="1" dirty="0"/>
            </a:br>
            <a:endParaRPr lang="en-US" sz="3200" b="1" dirty="0"/>
          </a:p>
        </p:txBody>
      </p:sp>
      <p:sp>
        <p:nvSpPr>
          <p:cNvPr id="6" name="Content Placeholder 5"/>
          <p:cNvSpPr>
            <a:spLocks noGrp="1"/>
          </p:cNvSpPr>
          <p:nvPr>
            <p:ph idx="1"/>
          </p:nvPr>
        </p:nvSpPr>
        <p:spPr>
          <a:xfrm>
            <a:off x="381000" y="1918219"/>
            <a:ext cx="7239000" cy="2743200"/>
          </a:xfrm>
        </p:spPr>
        <p:txBody>
          <a:bodyPr>
            <a:normAutofit/>
          </a:bodyPr>
          <a:lstStyle/>
          <a:p>
            <a:pPr marL="0" indent="0">
              <a:buNone/>
            </a:pPr>
            <a:r>
              <a:rPr lang="en-US" sz="2800" dirty="0"/>
              <a:t>Communication that demonstrates care and concern for others:</a:t>
            </a:r>
            <a:endParaRPr lang="en-US" sz="1100" dirty="0"/>
          </a:p>
          <a:p>
            <a:pPr lvl="1">
              <a:buFont typeface="Arial" panose="020B0604020202020204" pitchFamily="34" charset="0"/>
              <a:buChar char="•"/>
            </a:pPr>
            <a:endParaRPr lang="en-US" sz="8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700" dirty="0"/>
          </a:p>
          <a:p>
            <a:pPr lvl="1">
              <a:buFont typeface="Arial" panose="020B0604020202020204" pitchFamily="34" charset="0"/>
              <a:buChar char="•"/>
            </a:pPr>
            <a:endParaRPr lang="en-US" sz="700" dirty="0"/>
          </a:p>
          <a:p>
            <a:pPr marL="400050" lvl="1" indent="0">
              <a:buNone/>
            </a:pPr>
            <a:endParaRPr lang="en-US" sz="2400" dirty="0"/>
          </a:p>
          <a:p>
            <a:pPr marL="400050" lvl="1" indent="0">
              <a:buNone/>
            </a:pPr>
            <a:endParaRPr lang="en-US" sz="1100" dirty="0"/>
          </a:p>
          <a:p>
            <a:pPr marL="457200" lvl="1" indent="0">
              <a:buNone/>
            </a:pPr>
            <a:endParaRPr lang="en-US" sz="800" dirty="0"/>
          </a:p>
          <a:p>
            <a:pPr marL="0" lvl="1" indent="0">
              <a:buNone/>
            </a:pPr>
            <a:endParaRPr lang="en-US" sz="2400" dirty="0"/>
          </a:p>
          <a:p>
            <a:pPr marL="0" indent="0">
              <a:buNone/>
            </a:pPr>
            <a:endParaRPr lang="en-US" sz="2000" dirty="0"/>
          </a:p>
          <a:p>
            <a:endParaRPr lang="en-US" sz="2800" dirty="0"/>
          </a:p>
        </p:txBody>
      </p:sp>
      <p:pic>
        <p:nvPicPr>
          <p:cNvPr id="6146" name="Picture 2" descr="https://cdn.psychologytoday.com/sites/default/files/blogs/1023/2012/05/96361-9298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3904" y="2985019"/>
            <a:ext cx="2687392" cy="1676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 name="TextBox 2"/>
          <p:cNvSpPr txBox="1"/>
          <p:nvPr/>
        </p:nvSpPr>
        <p:spPr>
          <a:xfrm>
            <a:off x="439003" y="5133151"/>
            <a:ext cx="6837320" cy="1231106"/>
          </a:xfrm>
          <a:prstGeom prst="rect">
            <a:avLst/>
          </a:prstGeom>
          <a:noFill/>
        </p:spPr>
        <p:txBody>
          <a:bodyPr wrap="square" rtlCol="0">
            <a:spAutoFit/>
          </a:bodyPr>
          <a:lstStyle/>
          <a:p>
            <a:pPr marL="0" lvl="1"/>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“That’s a difficult situation. </a:t>
            </a:r>
          </a:p>
          <a:p>
            <a:pPr marL="0" lvl="1"/>
            <a:r>
              <a:rPr lang="en-US" sz="2800" dirty="0">
                <a:solidFill>
                  <a:schemeClr val="bg1"/>
                </a:solidFill>
                <a:latin typeface="Century Schoolbook" panose="02040604050505020304" pitchFamily="18" charset="0"/>
              </a:rPr>
              <a:t>How can we help?”</a:t>
            </a:r>
          </a:p>
          <a:p>
            <a:endParaRPr lang="en-US" dirty="0"/>
          </a:p>
        </p:txBody>
      </p:sp>
      <p:sp>
        <p:nvSpPr>
          <p:cNvPr id="7" name="Content Placeholder 5"/>
          <p:cNvSpPr txBox="1">
            <a:spLocks/>
          </p:cNvSpPr>
          <p:nvPr/>
        </p:nvSpPr>
        <p:spPr>
          <a:xfrm>
            <a:off x="316840" y="2851791"/>
            <a:ext cx="5771297" cy="212764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4"/>
              </a:buBlip>
              <a:defRPr sz="3200" kern="1200">
                <a:solidFill>
                  <a:schemeClr val="tx2">
                    <a:lumMod val="10000"/>
                  </a:schemeClr>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lumMod val="10000"/>
                  </a:schemeClr>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Century Schoolbook" panose="02040604050505020304" pitchFamily="18" charset="0"/>
              <a:buChar char="―"/>
              <a:defRPr sz="2400" kern="1200">
                <a:solidFill>
                  <a:schemeClr val="tx2">
                    <a:lumMod val="10000"/>
                  </a:schemeClr>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lumMod val="10000"/>
                  </a:schemeClr>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400" dirty="0"/>
              <a:t>Requires that we try to see from the perspective of another</a:t>
            </a:r>
          </a:p>
          <a:p>
            <a:pPr lvl="1"/>
            <a:r>
              <a:rPr lang="en-US" sz="2400" dirty="0"/>
              <a:t>Requires that we listen for and acknowledge the other person’s needs, desires and feelings</a:t>
            </a:r>
          </a:p>
          <a:p>
            <a:pPr lvl="1"/>
            <a:endParaRPr lang="en-US" sz="800" dirty="0"/>
          </a:p>
          <a:p>
            <a:pPr lvl="1"/>
            <a:endParaRPr lang="en-US" sz="1100" dirty="0"/>
          </a:p>
          <a:p>
            <a:pPr lvl="1"/>
            <a:endParaRPr lang="en-US" sz="1100" dirty="0"/>
          </a:p>
          <a:p>
            <a:pPr lvl="1"/>
            <a:endParaRPr lang="en-US" sz="1100" dirty="0"/>
          </a:p>
          <a:p>
            <a:pPr lvl="1"/>
            <a:endParaRPr lang="en-US" sz="700" dirty="0"/>
          </a:p>
          <a:p>
            <a:pPr lvl="1"/>
            <a:endParaRPr lang="en-US" sz="700" dirty="0"/>
          </a:p>
          <a:p>
            <a:pPr marL="400050" lvl="1" indent="0">
              <a:buFont typeface="Arial" panose="020B0604020202020204" pitchFamily="34" charset="0"/>
              <a:buNone/>
            </a:pPr>
            <a:endParaRPr lang="en-US" sz="2400" dirty="0"/>
          </a:p>
          <a:p>
            <a:pPr marL="400050" lvl="1" indent="0">
              <a:buFont typeface="Arial" panose="020B0604020202020204" pitchFamily="34" charset="0"/>
              <a:buNone/>
            </a:pPr>
            <a:endParaRPr lang="en-US" sz="1100" dirty="0"/>
          </a:p>
          <a:p>
            <a:pPr marL="457200" lvl="1" indent="0">
              <a:buFont typeface="Arial" panose="020B0604020202020204" pitchFamily="34" charset="0"/>
              <a:buNone/>
            </a:pPr>
            <a:endParaRPr lang="en-US" sz="800" dirty="0"/>
          </a:p>
          <a:p>
            <a:pPr marL="0" lvl="1" indent="0">
              <a:buFont typeface="Arial" panose="020B0604020202020204" pitchFamily="34" charset="0"/>
              <a:buNone/>
            </a:pPr>
            <a:endParaRPr lang="en-US" sz="2400" dirty="0"/>
          </a:p>
          <a:p>
            <a:pPr marL="0" indent="0">
              <a:buFontTx/>
              <a:buNone/>
            </a:pPr>
            <a:endParaRPr lang="en-US" sz="2000" dirty="0"/>
          </a:p>
          <a:p>
            <a:endParaRPr lang="en-US" sz="2800" dirty="0"/>
          </a:p>
        </p:txBody>
      </p:sp>
    </p:spTree>
    <p:extLst>
      <p:ext uri="{BB962C8B-B14F-4D97-AF65-F5344CB8AC3E}">
        <p14:creationId xmlns:p14="http://schemas.microsoft.com/office/powerpoint/2010/main" val="18277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435" y="495300"/>
            <a:ext cx="8229600" cy="571500"/>
          </a:xfrm>
        </p:spPr>
        <p:txBody>
          <a:bodyPr>
            <a:noAutofit/>
          </a:bodyPr>
          <a:lstStyle/>
          <a:p>
            <a:r>
              <a:rPr lang="en-US" sz="3200" b="1" dirty="0"/>
              <a:t>Superiority </a:t>
            </a:r>
            <a:r>
              <a:rPr lang="en-US" sz="2400" b="1" dirty="0"/>
              <a:t>vs. </a:t>
            </a:r>
            <a:r>
              <a:rPr lang="en-US" sz="3200" b="1" dirty="0"/>
              <a:t>Equality</a:t>
            </a:r>
          </a:p>
        </p:txBody>
      </p:sp>
      <p:sp>
        <p:nvSpPr>
          <p:cNvPr id="6" name="Content Placeholder 5"/>
          <p:cNvSpPr>
            <a:spLocks noGrp="1"/>
          </p:cNvSpPr>
          <p:nvPr>
            <p:ph idx="1"/>
          </p:nvPr>
        </p:nvSpPr>
        <p:spPr>
          <a:xfrm>
            <a:off x="332847" y="1330801"/>
            <a:ext cx="8534400" cy="1107599"/>
          </a:xfrm>
        </p:spPr>
        <p:txBody>
          <a:bodyPr>
            <a:noAutofit/>
          </a:bodyPr>
          <a:lstStyle/>
          <a:p>
            <a:pPr marL="0" indent="0">
              <a:buNone/>
            </a:pPr>
            <a:r>
              <a:rPr lang="en-US" sz="2800" dirty="0"/>
              <a:t>Communication that maximizes power differences.</a:t>
            </a:r>
          </a:p>
          <a:p>
            <a:pPr marL="0" indent="0">
              <a:buNone/>
            </a:pPr>
            <a:endParaRPr lang="en-US" sz="2800" dirty="0"/>
          </a:p>
          <a:p>
            <a:pPr marL="400050" lvl="1" indent="0">
              <a:buNone/>
            </a:pPr>
            <a:endParaRPr lang="en-US" sz="1050" dirty="0"/>
          </a:p>
          <a:p>
            <a:pPr marL="457200" lvl="1" indent="0">
              <a:buNone/>
            </a:pPr>
            <a:endParaRPr lang="en-US" sz="900" dirty="0"/>
          </a:p>
          <a:p>
            <a:pPr marL="457200" lvl="1" indent="0">
              <a:buNone/>
            </a:pPr>
            <a:r>
              <a:rPr lang="en-US" dirty="0"/>
              <a:t>	</a:t>
            </a:r>
          </a:p>
          <a:p>
            <a:pPr marL="457200" lvl="1" indent="0">
              <a:buNone/>
            </a:pPr>
            <a:endParaRPr lang="en-US" dirty="0"/>
          </a:p>
          <a:p>
            <a:pPr marL="457200" lvl="1" indent="0">
              <a:buNone/>
            </a:pPr>
            <a:endParaRPr lang="en-US" dirty="0"/>
          </a:p>
          <a:p>
            <a:pPr marL="457200" lvl="1" indent="0">
              <a:buNone/>
            </a:pPr>
            <a:endParaRPr lang="en-US" dirty="0"/>
          </a:p>
          <a:p>
            <a:pPr marL="0" indent="0">
              <a:buNone/>
            </a:pPr>
            <a:endParaRPr lang="en-US" sz="2000" dirty="0"/>
          </a:p>
          <a:p>
            <a:pPr marL="0" indent="0">
              <a:buNone/>
            </a:pPr>
            <a:endParaRPr lang="en-US" dirty="0"/>
          </a:p>
        </p:txBody>
      </p:sp>
      <p:pic>
        <p:nvPicPr>
          <p:cNvPr id="7170" name="Picture 2" descr="http://growingleaders.com/blog/wp-content/uploads/2012/07/iStock_000017265087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2306347"/>
            <a:ext cx="2971800" cy="160288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20541" y="4724400"/>
            <a:ext cx="7571303" cy="1661993"/>
          </a:xfrm>
          <a:prstGeom prst="rect">
            <a:avLst/>
          </a:prstGeom>
          <a:noFill/>
        </p:spPr>
        <p:txBody>
          <a:bodyPr wrap="none" rtlCol="0">
            <a:spAutoFit/>
          </a:bodyPr>
          <a:lstStyle/>
          <a:p>
            <a:pPr marL="0" lvl="1"/>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“I am the chair of this committee </a:t>
            </a:r>
          </a:p>
          <a:p>
            <a:pPr marL="0" lvl="1"/>
            <a:r>
              <a:rPr lang="en-US" sz="2800" dirty="0">
                <a:solidFill>
                  <a:schemeClr val="bg1"/>
                </a:solidFill>
                <a:latin typeface="Century Schoolbook" panose="02040604050505020304" pitchFamily="18" charset="0"/>
              </a:rPr>
              <a:t>and I just explained to you how to do the </a:t>
            </a:r>
          </a:p>
          <a:p>
            <a:pPr marL="0" lvl="1"/>
            <a:r>
              <a:rPr lang="en-US" sz="2800" dirty="0">
                <a:solidFill>
                  <a:schemeClr val="bg1"/>
                </a:solidFill>
                <a:latin typeface="Century Schoolbook" panose="02040604050505020304" pitchFamily="18" charset="0"/>
              </a:rPr>
              <a:t>job correctly.”</a:t>
            </a:r>
          </a:p>
          <a:p>
            <a:endParaRPr lang="en-US" dirty="0">
              <a:solidFill>
                <a:schemeClr val="bg1"/>
              </a:solidFill>
            </a:endParaRPr>
          </a:p>
        </p:txBody>
      </p:sp>
      <p:sp>
        <p:nvSpPr>
          <p:cNvPr id="7" name="Content Placeholder 5"/>
          <p:cNvSpPr txBox="1">
            <a:spLocks/>
          </p:cNvSpPr>
          <p:nvPr/>
        </p:nvSpPr>
        <p:spPr>
          <a:xfrm>
            <a:off x="0" y="2100779"/>
            <a:ext cx="5791200" cy="20140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Tx/>
              <a:buBlip>
                <a:blip r:embed="rId4"/>
              </a:buBlip>
              <a:defRPr sz="3200" kern="1200">
                <a:solidFill>
                  <a:schemeClr val="tx2">
                    <a:lumMod val="10000"/>
                  </a:schemeClr>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lumMod val="10000"/>
                  </a:schemeClr>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Century Schoolbook" panose="02040604050505020304" pitchFamily="18" charset="0"/>
              <a:buChar char="―"/>
              <a:defRPr sz="2400" kern="1200">
                <a:solidFill>
                  <a:schemeClr val="tx2">
                    <a:lumMod val="10000"/>
                  </a:schemeClr>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lumMod val="10000"/>
                  </a:schemeClr>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400" dirty="0"/>
              <a:t>Communication that indicates superiority in things such as position, power, wealth, expertise, intellectual or physical abilities</a:t>
            </a:r>
          </a:p>
          <a:p>
            <a:pPr lvl="1"/>
            <a:r>
              <a:rPr lang="en-US" sz="2400" dirty="0"/>
              <a:t>Communication designed to get the upper hand</a:t>
            </a:r>
          </a:p>
          <a:p>
            <a:pPr marL="400050" lvl="1" indent="0">
              <a:buFont typeface="Arial" panose="020B0604020202020204" pitchFamily="34" charset="0"/>
              <a:buNone/>
            </a:pPr>
            <a:endParaRPr lang="en-US" sz="1000" dirty="0"/>
          </a:p>
          <a:p>
            <a:pPr marL="457200" lvl="1" indent="0">
              <a:buFont typeface="Arial" panose="020B0604020202020204" pitchFamily="34" charset="0"/>
              <a:buNone/>
            </a:pPr>
            <a:endParaRPr lang="en-US" sz="700" dirty="0"/>
          </a:p>
          <a:p>
            <a:pPr marL="457200" lvl="1" indent="0">
              <a:buFont typeface="Arial" panose="020B0604020202020204" pitchFamily="34" charset="0"/>
              <a:buNone/>
            </a:pPr>
            <a:r>
              <a:rPr lang="en-US" sz="1800" dirty="0"/>
              <a:t>	</a:t>
            </a:r>
          </a:p>
          <a:p>
            <a:pPr marL="457200" lvl="1" indent="0">
              <a:buFont typeface="Arial" panose="020B0604020202020204" pitchFamily="34" charset="0"/>
              <a:buNone/>
            </a:pPr>
            <a:endParaRPr lang="en-US" sz="1800" dirty="0"/>
          </a:p>
          <a:p>
            <a:pPr marL="457200" lvl="1" indent="0">
              <a:buFont typeface="Arial" panose="020B0604020202020204" pitchFamily="34" charset="0"/>
              <a:buNone/>
            </a:pPr>
            <a:endParaRPr lang="en-US" sz="1800" dirty="0"/>
          </a:p>
          <a:p>
            <a:pPr marL="457200" lvl="1" indent="0">
              <a:buFont typeface="Arial" panose="020B0604020202020204" pitchFamily="34" charset="0"/>
              <a:buNone/>
            </a:pPr>
            <a:endParaRPr lang="en-US" sz="1800" dirty="0"/>
          </a:p>
          <a:p>
            <a:pPr marL="0" indent="0">
              <a:buFontTx/>
              <a:buNone/>
            </a:pPr>
            <a:endParaRPr lang="en-US" sz="1600" dirty="0"/>
          </a:p>
          <a:p>
            <a:pPr marL="0" indent="0">
              <a:buFontTx/>
              <a:buNone/>
            </a:pPr>
            <a:endParaRPr lang="en-US" sz="2400" dirty="0"/>
          </a:p>
        </p:txBody>
      </p:sp>
    </p:spTree>
    <p:extLst>
      <p:ext uri="{BB962C8B-B14F-4D97-AF65-F5344CB8AC3E}">
        <p14:creationId xmlns:p14="http://schemas.microsoft.com/office/powerpoint/2010/main" val="166410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170"/>
                                        </p:tgtEl>
                                        <p:attrNameLst>
                                          <p:attrName>style.visibility</p:attrName>
                                        </p:attrNameLst>
                                      </p:cBhvr>
                                      <p:to>
                                        <p:strVal val="visible"/>
                                      </p:to>
                                    </p:set>
                                    <p:anim calcmode="lin" valueType="num">
                                      <p:cBhvr additive="base">
                                        <p:cTn id="17" dur="500" fill="hold"/>
                                        <p:tgtEl>
                                          <p:spTgt spid="7170"/>
                                        </p:tgtEl>
                                        <p:attrNameLst>
                                          <p:attrName>ppt_x</p:attrName>
                                        </p:attrNameLst>
                                      </p:cBhvr>
                                      <p:tavLst>
                                        <p:tav tm="0">
                                          <p:val>
                                            <p:strVal val="#ppt_x"/>
                                          </p:val>
                                        </p:tav>
                                        <p:tav tm="100000">
                                          <p:val>
                                            <p:strVal val="#ppt_x"/>
                                          </p:val>
                                        </p:tav>
                                      </p:tavLst>
                                    </p:anim>
                                    <p:anim calcmode="lin" valueType="num">
                                      <p:cBhvr additive="base">
                                        <p:cTn id="18" dur="500" fill="hold"/>
                                        <p:tgtEl>
                                          <p:spTgt spid="717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additive="base">
                                        <p:cTn id="3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 calcmode="lin" valueType="num">
                                      <p:cBhvr additive="base">
                                        <p:cTn id="3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347191"/>
            <a:ext cx="8229600" cy="990600"/>
          </a:xfrm>
        </p:spPr>
        <p:txBody>
          <a:bodyPr>
            <a:noAutofit/>
          </a:bodyPr>
          <a:lstStyle/>
          <a:p>
            <a:r>
              <a:rPr lang="en-US" sz="3200" dirty="0"/>
              <a:t>Superiority </a:t>
            </a:r>
            <a:r>
              <a:rPr lang="en-US" sz="2400" dirty="0"/>
              <a:t>vs. </a:t>
            </a:r>
            <a:r>
              <a:rPr lang="en-US" sz="3200" dirty="0"/>
              <a:t>Equality</a:t>
            </a:r>
            <a:br>
              <a:rPr lang="en-US" sz="3200" dirty="0"/>
            </a:br>
            <a:r>
              <a:rPr lang="en-US" sz="3200" dirty="0" err="1">
                <a:solidFill>
                  <a:schemeClr val="accent2">
                    <a:lumMod val="75000"/>
                  </a:schemeClr>
                </a:solidFill>
              </a:rPr>
              <a:t>Equality</a:t>
            </a:r>
            <a:endParaRPr lang="en-US" sz="3200" b="1" dirty="0"/>
          </a:p>
        </p:txBody>
      </p:sp>
      <p:sp>
        <p:nvSpPr>
          <p:cNvPr id="6" name="Content Placeholder 5"/>
          <p:cNvSpPr>
            <a:spLocks noGrp="1"/>
          </p:cNvSpPr>
          <p:nvPr>
            <p:ph idx="1"/>
          </p:nvPr>
        </p:nvSpPr>
        <p:spPr>
          <a:xfrm>
            <a:off x="286603" y="1444476"/>
            <a:ext cx="8534400" cy="3200400"/>
          </a:xfrm>
        </p:spPr>
        <p:txBody>
          <a:bodyPr>
            <a:normAutofit fontScale="55000" lnSpcReduction="20000"/>
          </a:bodyPr>
          <a:lstStyle/>
          <a:p>
            <a:pPr marL="0" indent="0">
              <a:buNone/>
            </a:pPr>
            <a:r>
              <a:rPr lang="en-US" sz="5100" dirty="0"/>
              <a:t>Communication that minimizes power differences.</a:t>
            </a:r>
          </a:p>
          <a:p>
            <a:pPr marL="0" indent="0">
              <a:buNone/>
            </a:pPr>
            <a:endParaRPr lang="en-US" sz="3600" dirty="0"/>
          </a:p>
          <a:p>
            <a:pPr lvl="1">
              <a:buFont typeface="Arial" panose="020B0604020202020204" pitchFamily="34" charset="0"/>
              <a:buChar char="•"/>
            </a:pPr>
            <a:r>
              <a:rPr lang="en-US" sz="5100" dirty="0"/>
              <a:t>Communication that indicates that every member of the team is valuable</a:t>
            </a:r>
          </a:p>
          <a:p>
            <a:pPr lvl="1">
              <a:buFont typeface="Arial" panose="020B0604020202020204" pitchFamily="34" charset="0"/>
              <a:buChar char="•"/>
            </a:pPr>
            <a:r>
              <a:rPr lang="en-US" sz="5100" dirty="0"/>
              <a:t>Everyone is given an equal opportunity</a:t>
            </a:r>
          </a:p>
          <a:p>
            <a:pPr lvl="1">
              <a:buFont typeface="Arial" panose="020B0604020202020204" pitchFamily="34" charset="0"/>
              <a:buChar char="•"/>
            </a:pPr>
            <a:r>
              <a:rPr lang="en-US" sz="5100" dirty="0"/>
              <a:t>Recognition that everyone has strengths and limitations</a:t>
            </a:r>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sz="11200" dirty="0"/>
          </a:p>
          <a:p>
            <a:pPr marL="0" lvl="1" indent="0">
              <a:buNone/>
            </a:pPr>
            <a:endParaRPr lang="en-US" sz="11200" dirty="0"/>
          </a:p>
          <a:p>
            <a:pPr marL="0" lvl="1" indent="0">
              <a:buNone/>
            </a:pPr>
            <a:endParaRPr lang="en-US" sz="11200" dirty="0"/>
          </a:p>
        </p:txBody>
      </p:sp>
      <p:pic>
        <p:nvPicPr>
          <p:cNvPr id="3" name="Picture 2" descr="http://www.norfolk.police.uk/images/diversity504x2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989561"/>
            <a:ext cx="2932162"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33400" y="5626894"/>
            <a:ext cx="7237879" cy="1231106"/>
          </a:xfrm>
          <a:prstGeom prst="rect">
            <a:avLst/>
          </a:prstGeom>
          <a:noFill/>
        </p:spPr>
        <p:txBody>
          <a:bodyPr wrap="none" rtlCol="0">
            <a:spAutoFit/>
          </a:bodyPr>
          <a:lstStyle/>
          <a:p>
            <a:pPr marL="0" lvl="1"/>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“I know I am the chair, but the </a:t>
            </a:r>
          </a:p>
          <a:p>
            <a:pPr marL="0" lvl="1"/>
            <a:r>
              <a:rPr lang="en-US" sz="2800" dirty="0">
                <a:solidFill>
                  <a:schemeClr val="bg1"/>
                </a:solidFill>
                <a:latin typeface="Century Schoolbook" panose="02040604050505020304" pitchFamily="18" charset="0"/>
              </a:rPr>
              <a:t>decision belongs to the whole committee.”</a:t>
            </a:r>
          </a:p>
          <a:p>
            <a:endParaRPr lang="en-US" dirty="0">
              <a:solidFill>
                <a:schemeClr val="bg1"/>
              </a:solidFill>
            </a:endParaRPr>
          </a:p>
        </p:txBody>
      </p:sp>
    </p:spTree>
    <p:extLst>
      <p:ext uri="{BB962C8B-B14F-4D97-AF65-F5344CB8AC3E}">
        <p14:creationId xmlns:p14="http://schemas.microsoft.com/office/powerpoint/2010/main" val="221091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Autofit/>
          </a:bodyPr>
          <a:lstStyle/>
          <a:p>
            <a:r>
              <a:rPr lang="en-US" sz="3200" b="1" dirty="0"/>
              <a:t>Certainty </a:t>
            </a:r>
            <a:r>
              <a:rPr lang="en-US" sz="2400" b="1" dirty="0"/>
              <a:t>vs. </a:t>
            </a:r>
            <a:r>
              <a:rPr lang="en-US" sz="3200" b="1" dirty="0" err="1"/>
              <a:t>Provisionalism</a:t>
            </a:r>
            <a:r>
              <a:rPr lang="en-US" sz="3200" b="1" dirty="0"/>
              <a:t/>
            </a:r>
            <a:br>
              <a:rPr lang="en-US" sz="3200" b="1" dirty="0"/>
            </a:br>
            <a:endParaRPr lang="en-US" sz="3200" b="1" dirty="0"/>
          </a:p>
        </p:txBody>
      </p:sp>
      <p:sp>
        <p:nvSpPr>
          <p:cNvPr id="6" name="Content Placeholder 5"/>
          <p:cNvSpPr>
            <a:spLocks noGrp="1"/>
          </p:cNvSpPr>
          <p:nvPr>
            <p:ph idx="1"/>
          </p:nvPr>
        </p:nvSpPr>
        <p:spPr>
          <a:xfrm>
            <a:off x="381000" y="1373155"/>
            <a:ext cx="8229600" cy="3657600"/>
          </a:xfrm>
        </p:spPr>
        <p:txBody>
          <a:bodyPr>
            <a:normAutofit lnSpcReduction="10000"/>
          </a:bodyPr>
          <a:lstStyle/>
          <a:p>
            <a:pPr marL="0" indent="0">
              <a:buNone/>
            </a:pPr>
            <a:r>
              <a:rPr lang="en-US" sz="2800" dirty="0"/>
              <a:t>Dogmatic communication that indicates no debate is warranted.</a:t>
            </a:r>
          </a:p>
          <a:p>
            <a:pPr lvl="1">
              <a:buFont typeface="Arial" panose="020B0604020202020204" pitchFamily="34" charset="0"/>
              <a:buChar char="•"/>
            </a:pPr>
            <a:r>
              <a:rPr lang="en-US" dirty="0"/>
              <a:t>Communication designed to win an argument rather than solve a problem</a:t>
            </a:r>
          </a:p>
          <a:p>
            <a:pPr lvl="1">
              <a:buFont typeface="Arial" panose="020B0604020202020204" pitchFamily="34" charset="0"/>
              <a:buChar char="•"/>
            </a:pPr>
            <a:r>
              <a:rPr lang="en-US" dirty="0"/>
              <a:t>Communication designed to resist hearing different perspectives</a:t>
            </a:r>
          </a:p>
          <a:p>
            <a:pPr marL="400050" lvl="1" indent="0">
              <a:buNone/>
            </a:pPr>
            <a:endParaRPr lang="en-US" sz="1200" dirty="0"/>
          </a:p>
          <a:p>
            <a:pPr marL="457200" lvl="1" indent="0">
              <a:buNone/>
            </a:pPr>
            <a:endParaRPr lang="en-US" sz="900" dirty="0"/>
          </a:p>
          <a:p>
            <a:pPr marL="457200" lvl="1" indent="0">
              <a:buNone/>
            </a:pPr>
            <a:r>
              <a:rPr lang="en-US" dirty="0"/>
              <a:t>	</a:t>
            </a:r>
          </a:p>
          <a:p>
            <a:pPr marL="457200" lvl="1" indent="0">
              <a:buNone/>
            </a:pPr>
            <a:endParaRPr lang="en-US" dirty="0"/>
          </a:p>
          <a:p>
            <a:pPr marL="457200" lvl="1" indent="0">
              <a:buNone/>
            </a:pPr>
            <a:endParaRPr lang="en-US" sz="1000" dirty="0"/>
          </a:p>
          <a:p>
            <a:pPr marL="0" indent="0">
              <a:buNone/>
            </a:pPr>
            <a:endParaRPr lang="en-US" sz="2200" dirty="0"/>
          </a:p>
          <a:p>
            <a:pPr marL="0" indent="0">
              <a:buNone/>
            </a:pPr>
            <a:endParaRPr lang="en-US" dirty="0"/>
          </a:p>
        </p:txBody>
      </p:sp>
      <p:pic>
        <p:nvPicPr>
          <p:cNvPr id="2050" name="Picture 2" descr="http://patricksdewaltmbaphd.files.wordpress.com/2013/01/dogma-pi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733800"/>
            <a:ext cx="3800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81000" y="5257800"/>
            <a:ext cx="6607899" cy="1231106"/>
          </a:xfrm>
          <a:prstGeom prst="rect">
            <a:avLst/>
          </a:prstGeom>
          <a:noFill/>
        </p:spPr>
        <p:txBody>
          <a:bodyPr wrap="none" rtlCol="0">
            <a:spAutoFit/>
          </a:bodyPr>
          <a:lstStyle/>
          <a:p>
            <a:pPr marL="0" lvl="1"/>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“You are wrong.  </a:t>
            </a:r>
          </a:p>
          <a:p>
            <a:pPr marL="0" lvl="1"/>
            <a:r>
              <a:rPr lang="en-US" sz="2800" dirty="0">
                <a:solidFill>
                  <a:schemeClr val="bg1"/>
                </a:solidFill>
                <a:latin typeface="Century Schoolbook" panose="02040604050505020304" pitchFamily="18" charset="0"/>
              </a:rPr>
              <a:t>I know exactly what needs to be done.”</a:t>
            </a:r>
          </a:p>
          <a:p>
            <a:endParaRPr lang="en-US" dirty="0">
              <a:solidFill>
                <a:schemeClr val="bg1"/>
              </a:solidFill>
            </a:endParaRPr>
          </a:p>
        </p:txBody>
      </p:sp>
    </p:spTree>
    <p:extLst>
      <p:ext uri="{BB962C8B-B14F-4D97-AF65-F5344CB8AC3E}">
        <p14:creationId xmlns:p14="http://schemas.microsoft.com/office/powerpoint/2010/main" val="14564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050"/>
                                        </p:tgtEl>
                                        <p:attrNameLst>
                                          <p:attrName>style.visibility</p:attrName>
                                        </p:attrNameLst>
                                      </p:cBhvr>
                                      <p:to>
                                        <p:strVal val="visible"/>
                                      </p:to>
                                    </p:set>
                                    <p:anim calcmode="lin" valueType="num">
                                      <p:cBhvr additive="base">
                                        <p:cTn id="29" dur="500" fill="hold"/>
                                        <p:tgtEl>
                                          <p:spTgt spid="2050"/>
                                        </p:tgtEl>
                                        <p:attrNameLst>
                                          <p:attrName>ppt_x</p:attrName>
                                        </p:attrNameLst>
                                      </p:cBhvr>
                                      <p:tavLst>
                                        <p:tav tm="0">
                                          <p:val>
                                            <p:strVal val="#ppt_x"/>
                                          </p:val>
                                        </p:tav>
                                        <p:tav tm="100000">
                                          <p:val>
                                            <p:strVal val="#ppt_x"/>
                                          </p:val>
                                        </p:tav>
                                      </p:tavLst>
                                    </p:anim>
                                    <p:anim calcmode="lin" valueType="num">
                                      <p:cBhvr additive="base">
                                        <p:cTn id="3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04" y="609600"/>
            <a:ext cx="8229600" cy="990600"/>
          </a:xfrm>
        </p:spPr>
        <p:txBody>
          <a:bodyPr>
            <a:noAutofit/>
          </a:bodyPr>
          <a:lstStyle/>
          <a:p>
            <a:r>
              <a:rPr lang="en-US" sz="3200" dirty="0"/>
              <a:t>Certainty </a:t>
            </a:r>
            <a:r>
              <a:rPr lang="en-US" sz="2400" dirty="0"/>
              <a:t>vs.</a:t>
            </a:r>
            <a:r>
              <a:rPr lang="en-US" sz="3200" dirty="0"/>
              <a:t> </a:t>
            </a:r>
            <a:r>
              <a:rPr lang="en-US" sz="3200" dirty="0" err="1"/>
              <a:t>Provisionalism</a:t>
            </a:r>
            <a:r>
              <a:rPr lang="en-US" sz="3200" dirty="0"/>
              <a:t> </a:t>
            </a:r>
            <a:r>
              <a:rPr lang="en-US" sz="3200" dirty="0" err="1">
                <a:solidFill>
                  <a:schemeClr val="accent2">
                    <a:lumMod val="75000"/>
                  </a:schemeClr>
                </a:solidFill>
              </a:rPr>
              <a:t>Provisionalism</a:t>
            </a:r>
            <a:r>
              <a:rPr lang="en-US" sz="3200" b="1" dirty="0"/>
              <a:t/>
            </a:r>
            <a:br>
              <a:rPr lang="en-US" sz="3200" b="1" dirty="0"/>
            </a:br>
            <a:endParaRPr lang="en-US" sz="3200" b="1" dirty="0"/>
          </a:p>
        </p:txBody>
      </p:sp>
      <p:sp>
        <p:nvSpPr>
          <p:cNvPr id="6" name="Content Placeholder 5"/>
          <p:cNvSpPr>
            <a:spLocks noGrp="1"/>
          </p:cNvSpPr>
          <p:nvPr>
            <p:ph idx="1"/>
          </p:nvPr>
        </p:nvSpPr>
        <p:spPr>
          <a:xfrm>
            <a:off x="304800" y="1388581"/>
            <a:ext cx="8610600" cy="4419600"/>
          </a:xfrm>
        </p:spPr>
        <p:txBody>
          <a:bodyPr>
            <a:normAutofit/>
          </a:bodyPr>
          <a:lstStyle/>
          <a:p>
            <a:pPr marL="0" indent="0">
              <a:buNone/>
            </a:pPr>
            <a:r>
              <a:rPr lang="en-US" sz="2400" dirty="0"/>
              <a:t>Communication that approaches problems as interesting issues and not power struggles.</a:t>
            </a:r>
          </a:p>
          <a:p>
            <a:pPr lvl="1">
              <a:buFont typeface="Arial" panose="020B0604020202020204" pitchFamily="34" charset="0"/>
              <a:buChar char="•"/>
            </a:pPr>
            <a:r>
              <a:rPr lang="en-US" sz="2400" dirty="0"/>
              <a:t>Be open to consider other opinions fairly</a:t>
            </a:r>
          </a:p>
          <a:p>
            <a:pPr lvl="1">
              <a:buFont typeface="Arial" panose="020B0604020202020204" pitchFamily="34" charset="0"/>
              <a:buChar char="•"/>
            </a:pPr>
            <a:r>
              <a:rPr lang="en-US" sz="2400" dirty="0"/>
              <a:t>Be tentative in expressing your opinion</a:t>
            </a:r>
          </a:p>
          <a:p>
            <a:pPr lvl="1">
              <a:buFont typeface="Arial" panose="020B0604020202020204" pitchFamily="34" charset="0"/>
              <a:buChar char="•"/>
            </a:pPr>
            <a:r>
              <a:rPr lang="en-US" sz="2400" dirty="0"/>
              <a:t>Use qualifying terms (possibly, perhaps, maybe)</a:t>
            </a:r>
          </a:p>
          <a:p>
            <a:pPr lvl="1">
              <a:buFont typeface="Arial" panose="020B0604020202020204" pitchFamily="34" charset="0"/>
              <a:buChar char="•"/>
            </a:pPr>
            <a:endParaRPr lang="en-US" sz="2000" dirty="0"/>
          </a:p>
          <a:p>
            <a:pPr marL="457200" lvl="1" indent="0">
              <a:buNone/>
            </a:pPr>
            <a:endParaRPr lang="en-US" sz="2400" dirty="0"/>
          </a:p>
          <a:p>
            <a:pPr marL="457200" lvl="1" indent="0">
              <a:buNone/>
            </a:pPr>
            <a:r>
              <a:rPr lang="en-US" sz="2400" dirty="0"/>
              <a:t>	</a:t>
            </a:r>
            <a:endParaRPr lang="en-US" sz="900" dirty="0"/>
          </a:p>
          <a:p>
            <a:pPr marL="457200" lvl="1" indent="0">
              <a:buNone/>
            </a:pPr>
            <a:endParaRPr lang="en-US" sz="700" dirty="0"/>
          </a:p>
          <a:p>
            <a:pPr marL="0" lvl="1" indent="0">
              <a:buNone/>
            </a:pPr>
            <a:r>
              <a:rPr lang="en-US" sz="2000" dirty="0"/>
              <a:t>	</a:t>
            </a:r>
          </a:p>
          <a:p>
            <a:pPr marL="0" lvl="1" indent="0">
              <a:buNone/>
            </a:pPr>
            <a:endParaRPr lang="en-US" sz="2000" dirty="0"/>
          </a:p>
          <a:p>
            <a:pPr marL="0" lvl="1" indent="0">
              <a:buNone/>
            </a:pPr>
            <a:endParaRPr lang="en-US" sz="2000" dirty="0"/>
          </a:p>
          <a:p>
            <a:pPr marL="0" lvl="1" indent="0">
              <a:buNone/>
            </a:pPr>
            <a:endParaRPr lang="en-US" sz="800" dirty="0"/>
          </a:p>
          <a:p>
            <a:pPr marL="0" indent="0">
              <a:buNone/>
            </a:pPr>
            <a:endParaRPr lang="en-US" sz="1800" dirty="0"/>
          </a:p>
          <a:p>
            <a:pPr marL="0" indent="0">
              <a:buNone/>
            </a:pPr>
            <a:endParaRPr lang="en-US" sz="2400" dirty="0"/>
          </a:p>
        </p:txBody>
      </p:sp>
      <p:pic>
        <p:nvPicPr>
          <p:cNvPr id="2054" name="Picture 6" descr="https://matthewboyce.files.wordpress.com/2013/10/communication.jpg"/>
          <p:cNvPicPr>
            <a:picLocks noChangeAspect="1" noChangeArrowheads="1"/>
          </p:cNvPicPr>
          <p:nvPr/>
        </p:nvPicPr>
        <p:blipFill rotWithShape="1">
          <a:blip r:embed="rId3">
            <a:extLst>
              <a:ext uri="{28A0092B-C50C-407E-A947-70E740481C1C}">
                <a14:useLocalDpi xmlns:a14="http://schemas.microsoft.com/office/drawing/2010/main" val="0"/>
              </a:ext>
            </a:extLst>
          </a:blip>
          <a:srcRect t="13890" b="7713"/>
          <a:stretch/>
        </p:blipFill>
        <p:spPr bwMode="auto">
          <a:xfrm>
            <a:off x="2514600" y="3500693"/>
            <a:ext cx="3733800" cy="21505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 y="5651274"/>
            <a:ext cx="7215437" cy="1107996"/>
          </a:xfrm>
          <a:prstGeom prst="rect">
            <a:avLst/>
          </a:prstGeom>
          <a:noFill/>
        </p:spPr>
        <p:txBody>
          <a:bodyPr wrap="none" rtlCol="0">
            <a:spAutoFit/>
          </a:bodyPr>
          <a:lstStyle/>
          <a:p>
            <a:pPr marL="0" lvl="1">
              <a:defRPr/>
            </a:pPr>
            <a:r>
              <a:rPr lang="en-US" sz="2400" b="1" dirty="0">
                <a:solidFill>
                  <a:schemeClr val="tx2">
                    <a:lumMod val="10000"/>
                  </a:schemeClr>
                </a:solidFill>
                <a:latin typeface="Century Schoolbook" panose="02040604050505020304" pitchFamily="18" charset="0"/>
              </a:rPr>
              <a:t>Example: </a:t>
            </a:r>
            <a:r>
              <a:rPr lang="en-US" sz="2400" dirty="0">
                <a:solidFill>
                  <a:schemeClr val="tx2">
                    <a:lumMod val="10000"/>
                  </a:schemeClr>
                </a:solidFill>
                <a:latin typeface="Century Schoolbook" panose="02040604050505020304" pitchFamily="18" charset="0"/>
              </a:rPr>
              <a:t>“We may have difficulty finishing this </a:t>
            </a:r>
          </a:p>
          <a:p>
            <a:pPr marL="0" lvl="1">
              <a:defRPr/>
            </a:pPr>
            <a:r>
              <a:rPr lang="en-US" sz="2400" dirty="0">
                <a:solidFill>
                  <a:schemeClr val="tx2">
                    <a:lumMod val="10000"/>
                  </a:schemeClr>
                </a:solidFill>
                <a:latin typeface="Century Schoolbook" panose="02040604050505020304" pitchFamily="18" charset="0"/>
              </a:rPr>
              <a:t>project on time unless we organize our efforts.”</a:t>
            </a:r>
          </a:p>
          <a:p>
            <a:endParaRPr lang="en-US" sz="1600" dirty="0">
              <a:solidFill>
                <a:schemeClr val="bg1"/>
              </a:solidFill>
            </a:endParaRPr>
          </a:p>
        </p:txBody>
      </p:sp>
    </p:spTree>
    <p:extLst>
      <p:ext uri="{BB962C8B-B14F-4D97-AF65-F5344CB8AC3E}">
        <p14:creationId xmlns:p14="http://schemas.microsoft.com/office/powerpoint/2010/main" val="239964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 calcmode="lin" valueType="num">
                                      <p:cBhvr additive="base">
                                        <p:cTn id="2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 calcmode="lin" valueType="num">
                                      <p:cBhvr additive="base">
                                        <p:cTn id="2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1371599"/>
            <a:ext cx="5443870" cy="5029200"/>
          </a:xfrm>
          <a:prstGeom prst="round2DiagRect">
            <a:avLst/>
          </a:prstGeom>
        </p:spPr>
      </p:pic>
      <p:sp>
        <p:nvSpPr>
          <p:cNvPr id="2" name="Title 1"/>
          <p:cNvSpPr>
            <a:spLocks noGrp="1"/>
          </p:cNvSpPr>
          <p:nvPr>
            <p:ph type="title"/>
          </p:nvPr>
        </p:nvSpPr>
        <p:spPr>
          <a:xfrm>
            <a:off x="533400" y="253481"/>
            <a:ext cx="8229600" cy="1143000"/>
          </a:xfrm>
        </p:spPr>
        <p:txBody>
          <a:bodyPr/>
          <a:lstStyle/>
          <a:p>
            <a:r>
              <a:rPr lang="en-US" sz="3200" dirty="0"/>
              <a:t>Small group communication</a:t>
            </a:r>
          </a:p>
        </p:txBody>
      </p:sp>
    </p:spTree>
    <p:extLst>
      <p:ext uri="{BB962C8B-B14F-4D97-AF65-F5344CB8AC3E}">
        <p14:creationId xmlns:p14="http://schemas.microsoft.com/office/powerpoint/2010/main" val="283182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229600" cy="1036320"/>
          </a:xfrm>
        </p:spPr>
        <p:txBody>
          <a:bodyPr>
            <a:normAutofit/>
          </a:bodyPr>
          <a:lstStyle/>
          <a:p>
            <a:pPr lvl="2" algn="ctr" rtl="0">
              <a:spcBef>
                <a:spcPct val="0"/>
              </a:spcBef>
            </a:pPr>
            <a:r>
              <a:rPr lang="en-US" sz="3200" b="1" dirty="0">
                <a:solidFill>
                  <a:schemeClr val="accent1">
                    <a:lumMod val="75000"/>
                  </a:schemeClr>
                </a:solidFill>
                <a:latin typeface="+mn-lt"/>
              </a:rPr>
              <a:t>Using “I” Language Activity</a:t>
            </a:r>
            <a:endParaRPr lang="en-US" sz="1400" b="1" dirty="0">
              <a:solidFill>
                <a:schemeClr val="accent1">
                  <a:lumMod val="75000"/>
                </a:schemeClr>
              </a:solidFill>
              <a:latin typeface="+mn-lt"/>
            </a:endParaRPr>
          </a:p>
        </p:txBody>
      </p:sp>
      <p:sp>
        <p:nvSpPr>
          <p:cNvPr id="2" name="Content Placeholder 1"/>
          <p:cNvSpPr>
            <a:spLocks noGrp="1"/>
          </p:cNvSpPr>
          <p:nvPr>
            <p:ph sz="quarter" idx="1"/>
          </p:nvPr>
        </p:nvSpPr>
        <p:spPr>
          <a:xfrm>
            <a:off x="304800" y="1447800"/>
            <a:ext cx="8763000" cy="5707513"/>
          </a:xfrm>
        </p:spPr>
        <p:txBody>
          <a:bodyPr>
            <a:noAutofit/>
          </a:bodyPr>
          <a:lstStyle/>
          <a:p>
            <a:pPr marL="0" indent="0">
              <a:buNone/>
            </a:pPr>
            <a:r>
              <a:rPr lang="en-US" sz="2400" dirty="0"/>
              <a:t>Write down a “you” language statement for a problematic situation they are currently facing (or a situation you can imagine).</a:t>
            </a:r>
          </a:p>
          <a:p>
            <a:pPr marL="0" indent="0">
              <a:buNone/>
            </a:pPr>
            <a:endParaRPr lang="en-US" sz="2400" dirty="0"/>
          </a:p>
          <a:p>
            <a:pPr marL="0" indent="0">
              <a:buNone/>
            </a:pPr>
            <a:r>
              <a:rPr lang="en-US" sz="2400" dirty="0"/>
              <a:t>I-messages or I-statements communicate about a problem without accusing someone of being the cause of the problem. </a:t>
            </a:r>
          </a:p>
          <a:p>
            <a:pPr marL="0" indent="0">
              <a:buNone/>
            </a:pPr>
            <a:endParaRPr lang="en-US" sz="900" dirty="0">
              <a:solidFill>
                <a:schemeClr val="tx1"/>
              </a:solidFill>
            </a:endParaRPr>
          </a:p>
          <a:p>
            <a:r>
              <a:rPr lang="en-US" sz="2000" b="1" dirty="0"/>
              <a:t>“You” statement:</a:t>
            </a:r>
            <a:r>
              <a:rPr lang="en-US" sz="2000" b="1" dirty="0">
                <a:solidFill>
                  <a:schemeClr val="tx1"/>
                </a:solidFill>
              </a:rPr>
              <a:t> </a:t>
            </a:r>
            <a:r>
              <a:rPr lang="en-US" sz="2000" dirty="0"/>
              <a:t>"Hey, where's that report you were supposed to submit last Friday? You are holding up the whole project!” </a:t>
            </a:r>
          </a:p>
          <a:p>
            <a:endParaRPr lang="en-US" sz="900" dirty="0"/>
          </a:p>
          <a:p>
            <a:r>
              <a:rPr lang="en-US" sz="2000" b="1" dirty="0"/>
              <a:t>Disguised “I” statement: </a:t>
            </a:r>
            <a:r>
              <a:rPr lang="en-US" sz="2000" dirty="0"/>
              <a:t>“I feel stressed when you hold up the project by not completing reports in a timely manner.”</a:t>
            </a:r>
          </a:p>
          <a:p>
            <a:pPr marL="0" indent="0">
              <a:buNone/>
            </a:pPr>
            <a:endParaRPr lang="en-US" sz="2000" dirty="0"/>
          </a:p>
          <a:p>
            <a:pPr marL="0" indent="0">
              <a:buNone/>
            </a:pPr>
            <a:endParaRPr lang="en-US" sz="2000" dirty="0">
              <a:latin typeface="Comic Sans MS" pitchFamily="66" charset="0"/>
            </a:endParaRPr>
          </a:p>
          <a:p>
            <a:pPr marL="0" indent="0">
              <a:buNone/>
            </a:pPr>
            <a:endParaRPr lang="en-US" sz="2400" dirty="0">
              <a:latin typeface="Comic Sans MS" pitchFamily="66" charset="0"/>
            </a:endParaRPr>
          </a:p>
          <a:p>
            <a:pPr marL="0" indent="0">
              <a:buNone/>
            </a:pPr>
            <a:endParaRPr lang="en-US" sz="2400" dirty="0">
              <a:latin typeface="Comic Sans MS" pitchFamily="66" charset="0"/>
            </a:endParaRPr>
          </a:p>
          <a:p>
            <a:pPr marL="0" indent="0">
              <a:buNone/>
            </a:pPr>
            <a:endParaRPr lang="en-US" sz="2400" dirty="0"/>
          </a:p>
          <a:p>
            <a:pPr marL="1337310" lvl="3" indent="-514350">
              <a:lnSpc>
                <a:spcPct val="80000"/>
              </a:lnSpc>
              <a:buClr>
                <a:srgbClr val="00B050"/>
              </a:buClr>
              <a:defRPr/>
            </a:pPr>
            <a:endParaRPr lang="en-US" sz="1600" dirty="0">
              <a:solidFill>
                <a:schemeClr val="tx1"/>
              </a:solidFill>
              <a:latin typeface="Comic Sans MS" pitchFamily="66" charset="0"/>
            </a:endParaRPr>
          </a:p>
        </p:txBody>
      </p:sp>
    </p:spTree>
    <p:extLst>
      <p:ext uri="{BB962C8B-B14F-4D97-AF65-F5344CB8AC3E}">
        <p14:creationId xmlns:p14="http://schemas.microsoft.com/office/powerpoint/2010/main" val="315858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52" y="228600"/>
            <a:ext cx="8229600" cy="1143000"/>
          </a:xfrm>
        </p:spPr>
        <p:txBody>
          <a:bodyPr>
            <a:noAutofit/>
          </a:bodyPr>
          <a:lstStyle/>
          <a:p>
            <a:r>
              <a:rPr lang="en-US" sz="3600" b="1" dirty="0"/>
              <a:t>How to effectively </a:t>
            </a:r>
            <a:br>
              <a:rPr lang="en-US" sz="3600" b="1" dirty="0"/>
            </a:br>
            <a:r>
              <a:rPr lang="en-US" sz="3600" b="1" dirty="0"/>
              <a:t>use “I” language</a:t>
            </a:r>
          </a:p>
        </p:txBody>
      </p:sp>
      <p:sp>
        <p:nvSpPr>
          <p:cNvPr id="3" name="Content Placeholder 2"/>
          <p:cNvSpPr>
            <a:spLocks noGrp="1"/>
          </p:cNvSpPr>
          <p:nvPr>
            <p:ph idx="1"/>
          </p:nvPr>
        </p:nvSpPr>
        <p:spPr>
          <a:xfrm>
            <a:off x="381000" y="1524000"/>
            <a:ext cx="8486104" cy="5638800"/>
          </a:xfrm>
        </p:spPr>
        <p:txBody>
          <a:bodyPr>
            <a:normAutofit/>
          </a:bodyPr>
          <a:lstStyle/>
          <a:p>
            <a:pPr marL="0" lvl="0" indent="0">
              <a:buNone/>
            </a:pPr>
            <a:r>
              <a:rPr lang="en-US" sz="2800" dirty="0"/>
              <a:t>WIIFM: What’s In It For Me? </a:t>
            </a:r>
            <a:endParaRPr lang="en-US" sz="1100" dirty="0"/>
          </a:p>
          <a:p>
            <a:pPr>
              <a:lnSpc>
                <a:spcPct val="150000"/>
              </a:lnSpc>
            </a:pPr>
            <a:r>
              <a:rPr lang="en-US" sz="2400" dirty="0"/>
              <a:t>Open, timely, and respectful communication is an essential element of collaborative healthcare practice</a:t>
            </a:r>
          </a:p>
          <a:p>
            <a:pPr lvl="0">
              <a:lnSpc>
                <a:spcPct val="150000"/>
              </a:lnSpc>
            </a:pPr>
            <a:r>
              <a:rPr lang="en-US" sz="2400" dirty="0"/>
              <a:t>Healthcare providers develop a deeper understanding of each other’s roles and responsibilities when respect and trust between team members is high</a:t>
            </a:r>
          </a:p>
          <a:p>
            <a:pPr lvl="0">
              <a:lnSpc>
                <a:spcPct val="150000"/>
              </a:lnSpc>
            </a:pPr>
            <a:r>
              <a:rPr lang="en-US" sz="2400" dirty="0"/>
              <a:t>Awareness of each member’s contribution to patient care is essential in the delivery of quality care</a:t>
            </a:r>
          </a:p>
          <a:p>
            <a:pPr marL="0" indent="0">
              <a:lnSpc>
                <a:spcPct val="150000"/>
              </a:lnSpc>
              <a:buNone/>
            </a:pPr>
            <a:endParaRPr lang="en-US" sz="2800" dirty="0"/>
          </a:p>
        </p:txBody>
      </p:sp>
    </p:spTree>
    <p:extLst>
      <p:ext uri="{BB962C8B-B14F-4D97-AF65-F5344CB8AC3E}">
        <p14:creationId xmlns:p14="http://schemas.microsoft.com/office/powerpoint/2010/main" val="310670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5134"/>
            <a:ext cx="9220200" cy="533400"/>
          </a:xfrm>
        </p:spPr>
        <p:txBody>
          <a:bodyPr>
            <a:noAutofit/>
          </a:bodyPr>
          <a:lstStyle/>
          <a:p>
            <a:r>
              <a:rPr lang="en-US" sz="3200" dirty="0"/>
              <a:t/>
            </a:r>
            <a:br>
              <a:rPr lang="en-US" sz="3200" dirty="0"/>
            </a:br>
            <a:r>
              <a:rPr lang="en-US" sz="3200" dirty="0"/>
              <a:t/>
            </a:r>
            <a:br>
              <a:rPr lang="en-US" sz="3200" dirty="0"/>
            </a:br>
            <a:r>
              <a:rPr lang="en-US" sz="2800" dirty="0"/>
              <a:t>Effective collaborative practice </a:t>
            </a:r>
            <a:br>
              <a:rPr lang="en-US" sz="2800" dirty="0"/>
            </a:br>
            <a:r>
              <a:rPr lang="en-US" sz="2800" dirty="0"/>
              <a:t>thrives in supportive communication</a:t>
            </a:r>
          </a:p>
        </p:txBody>
      </p:sp>
      <p:sp>
        <p:nvSpPr>
          <p:cNvPr id="16" name="Rounded Rectangle 15"/>
          <p:cNvSpPr/>
          <p:nvPr/>
        </p:nvSpPr>
        <p:spPr>
          <a:xfrm>
            <a:off x="884118" y="2173354"/>
            <a:ext cx="3188527" cy="609600"/>
          </a:xfrm>
          <a:prstGeom prst="roundRect">
            <a:avLst/>
          </a:prstGeom>
          <a:solidFill>
            <a:srgbClr val="F58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870109" y="1296953"/>
            <a:ext cx="3202535" cy="609600"/>
          </a:xfrm>
          <a:prstGeom prst="roundRect">
            <a:avLst/>
          </a:prstGeom>
          <a:solidFill>
            <a:srgbClr val="AD52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DEFENSIVE</a:t>
            </a:r>
          </a:p>
        </p:txBody>
      </p:sp>
      <p:sp>
        <p:nvSpPr>
          <p:cNvPr id="22" name="Rounded Rectangle 21"/>
          <p:cNvSpPr/>
          <p:nvPr/>
        </p:nvSpPr>
        <p:spPr>
          <a:xfrm>
            <a:off x="890657" y="2940597"/>
            <a:ext cx="3197340" cy="609600"/>
          </a:xfrm>
          <a:prstGeom prst="roundRect">
            <a:avLst/>
          </a:prstGeom>
          <a:solidFill>
            <a:srgbClr val="F58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884119" y="3708542"/>
            <a:ext cx="3188526" cy="609600"/>
          </a:xfrm>
          <a:prstGeom prst="roundRect">
            <a:avLst/>
          </a:prstGeom>
          <a:solidFill>
            <a:srgbClr val="F58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904876" y="4412568"/>
            <a:ext cx="3197340" cy="609600"/>
          </a:xfrm>
          <a:prstGeom prst="roundRect">
            <a:avLst/>
          </a:prstGeom>
          <a:solidFill>
            <a:srgbClr val="F58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884119" y="5194543"/>
            <a:ext cx="3188526" cy="609600"/>
          </a:xfrm>
          <a:prstGeom prst="roundRect">
            <a:avLst/>
          </a:prstGeom>
          <a:solidFill>
            <a:srgbClr val="F58427"/>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086420" y="2098906"/>
            <a:ext cx="3215400"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5109166" y="5979258"/>
            <a:ext cx="3195639"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5109166" y="5161577"/>
            <a:ext cx="3195639"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086420" y="4371481"/>
            <a:ext cx="3218385"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943C"/>
              </a:solidFill>
            </a:endParaRPr>
          </a:p>
        </p:txBody>
      </p:sp>
      <p:sp>
        <p:nvSpPr>
          <p:cNvPr id="30" name="Rounded Rectangle 29"/>
          <p:cNvSpPr/>
          <p:nvPr/>
        </p:nvSpPr>
        <p:spPr>
          <a:xfrm>
            <a:off x="5109166" y="3607741"/>
            <a:ext cx="3195639"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5109166" y="2865474"/>
            <a:ext cx="3195639" cy="609600"/>
          </a:xfrm>
          <a:prstGeom prst="roundRect">
            <a:avLst/>
          </a:prstGeom>
          <a:solidFill>
            <a:srgbClr val="95B8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884119" y="5982429"/>
            <a:ext cx="3188526" cy="609600"/>
          </a:xfrm>
          <a:prstGeom prst="roundRect">
            <a:avLst/>
          </a:prstGeom>
          <a:solidFill>
            <a:srgbClr val="F58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5075047" y="1257697"/>
            <a:ext cx="3238146" cy="609600"/>
          </a:xfrm>
          <a:prstGeom prst="roundRect">
            <a:avLst/>
          </a:prstGeom>
          <a:solidFill>
            <a:srgbClr val="678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SUPPORTIVE</a:t>
            </a:r>
          </a:p>
        </p:txBody>
      </p:sp>
      <p:sp>
        <p:nvSpPr>
          <p:cNvPr id="35" name="TextBox 34"/>
          <p:cNvSpPr txBox="1"/>
          <p:nvPr/>
        </p:nvSpPr>
        <p:spPr>
          <a:xfrm>
            <a:off x="4225046" y="2265472"/>
            <a:ext cx="731719" cy="369332"/>
          </a:xfrm>
          <a:prstGeom prst="rect">
            <a:avLst/>
          </a:prstGeom>
          <a:noFill/>
        </p:spPr>
        <p:txBody>
          <a:bodyPr wrap="square" rtlCol="0">
            <a:spAutoFit/>
          </a:bodyPr>
          <a:lstStyle/>
          <a:p>
            <a:pPr algn="ctr"/>
            <a:r>
              <a:rPr lang="en-US" b="1" dirty="0"/>
              <a:t>VS</a:t>
            </a:r>
          </a:p>
        </p:txBody>
      </p:sp>
      <p:sp>
        <p:nvSpPr>
          <p:cNvPr id="36" name="TextBox 35"/>
          <p:cNvSpPr txBox="1"/>
          <p:nvPr/>
        </p:nvSpPr>
        <p:spPr>
          <a:xfrm>
            <a:off x="4254616" y="3055506"/>
            <a:ext cx="731719" cy="369332"/>
          </a:xfrm>
          <a:prstGeom prst="rect">
            <a:avLst/>
          </a:prstGeom>
          <a:noFill/>
        </p:spPr>
        <p:txBody>
          <a:bodyPr wrap="square" rtlCol="0">
            <a:spAutoFit/>
          </a:bodyPr>
          <a:lstStyle/>
          <a:p>
            <a:pPr algn="ctr"/>
            <a:r>
              <a:rPr lang="en-US" b="1" dirty="0"/>
              <a:t>VS</a:t>
            </a:r>
          </a:p>
        </p:txBody>
      </p:sp>
      <p:sp>
        <p:nvSpPr>
          <p:cNvPr id="39" name="TextBox 38"/>
          <p:cNvSpPr txBox="1"/>
          <p:nvPr/>
        </p:nvSpPr>
        <p:spPr>
          <a:xfrm>
            <a:off x="4254616" y="5350506"/>
            <a:ext cx="731719" cy="369332"/>
          </a:xfrm>
          <a:prstGeom prst="rect">
            <a:avLst/>
          </a:prstGeom>
          <a:noFill/>
        </p:spPr>
        <p:txBody>
          <a:bodyPr wrap="square" rtlCol="0">
            <a:spAutoFit/>
          </a:bodyPr>
          <a:lstStyle/>
          <a:p>
            <a:pPr algn="ctr"/>
            <a:r>
              <a:rPr lang="en-US" b="1" dirty="0"/>
              <a:t>VS</a:t>
            </a:r>
          </a:p>
        </p:txBody>
      </p:sp>
      <p:sp>
        <p:nvSpPr>
          <p:cNvPr id="40" name="TextBox 39"/>
          <p:cNvSpPr txBox="1"/>
          <p:nvPr/>
        </p:nvSpPr>
        <p:spPr>
          <a:xfrm>
            <a:off x="4254616" y="4540161"/>
            <a:ext cx="731719" cy="369332"/>
          </a:xfrm>
          <a:prstGeom prst="rect">
            <a:avLst/>
          </a:prstGeom>
          <a:noFill/>
        </p:spPr>
        <p:txBody>
          <a:bodyPr wrap="square" rtlCol="0">
            <a:spAutoFit/>
          </a:bodyPr>
          <a:lstStyle/>
          <a:p>
            <a:pPr algn="ctr"/>
            <a:r>
              <a:rPr lang="en-US" b="1" dirty="0"/>
              <a:t>VS</a:t>
            </a:r>
          </a:p>
        </p:txBody>
      </p:sp>
      <p:sp>
        <p:nvSpPr>
          <p:cNvPr id="41" name="TextBox 40"/>
          <p:cNvSpPr txBox="1"/>
          <p:nvPr/>
        </p:nvSpPr>
        <p:spPr>
          <a:xfrm>
            <a:off x="4254616" y="6099392"/>
            <a:ext cx="731719" cy="369332"/>
          </a:xfrm>
          <a:prstGeom prst="rect">
            <a:avLst/>
          </a:prstGeom>
          <a:noFill/>
        </p:spPr>
        <p:txBody>
          <a:bodyPr wrap="square" rtlCol="0">
            <a:spAutoFit/>
          </a:bodyPr>
          <a:lstStyle/>
          <a:p>
            <a:pPr algn="ctr"/>
            <a:r>
              <a:rPr lang="en-US" b="1" dirty="0"/>
              <a:t>VS</a:t>
            </a:r>
          </a:p>
        </p:txBody>
      </p:sp>
      <p:sp>
        <p:nvSpPr>
          <p:cNvPr id="43" name="TextBox 42"/>
          <p:cNvSpPr txBox="1"/>
          <p:nvPr/>
        </p:nvSpPr>
        <p:spPr>
          <a:xfrm>
            <a:off x="1498727" y="2225027"/>
            <a:ext cx="1981200" cy="461665"/>
          </a:xfrm>
          <a:prstGeom prst="rect">
            <a:avLst/>
          </a:prstGeom>
          <a:noFill/>
        </p:spPr>
        <p:txBody>
          <a:bodyPr wrap="square" rtlCol="0">
            <a:spAutoFit/>
          </a:bodyPr>
          <a:lstStyle/>
          <a:p>
            <a:pPr algn="ctr"/>
            <a:r>
              <a:rPr lang="en-US" sz="2400" dirty="0"/>
              <a:t>Evaluation</a:t>
            </a:r>
          </a:p>
        </p:txBody>
      </p:sp>
      <p:sp>
        <p:nvSpPr>
          <p:cNvPr id="44" name="TextBox 43"/>
          <p:cNvSpPr txBox="1"/>
          <p:nvPr/>
        </p:nvSpPr>
        <p:spPr>
          <a:xfrm>
            <a:off x="1650506" y="2980818"/>
            <a:ext cx="1655750" cy="461665"/>
          </a:xfrm>
          <a:prstGeom prst="rect">
            <a:avLst/>
          </a:prstGeom>
          <a:noFill/>
        </p:spPr>
        <p:txBody>
          <a:bodyPr wrap="square" rtlCol="0">
            <a:spAutoFit/>
          </a:bodyPr>
          <a:lstStyle/>
          <a:p>
            <a:pPr algn="ctr"/>
            <a:r>
              <a:rPr lang="en-US" sz="2400" dirty="0"/>
              <a:t>Control</a:t>
            </a:r>
          </a:p>
        </p:txBody>
      </p:sp>
      <p:sp>
        <p:nvSpPr>
          <p:cNvPr id="45" name="TextBox 44"/>
          <p:cNvSpPr txBox="1"/>
          <p:nvPr/>
        </p:nvSpPr>
        <p:spPr>
          <a:xfrm>
            <a:off x="1456220" y="3745494"/>
            <a:ext cx="2236739" cy="461665"/>
          </a:xfrm>
          <a:prstGeom prst="rect">
            <a:avLst/>
          </a:prstGeom>
          <a:noFill/>
        </p:spPr>
        <p:txBody>
          <a:bodyPr wrap="square" rtlCol="0">
            <a:spAutoFit/>
          </a:bodyPr>
          <a:lstStyle/>
          <a:p>
            <a:pPr algn="ctr"/>
            <a:r>
              <a:rPr lang="en-US" sz="2400" dirty="0"/>
              <a:t>Manipulation</a:t>
            </a:r>
          </a:p>
        </p:txBody>
      </p:sp>
      <p:sp>
        <p:nvSpPr>
          <p:cNvPr id="46" name="TextBox 45"/>
          <p:cNvSpPr txBox="1"/>
          <p:nvPr/>
        </p:nvSpPr>
        <p:spPr>
          <a:xfrm>
            <a:off x="1452267" y="4473044"/>
            <a:ext cx="2221528" cy="461665"/>
          </a:xfrm>
          <a:prstGeom prst="rect">
            <a:avLst/>
          </a:prstGeom>
          <a:solidFill>
            <a:srgbClr val="F58427"/>
          </a:solidFill>
        </p:spPr>
        <p:txBody>
          <a:bodyPr wrap="square" rtlCol="0">
            <a:spAutoFit/>
          </a:bodyPr>
          <a:lstStyle/>
          <a:p>
            <a:pPr algn="ctr"/>
            <a:r>
              <a:rPr lang="en-US" sz="2400" dirty="0"/>
              <a:t>Indifference</a:t>
            </a:r>
          </a:p>
        </p:txBody>
      </p:sp>
      <p:sp>
        <p:nvSpPr>
          <p:cNvPr id="47" name="TextBox 46"/>
          <p:cNvSpPr txBox="1"/>
          <p:nvPr/>
        </p:nvSpPr>
        <p:spPr>
          <a:xfrm>
            <a:off x="1514074" y="5234325"/>
            <a:ext cx="2097914" cy="461665"/>
          </a:xfrm>
          <a:prstGeom prst="rect">
            <a:avLst/>
          </a:prstGeom>
          <a:noFill/>
        </p:spPr>
        <p:txBody>
          <a:bodyPr wrap="square" rtlCol="0">
            <a:spAutoFit/>
          </a:bodyPr>
          <a:lstStyle/>
          <a:p>
            <a:pPr algn="ctr"/>
            <a:r>
              <a:rPr lang="en-US" sz="2400" dirty="0"/>
              <a:t>Superiority</a:t>
            </a:r>
          </a:p>
        </p:txBody>
      </p:sp>
      <p:sp>
        <p:nvSpPr>
          <p:cNvPr id="48" name="TextBox 47"/>
          <p:cNvSpPr txBox="1"/>
          <p:nvPr/>
        </p:nvSpPr>
        <p:spPr>
          <a:xfrm>
            <a:off x="1572431" y="6007059"/>
            <a:ext cx="1981200" cy="461665"/>
          </a:xfrm>
          <a:prstGeom prst="rect">
            <a:avLst/>
          </a:prstGeom>
          <a:noFill/>
        </p:spPr>
        <p:txBody>
          <a:bodyPr wrap="square" rtlCol="0">
            <a:spAutoFit/>
          </a:bodyPr>
          <a:lstStyle/>
          <a:p>
            <a:pPr algn="ctr"/>
            <a:r>
              <a:rPr lang="en-US" sz="2400" dirty="0"/>
              <a:t>Certainty</a:t>
            </a:r>
          </a:p>
        </p:txBody>
      </p:sp>
      <p:sp>
        <p:nvSpPr>
          <p:cNvPr id="51" name="TextBox 50"/>
          <p:cNvSpPr txBox="1"/>
          <p:nvPr/>
        </p:nvSpPr>
        <p:spPr>
          <a:xfrm>
            <a:off x="4990346" y="2887909"/>
            <a:ext cx="3470871" cy="461665"/>
          </a:xfrm>
          <a:prstGeom prst="rect">
            <a:avLst/>
          </a:prstGeom>
          <a:noFill/>
        </p:spPr>
        <p:txBody>
          <a:bodyPr wrap="square" rtlCol="0">
            <a:spAutoFit/>
          </a:bodyPr>
          <a:lstStyle/>
          <a:p>
            <a:pPr algn="ctr"/>
            <a:r>
              <a:rPr lang="en-US" sz="2400" dirty="0"/>
              <a:t>Problem Orientation</a:t>
            </a:r>
          </a:p>
        </p:txBody>
      </p:sp>
      <p:sp>
        <p:nvSpPr>
          <p:cNvPr id="52" name="TextBox 51"/>
          <p:cNvSpPr txBox="1"/>
          <p:nvPr/>
        </p:nvSpPr>
        <p:spPr>
          <a:xfrm>
            <a:off x="5423952" y="3651293"/>
            <a:ext cx="2742205" cy="461665"/>
          </a:xfrm>
          <a:prstGeom prst="rect">
            <a:avLst/>
          </a:prstGeom>
          <a:noFill/>
        </p:spPr>
        <p:txBody>
          <a:bodyPr wrap="square" rtlCol="0">
            <a:spAutoFit/>
          </a:bodyPr>
          <a:lstStyle/>
          <a:p>
            <a:pPr algn="ctr"/>
            <a:r>
              <a:rPr lang="en-US" sz="2400" dirty="0"/>
              <a:t>Assertiveness</a:t>
            </a:r>
          </a:p>
        </p:txBody>
      </p:sp>
      <p:sp>
        <p:nvSpPr>
          <p:cNvPr id="53" name="TextBox 52"/>
          <p:cNvSpPr txBox="1"/>
          <p:nvPr/>
        </p:nvSpPr>
        <p:spPr>
          <a:xfrm>
            <a:off x="5804455" y="4397837"/>
            <a:ext cx="1981200" cy="461665"/>
          </a:xfrm>
          <a:prstGeom prst="rect">
            <a:avLst/>
          </a:prstGeom>
          <a:noFill/>
        </p:spPr>
        <p:txBody>
          <a:bodyPr wrap="square" rtlCol="0">
            <a:spAutoFit/>
          </a:bodyPr>
          <a:lstStyle/>
          <a:p>
            <a:pPr algn="ctr"/>
            <a:r>
              <a:rPr lang="en-US" sz="2400" dirty="0"/>
              <a:t>Empathy</a:t>
            </a:r>
          </a:p>
        </p:txBody>
      </p:sp>
      <p:sp>
        <p:nvSpPr>
          <p:cNvPr id="54" name="TextBox 53"/>
          <p:cNvSpPr txBox="1"/>
          <p:nvPr/>
        </p:nvSpPr>
        <p:spPr>
          <a:xfrm>
            <a:off x="5750614" y="5194543"/>
            <a:ext cx="1981200" cy="461665"/>
          </a:xfrm>
          <a:prstGeom prst="rect">
            <a:avLst/>
          </a:prstGeom>
          <a:noFill/>
        </p:spPr>
        <p:txBody>
          <a:bodyPr wrap="square" rtlCol="0">
            <a:spAutoFit/>
          </a:bodyPr>
          <a:lstStyle/>
          <a:p>
            <a:pPr algn="ctr"/>
            <a:r>
              <a:rPr lang="en-US" sz="2400" dirty="0"/>
              <a:t>Equality</a:t>
            </a:r>
          </a:p>
        </p:txBody>
      </p:sp>
      <p:sp>
        <p:nvSpPr>
          <p:cNvPr id="55" name="TextBox 54"/>
          <p:cNvSpPr txBox="1"/>
          <p:nvPr/>
        </p:nvSpPr>
        <p:spPr>
          <a:xfrm>
            <a:off x="5486401" y="6022448"/>
            <a:ext cx="2509626" cy="461665"/>
          </a:xfrm>
          <a:prstGeom prst="rect">
            <a:avLst/>
          </a:prstGeom>
          <a:noFill/>
        </p:spPr>
        <p:txBody>
          <a:bodyPr wrap="square" rtlCol="0">
            <a:spAutoFit/>
          </a:bodyPr>
          <a:lstStyle/>
          <a:p>
            <a:pPr algn="ctr"/>
            <a:r>
              <a:rPr lang="en-US" sz="2400" dirty="0" err="1"/>
              <a:t>Provisionalism</a:t>
            </a:r>
            <a:endParaRPr lang="en-US" sz="2400" dirty="0"/>
          </a:p>
        </p:txBody>
      </p:sp>
      <p:sp>
        <p:nvSpPr>
          <p:cNvPr id="56" name="TextBox 55"/>
          <p:cNvSpPr txBox="1"/>
          <p:nvPr/>
        </p:nvSpPr>
        <p:spPr>
          <a:xfrm>
            <a:off x="5628315" y="2132239"/>
            <a:ext cx="2157340" cy="461665"/>
          </a:xfrm>
          <a:prstGeom prst="rect">
            <a:avLst/>
          </a:prstGeom>
          <a:noFill/>
        </p:spPr>
        <p:txBody>
          <a:bodyPr wrap="square" rtlCol="0">
            <a:spAutoFit/>
          </a:bodyPr>
          <a:lstStyle/>
          <a:p>
            <a:pPr algn="ctr"/>
            <a:r>
              <a:rPr lang="en-US" sz="2400" dirty="0"/>
              <a:t>Description</a:t>
            </a:r>
          </a:p>
        </p:txBody>
      </p:sp>
    </p:spTree>
    <p:extLst>
      <p:ext uri="{BB962C8B-B14F-4D97-AF65-F5344CB8AC3E}">
        <p14:creationId xmlns:p14="http://schemas.microsoft.com/office/powerpoint/2010/main" val="126706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1447800"/>
            <a:ext cx="8763000" cy="5707513"/>
          </a:xfrm>
        </p:spPr>
        <p:txBody>
          <a:bodyPr>
            <a:normAutofit/>
          </a:bodyPr>
          <a:lstStyle/>
          <a:p>
            <a:pPr marL="0" indent="0">
              <a:buNone/>
            </a:pPr>
            <a:r>
              <a:rPr lang="en-US" sz="2400" dirty="0"/>
              <a:t>An “I” statement is a conversation starter and not the resolution.</a:t>
            </a:r>
          </a:p>
          <a:p>
            <a:pPr marL="0" indent="0">
              <a:buNone/>
            </a:pPr>
            <a:endParaRPr lang="en-US" sz="1800" dirty="0"/>
          </a:p>
          <a:p>
            <a:pPr marL="0" indent="0">
              <a:buNone/>
            </a:pPr>
            <a:r>
              <a:rPr lang="en-US" sz="2400" b="1" dirty="0"/>
              <a:t>“You” statement: </a:t>
            </a:r>
            <a:r>
              <a:rPr lang="en-US" sz="2400" dirty="0"/>
              <a:t>"Hey, where's that report you were supposed to submit last Friday? You are holding up the whole project!“</a:t>
            </a:r>
          </a:p>
          <a:p>
            <a:pPr marL="0" indent="0" algn="ctr">
              <a:buNone/>
            </a:pPr>
            <a:r>
              <a:rPr lang="en-US" sz="2400" dirty="0"/>
              <a:t>vs</a:t>
            </a:r>
          </a:p>
          <a:p>
            <a:pPr marL="0" indent="0" algn="ctr">
              <a:buNone/>
            </a:pPr>
            <a:endParaRPr lang="en-US" sz="2400" dirty="0"/>
          </a:p>
          <a:p>
            <a:pPr marL="0" indent="0">
              <a:buNone/>
            </a:pPr>
            <a:r>
              <a:rPr lang="en-US" sz="2400" b="1" dirty="0"/>
              <a:t>“I” statement: </a:t>
            </a:r>
            <a:r>
              <a:rPr lang="en-US" sz="2400" dirty="0"/>
              <a:t>"I am getting stressed because I don't have that report yet. Do you know when it will be done?  My report is due Friday."</a:t>
            </a:r>
          </a:p>
          <a:p>
            <a:pPr marL="0" indent="0">
              <a:buNone/>
            </a:pPr>
            <a:endParaRPr lang="en-US" sz="1050" dirty="0"/>
          </a:p>
          <a:p>
            <a:pPr marL="0" indent="0">
              <a:buNone/>
            </a:pPr>
            <a:endParaRPr lang="en-US" sz="2800" dirty="0">
              <a:latin typeface="Comic Sans MS" pitchFamily="66" charset="0"/>
            </a:endParaRPr>
          </a:p>
          <a:p>
            <a:pPr marL="0" indent="0">
              <a:buNone/>
            </a:pPr>
            <a:endParaRPr lang="en-US" sz="2800" dirty="0"/>
          </a:p>
          <a:p>
            <a:pPr marL="1337310" lvl="3" indent="-514350">
              <a:lnSpc>
                <a:spcPct val="80000"/>
              </a:lnSpc>
              <a:buClr>
                <a:srgbClr val="00B050"/>
              </a:buClr>
              <a:defRPr/>
            </a:pPr>
            <a:endParaRPr lang="en-US" sz="1800" dirty="0">
              <a:solidFill>
                <a:schemeClr val="tx1"/>
              </a:solidFill>
              <a:latin typeface="Comic Sans MS" pitchFamily="66" charset="0"/>
            </a:endParaRPr>
          </a:p>
        </p:txBody>
      </p:sp>
      <p:sp>
        <p:nvSpPr>
          <p:cNvPr id="7" name="Title 2"/>
          <p:cNvSpPr>
            <a:spLocks noGrp="1"/>
          </p:cNvSpPr>
          <p:nvPr>
            <p:ph type="title"/>
          </p:nvPr>
        </p:nvSpPr>
        <p:spPr>
          <a:xfrm>
            <a:off x="381000" y="138233"/>
            <a:ext cx="8229600" cy="1036320"/>
          </a:xfrm>
        </p:spPr>
        <p:txBody>
          <a:bodyPr>
            <a:normAutofit/>
          </a:bodyPr>
          <a:lstStyle/>
          <a:p>
            <a:pPr lvl="2" algn="ctr" rtl="0">
              <a:spcBef>
                <a:spcPct val="0"/>
              </a:spcBef>
            </a:pPr>
            <a:r>
              <a:rPr lang="en-US" sz="3200" b="1" dirty="0">
                <a:solidFill>
                  <a:schemeClr val="accent1">
                    <a:lumMod val="50000"/>
                  </a:schemeClr>
                </a:solidFill>
              </a:rPr>
              <a:t>USING “I” LANGUAGE</a:t>
            </a:r>
            <a:endParaRPr lang="en-US" sz="1400" b="1" dirty="0">
              <a:solidFill>
                <a:schemeClr val="accent1">
                  <a:lumMod val="50000"/>
                </a:schemeClr>
              </a:solidFill>
              <a:latin typeface="+mn-lt"/>
            </a:endParaRPr>
          </a:p>
        </p:txBody>
      </p:sp>
    </p:spTree>
    <p:extLst>
      <p:ext uri="{BB962C8B-B14F-4D97-AF65-F5344CB8AC3E}">
        <p14:creationId xmlns:p14="http://schemas.microsoft.com/office/powerpoint/2010/main" val="31686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38233"/>
            <a:ext cx="8229600" cy="1036320"/>
          </a:xfrm>
        </p:spPr>
        <p:txBody>
          <a:bodyPr>
            <a:normAutofit/>
          </a:bodyPr>
          <a:lstStyle/>
          <a:p>
            <a:pPr lvl="2" algn="ctr" rtl="0">
              <a:spcBef>
                <a:spcPct val="0"/>
              </a:spcBef>
            </a:pPr>
            <a:r>
              <a:rPr lang="en-US" sz="3200" b="1" dirty="0">
                <a:solidFill>
                  <a:schemeClr val="accent1">
                    <a:lumMod val="50000"/>
                  </a:schemeClr>
                </a:solidFill>
              </a:rPr>
              <a:t>USING “I” LANGUAGE</a:t>
            </a:r>
            <a:endParaRPr lang="en-US" sz="1400" b="1" dirty="0">
              <a:solidFill>
                <a:schemeClr val="accent1">
                  <a:lumMod val="50000"/>
                </a:schemeClr>
              </a:solidFill>
              <a:latin typeface="+mn-lt"/>
            </a:endParaRPr>
          </a:p>
        </p:txBody>
      </p:sp>
      <p:sp>
        <p:nvSpPr>
          <p:cNvPr id="2" name="Content Placeholder 1"/>
          <p:cNvSpPr>
            <a:spLocks noGrp="1"/>
          </p:cNvSpPr>
          <p:nvPr>
            <p:ph sz="quarter" idx="1"/>
          </p:nvPr>
        </p:nvSpPr>
        <p:spPr>
          <a:xfrm>
            <a:off x="304800" y="1295400"/>
            <a:ext cx="8763000" cy="5973007"/>
          </a:xfrm>
        </p:spPr>
        <p:txBody>
          <a:bodyPr>
            <a:noAutofit/>
          </a:bodyPr>
          <a:lstStyle/>
          <a:p>
            <a:pPr marL="0" indent="0">
              <a:buNone/>
            </a:pPr>
            <a:endParaRPr lang="en-US" sz="100" dirty="0"/>
          </a:p>
          <a:p>
            <a:pPr marL="0" indent="0">
              <a:buNone/>
            </a:pPr>
            <a:r>
              <a:rPr lang="en-US" sz="2400" dirty="0"/>
              <a:t>I-messages or I-statements communicate a problem without accusing someone of being the cause of the problem. </a:t>
            </a:r>
          </a:p>
          <a:p>
            <a:pPr marL="0" indent="0" algn="ctr">
              <a:buNone/>
            </a:pPr>
            <a:endParaRPr lang="en-US" sz="800" dirty="0"/>
          </a:p>
          <a:p>
            <a:r>
              <a:rPr lang="en-US" sz="2000" dirty="0"/>
              <a:t>Change your “you” statement to an “I” statement</a:t>
            </a:r>
          </a:p>
          <a:p>
            <a:pPr marL="0" indent="0">
              <a:buNone/>
            </a:pPr>
            <a:endParaRPr lang="en-US" sz="800" dirty="0"/>
          </a:p>
          <a:p>
            <a:pPr marL="0" indent="0" algn="ctr">
              <a:buNone/>
            </a:pPr>
            <a:r>
              <a:rPr lang="en-US" sz="2000" dirty="0"/>
              <a:t>“Hey, I am getting backed up and feeling a little </a:t>
            </a:r>
          </a:p>
          <a:p>
            <a:pPr marL="0" indent="0" algn="ctr">
              <a:buNone/>
            </a:pPr>
            <a:r>
              <a:rPr lang="en-US" sz="2000" dirty="0"/>
              <a:t>stressed because I don't have that report yet.  </a:t>
            </a:r>
          </a:p>
          <a:p>
            <a:pPr marL="0" indent="0" algn="ctr">
              <a:buNone/>
            </a:pPr>
            <a:r>
              <a:rPr lang="en-US" sz="2000" dirty="0"/>
              <a:t>I really need the report by Friday.”</a:t>
            </a:r>
          </a:p>
          <a:p>
            <a:pPr marL="0" indent="0">
              <a:buNone/>
            </a:pPr>
            <a:endParaRPr lang="en-US" sz="800" dirty="0"/>
          </a:p>
          <a:p>
            <a:pPr marL="0" indent="0">
              <a:buNone/>
            </a:pPr>
            <a:endParaRPr lang="en-US" sz="800" dirty="0"/>
          </a:p>
          <a:p>
            <a:pPr marL="0" indent="0">
              <a:buNone/>
            </a:pPr>
            <a:r>
              <a:rPr lang="en-US" sz="2000" dirty="0"/>
              <a:t>When ____ (identify behavior prompting your feelings)</a:t>
            </a:r>
          </a:p>
          <a:p>
            <a:pPr marL="0" indent="0">
              <a:buNone/>
            </a:pPr>
            <a:endParaRPr lang="en-US" sz="2000" dirty="0"/>
          </a:p>
          <a:p>
            <a:pPr marL="0" indent="0">
              <a:buNone/>
            </a:pPr>
            <a:r>
              <a:rPr lang="en-US" sz="2000" dirty="0"/>
              <a:t>I feel ______ (identify how the behavior affects you)</a:t>
            </a:r>
          </a:p>
          <a:p>
            <a:pPr marL="0" indent="0">
              <a:buNone/>
            </a:pPr>
            <a:endParaRPr lang="en-US" sz="2000" dirty="0"/>
          </a:p>
          <a:p>
            <a:pPr marL="0" indent="0">
              <a:buNone/>
            </a:pPr>
            <a:r>
              <a:rPr lang="en-US" sz="2000" dirty="0"/>
              <a:t>I need ________  (state what you need to happen)</a:t>
            </a:r>
          </a:p>
          <a:p>
            <a:pPr marL="0" indent="0">
              <a:buNone/>
            </a:pPr>
            <a:endParaRPr lang="en-US" sz="2000" dirty="0">
              <a:latin typeface="Comic Sans MS" pitchFamily="66" charset="0"/>
            </a:endParaRPr>
          </a:p>
          <a:p>
            <a:pPr marL="0" indent="0">
              <a:buNone/>
            </a:pPr>
            <a:endParaRPr lang="en-US" sz="2000" dirty="0"/>
          </a:p>
          <a:p>
            <a:pPr marL="1337310" lvl="3" indent="-514350">
              <a:lnSpc>
                <a:spcPct val="80000"/>
              </a:lnSpc>
              <a:buClr>
                <a:srgbClr val="00B050"/>
              </a:buClr>
              <a:defRPr/>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72218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Large Group Report Out</a:t>
            </a:r>
          </a:p>
        </p:txBody>
      </p:sp>
      <p:sp>
        <p:nvSpPr>
          <p:cNvPr id="3" name="Content Placeholder 2"/>
          <p:cNvSpPr>
            <a:spLocks noGrp="1"/>
          </p:cNvSpPr>
          <p:nvPr>
            <p:ph idx="1"/>
          </p:nvPr>
        </p:nvSpPr>
        <p:spPr/>
        <p:txBody>
          <a:bodyPr/>
          <a:lstStyle/>
          <a:p>
            <a:pPr marL="0" indent="0" algn="r">
              <a:buNone/>
            </a:pPr>
            <a:endParaRPr lang="en-US" dirty="0"/>
          </a:p>
          <a:p>
            <a:pPr marL="0" indent="0" algn="r">
              <a:buNone/>
            </a:pPr>
            <a:endParaRPr lang="en-US" dirty="0"/>
          </a:p>
          <a:p>
            <a:pPr marL="0" indent="0">
              <a:buNone/>
            </a:pPr>
            <a:r>
              <a:rPr lang="en-US" dirty="0"/>
              <a:t/>
            </a:r>
            <a:br>
              <a:rPr lang="en-US" dirty="0"/>
            </a:br>
            <a:endParaRPr lang="en-US" dirty="0"/>
          </a:p>
        </p:txBody>
      </p:sp>
      <p:pic>
        <p:nvPicPr>
          <p:cNvPr id="1026" name="Picture 2" descr="http://content.presentermedia.com/files/clipart/00005000/5156/group_session_md_w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8288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033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a:t>Thank you!</a:t>
            </a:r>
          </a:p>
        </p:txBody>
      </p:sp>
      <p:sp>
        <p:nvSpPr>
          <p:cNvPr id="3" name="Content Placeholder 2"/>
          <p:cNvSpPr>
            <a:spLocks noGrp="1"/>
          </p:cNvSpPr>
          <p:nvPr>
            <p:ph idx="1"/>
          </p:nvPr>
        </p:nvSpPr>
        <p:spPr>
          <a:xfrm>
            <a:off x="457200" y="2133600"/>
            <a:ext cx="8229600" cy="4525963"/>
          </a:xfrm>
        </p:spPr>
        <p:txBody>
          <a:bodyPr>
            <a:normAutofit/>
          </a:bodyPr>
          <a:lstStyle/>
          <a:p>
            <a:pPr marL="0" indent="0" algn="ctr">
              <a:buNone/>
            </a:pPr>
            <a:r>
              <a:rPr lang="en-US" sz="4800" dirty="0"/>
              <a:t>Questions?</a:t>
            </a:r>
          </a:p>
          <a:p>
            <a:pPr marL="0" indent="0" algn="ctr">
              <a:buNone/>
            </a:pPr>
            <a:r>
              <a:rPr lang="en-US" sz="4800" dirty="0"/>
              <a:t>Comments?</a:t>
            </a:r>
          </a:p>
        </p:txBody>
      </p:sp>
    </p:spTree>
    <p:extLst>
      <p:ext uri="{BB962C8B-B14F-4D97-AF65-F5344CB8AC3E}">
        <p14:creationId xmlns:p14="http://schemas.microsoft.com/office/powerpoint/2010/main" val="328854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8850"/>
            <a:ext cx="7391400" cy="1143000"/>
          </a:xfrm>
        </p:spPr>
        <p:txBody>
          <a:bodyPr>
            <a:normAutofit/>
          </a:bodyPr>
          <a:lstStyle/>
          <a:p>
            <a:r>
              <a:rPr lang="en-US" sz="3200" dirty="0"/>
              <a:t>What to Expect in this Presentation</a:t>
            </a:r>
          </a:p>
        </p:txBody>
      </p:sp>
      <p:sp>
        <p:nvSpPr>
          <p:cNvPr id="3" name="Subtitle 2"/>
          <p:cNvSpPr>
            <a:spLocks noGrp="1"/>
          </p:cNvSpPr>
          <p:nvPr>
            <p:ph idx="1"/>
          </p:nvPr>
        </p:nvSpPr>
        <p:spPr>
          <a:xfrm>
            <a:off x="419100" y="1828800"/>
            <a:ext cx="8534400" cy="4343400"/>
          </a:xfrm>
        </p:spPr>
        <p:txBody>
          <a:bodyPr>
            <a:normAutofit/>
          </a:bodyPr>
          <a:lstStyle/>
          <a:p>
            <a:pPr algn="l"/>
            <a:r>
              <a:rPr lang="en-US" sz="2800" dirty="0"/>
              <a:t>Overview of the importance of inter-professional collaborative practice</a:t>
            </a:r>
          </a:p>
          <a:p>
            <a:pPr marL="0" indent="0" algn="l">
              <a:buNone/>
            </a:pPr>
            <a:endParaRPr lang="en-US" sz="1100" dirty="0"/>
          </a:p>
          <a:p>
            <a:r>
              <a:rPr lang="en-US" sz="2800" dirty="0"/>
              <a:t>Review of the impact of using negative communication patterns</a:t>
            </a:r>
          </a:p>
          <a:p>
            <a:pPr marL="0" indent="0">
              <a:buNone/>
            </a:pPr>
            <a:endParaRPr lang="en-US" sz="700" dirty="0"/>
          </a:p>
          <a:p>
            <a:pPr algn="l"/>
            <a:r>
              <a:rPr lang="en-US" sz="2800" dirty="0"/>
              <a:t>Review of the importance of using supportive communication patterns</a:t>
            </a:r>
          </a:p>
          <a:p>
            <a:pPr marL="0" indent="0" algn="l">
              <a:buNone/>
            </a:pPr>
            <a:endParaRPr lang="en-US" sz="1100" dirty="0"/>
          </a:p>
          <a:p>
            <a:r>
              <a:rPr lang="en-US" sz="2800" dirty="0"/>
              <a:t>“I” language activities</a:t>
            </a:r>
          </a:p>
          <a:p>
            <a:pPr algn="l"/>
            <a:endParaRPr lang="en-US" sz="2800" dirty="0"/>
          </a:p>
        </p:txBody>
      </p:sp>
    </p:spTree>
    <p:extLst>
      <p:ext uri="{BB962C8B-B14F-4D97-AF65-F5344CB8AC3E}">
        <p14:creationId xmlns:p14="http://schemas.microsoft.com/office/powerpoint/2010/main" val="332878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680" y="457200"/>
            <a:ext cx="6609961" cy="685800"/>
          </a:xfrm>
        </p:spPr>
        <p:txBody>
          <a:bodyPr>
            <a:noAutofit/>
          </a:bodyPr>
          <a:lstStyle/>
          <a:p>
            <a:r>
              <a:rPr lang="en-US" sz="3200" dirty="0"/>
              <a:t>Importance of Soft Skills</a:t>
            </a:r>
            <a:endParaRPr lang="en-US" sz="4400" dirty="0"/>
          </a:p>
        </p:txBody>
      </p:sp>
      <p:sp>
        <p:nvSpPr>
          <p:cNvPr id="3" name="Content Placeholder 2"/>
          <p:cNvSpPr>
            <a:spLocks noGrp="1"/>
          </p:cNvSpPr>
          <p:nvPr>
            <p:ph idx="1"/>
          </p:nvPr>
        </p:nvSpPr>
        <p:spPr>
          <a:xfrm>
            <a:off x="761998" y="1600200"/>
            <a:ext cx="7657323" cy="4724400"/>
          </a:xfrm>
        </p:spPr>
        <p:txBody>
          <a:bodyPr>
            <a:noAutofit/>
          </a:bodyPr>
          <a:lstStyle/>
          <a:p>
            <a:pPr marL="0" indent="0">
              <a:spcBef>
                <a:spcPts val="0"/>
              </a:spcBef>
              <a:buNone/>
              <a:defRPr/>
            </a:pPr>
            <a:r>
              <a:rPr lang="en-US" sz="2400" dirty="0"/>
              <a:t>“Communication is the skill that can possibly have the greatest impact on effective healthcare delivery.  It really is the key to clinical governance and demands as much attention, respect and sustaining as other seemingly ‘harder’ targets.  However, often the mere mention of the importance of communication causes less than positive reactions in healthcare professionals.”</a:t>
            </a:r>
          </a:p>
          <a:p>
            <a:pPr marL="0" indent="0">
              <a:spcBef>
                <a:spcPts val="0"/>
              </a:spcBef>
              <a:buNone/>
              <a:defRPr/>
            </a:pPr>
            <a:endParaRPr lang="en-US" sz="2400" dirty="0"/>
          </a:p>
          <a:p>
            <a:pPr marL="457200" lvl="1" indent="0" algn="r">
              <a:buNone/>
            </a:pPr>
            <a:r>
              <a:rPr lang="en-US" sz="1400" dirty="0"/>
              <a:t>(</a:t>
            </a:r>
            <a:r>
              <a:rPr lang="en-US" sz="1400" dirty="0" err="1">
                <a:solidFill>
                  <a:schemeClr val="bg1"/>
                </a:solidFill>
              </a:rPr>
              <a:t>Jelphs</a:t>
            </a:r>
            <a:r>
              <a:rPr lang="en-US" sz="1400" dirty="0">
                <a:solidFill>
                  <a:schemeClr val="bg1"/>
                </a:solidFill>
              </a:rPr>
              <a:t>, 2006</a:t>
            </a:r>
            <a:r>
              <a:rPr lang="en-US" sz="1400" dirty="0"/>
              <a:t>, senior fellow at the</a:t>
            </a:r>
          </a:p>
          <a:p>
            <a:pPr marL="457200" lvl="1" indent="0" algn="r">
              <a:buNone/>
            </a:pPr>
            <a:r>
              <a:rPr lang="en-US" sz="1400" dirty="0"/>
              <a:t>Health Services Management </a:t>
            </a:r>
          </a:p>
          <a:p>
            <a:pPr marL="457200" lvl="1" indent="0" algn="r">
              <a:buNone/>
            </a:pPr>
            <a:r>
              <a:rPr lang="en-US" sz="1400" dirty="0"/>
              <a:t>Centre at the University of Birmingham)</a:t>
            </a:r>
          </a:p>
          <a:p>
            <a:pPr marL="457200" lvl="1" indent="0" algn="r">
              <a:buNone/>
            </a:pPr>
            <a:endParaRPr lang="en-US" sz="900" dirty="0"/>
          </a:p>
          <a:p>
            <a:pPr lvl="1"/>
            <a:endParaRPr lang="en-US" sz="2000" dirty="0"/>
          </a:p>
        </p:txBody>
      </p:sp>
    </p:spTree>
    <p:extLst>
      <p:ext uri="{BB962C8B-B14F-4D97-AF65-F5344CB8AC3E}">
        <p14:creationId xmlns:p14="http://schemas.microsoft.com/office/powerpoint/2010/main" val="129784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990600"/>
          </a:xfrm>
        </p:spPr>
        <p:txBody>
          <a:bodyPr>
            <a:noAutofit/>
          </a:bodyPr>
          <a:lstStyle/>
          <a:p>
            <a:r>
              <a:rPr lang="en-US" sz="3200" b="1" dirty="0"/>
              <a:t>Overview of Inter-professional </a:t>
            </a:r>
            <a:br>
              <a:rPr lang="en-US" sz="3200" b="1" dirty="0"/>
            </a:br>
            <a:r>
              <a:rPr lang="en-US" sz="3200" b="1" dirty="0"/>
              <a:t>Collaborative Practice</a:t>
            </a:r>
            <a:br>
              <a:rPr lang="en-US" sz="3200" b="1" dirty="0"/>
            </a:br>
            <a:endParaRPr lang="en-US" sz="3200" b="1" dirty="0"/>
          </a:p>
        </p:txBody>
      </p:sp>
      <p:sp>
        <p:nvSpPr>
          <p:cNvPr id="6" name="Content Placeholder 5"/>
          <p:cNvSpPr>
            <a:spLocks noGrp="1"/>
          </p:cNvSpPr>
          <p:nvPr>
            <p:ph idx="1"/>
          </p:nvPr>
        </p:nvSpPr>
        <p:spPr>
          <a:xfrm>
            <a:off x="533400" y="1676400"/>
            <a:ext cx="8001000" cy="5105400"/>
          </a:xfrm>
        </p:spPr>
        <p:txBody>
          <a:bodyPr>
            <a:normAutofit/>
          </a:bodyPr>
          <a:lstStyle/>
          <a:p>
            <a:pPr marL="0" indent="0">
              <a:buNone/>
            </a:pPr>
            <a:r>
              <a:rPr lang="en-US" sz="2400" dirty="0"/>
              <a:t>When healthcare workers from diverse backgrounds successfully work together through the use of supportive communication, the outcomes are:</a:t>
            </a:r>
          </a:p>
          <a:p>
            <a:pPr marL="0" indent="0">
              <a:buNone/>
            </a:pPr>
            <a:endParaRPr lang="en-US" sz="900" dirty="0"/>
          </a:p>
          <a:p>
            <a:pPr lvl="1">
              <a:buFont typeface="Arial" panose="020B0604020202020204" pitchFamily="34" charset="0"/>
              <a:buChar char="•"/>
            </a:pPr>
            <a:r>
              <a:rPr lang="en-US" sz="2000" dirty="0"/>
              <a:t>optimal patient care leading to improved patient outcomes</a:t>
            </a:r>
          </a:p>
          <a:p>
            <a:pPr lvl="1">
              <a:buFont typeface="Arial" panose="020B0604020202020204" pitchFamily="34" charset="0"/>
              <a:buChar char="•"/>
            </a:pPr>
            <a:r>
              <a:rPr lang="en-US" sz="2000" dirty="0"/>
              <a:t>reduction of errors, costs and workloads</a:t>
            </a:r>
          </a:p>
          <a:p>
            <a:pPr lvl="1">
              <a:buFont typeface="Arial" panose="020B0604020202020204" pitchFamily="34" charset="0"/>
              <a:buChar char="•"/>
            </a:pPr>
            <a:r>
              <a:rPr lang="en-US" sz="2000" dirty="0"/>
              <a:t>enhanced provider satisfaction</a:t>
            </a:r>
          </a:p>
          <a:p>
            <a:pPr lvl="1">
              <a:buFont typeface="Arial" panose="020B0604020202020204" pitchFamily="34" charset="0"/>
              <a:buChar char="•"/>
            </a:pPr>
            <a:r>
              <a:rPr lang="en-US" sz="2000" dirty="0"/>
              <a:t>increased job satisfaction and staff retention</a:t>
            </a:r>
          </a:p>
          <a:p>
            <a:pPr lvl="1"/>
            <a:r>
              <a:rPr lang="en-US" sz="2000" dirty="0"/>
              <a:t>improved utilization of resources </a:t>
            </a:r>
          </a:p>
          <a:p>
            <a:endParaRPr lang="en-US" sz="2400" dirty="0"/>
          </a:p>
          <a:p>
            <a:pPr marL="0" indent="0" algn="r">
              <a:buNone/>
            </a:pPr>
            <a:r>
              <a:rPr lang="en-US" sz="1600" i="1" dirty="0"/>
              <a:t>Byrnes, et al., 2012; American Speech-Language-Hearing Association, 2015  </a:t>
            </a:r>
          </a:p>
          <a:p>
            <a:endParaRPr lang="en-US" sz="2400" dirty="0"/>
          </a:p>
        </p:txBody>
      </p:sp>
    </p:spTree>
    <p:extLst>
      <p:ext uri="{BB962C8B-B14F-4D97-AF65-F5344CB8AC3E}">
        <p14:creationId xmlns:p14="http://schemas.microsoft.com/office/powerpoint/2010/main" val="405240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ACTIVITY: Role Playing</a:t>
            </a:r>
          </a:p>
        </p:txBody>
      </p:sp>
      <p:sp>
        <p:nvSpPr>
          <p:cNvPr id="3" name="Content Placeholder 2"/>
          <p:cNvSpPr>
            <a:spLocks noGrp="1"/>
          </p:cNvSpPr>
          <p:nvPr>
            <p:ph idx="1"/>
          </p:nvPr>
        </p:nvSpPr>
        <p:spPr>
          <a:xfrm>
            <a:off x="457200" y="1524000"/>
            <a:ext cx="8229600" cy="4525963"/>
          </a:xfrm>
        </p:spPr>
        <p:txBody>
          <a:bodyPr>
            <a:normAutofit fontScale="85000" lnSpcReduction="10000"/>
          </a:bodyPr>
          <a:lstStyle/>
          <a:p>
            <a:pPr>
              <a:lnSpc>
                <a:spcPct val="150000"/>
              </a:lnSpc>
            </a:pPr>
            <a:r>
              <a:rPr lang="en-US" sz="2800" dirty="0"/>
              <a:t>Find a partner</a:t>
            </a:r>
          </a:p>
          <a:p>
            <a:pPr>
              <a:lnSpc>
                <a:spcPct val="150000"/>
              </a:lnSpc>
            </a:pPr>
            <a:r>
              <a:rPr lang="en-US" sz="2800" dirty="0"/>
              <a:t>You will each be given instructions describing your role.</a:t>
            </a:r>
          </a:p>
          <a:p>
            <a:pPr>
              <a:lnSpc>
                <a:spcPct val="150000"/>
              </a:lnSpc>
            </a:pPr>
            <a:r>
              <a:rPr lang="en-US" sz="2800" dirty="0"/>
              <a:t>Please do not share your instructions with your partner.</a:t>
            </a:r>
          </a:p>
          <a:p>
            <a:pPr>
              <a:lnSpc>
                <a:spcPct val="150000"/>
              </a:lnSpc>
            </a:pPr>
            <a:r>
              <a:rPr lang="en-US" sz="2800" dirty="0"/>
              <a:t>Once both partners have read his or her instructions, begin the role play activity.</a:t>
            </a:r>
          </a:p>
          <a:p>
            <a:pPr>
              <a:lnSpc>
                <a:spcPct val="150000"/>
              </a:lnSpc>
            </a:pPr>
            <a:r>
              <a:rPr lang="en-US" sz="2800" dirty="0"/>
              <a:t>Continue until instructed to stop.</a:t>
            </a:r>
          </a:p>
        </p:txBody>
      </p:sp>
    </p:spTree>
    <p:extLst>
      <p:ext uri="{BB962C8B-B14F-4D97-AF65-F5344CB8AC3E}">
        <p14:creationId xmlns:p14="http://schemas.microsoft.com/office/powerpoint/2010/main" val="43505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4880"/>
            <a:ext cx="9220200" cy="533400"/>
          </a:xfrm>
        </p:spPr>
        <p:txBody>
          <a:bodyPr>
            <a:noAutofit/>
          </a:bodyPr>
          <a:lstStyle/>
          <a:p>
            <a:r>
              <a:rPr lang="en-US" sz="3200" dirty="0"/>
              <a:t/>
            </a:r>
            <a:br>
              <a:rPr lang="en-US" sz="3200" dirty="0"/>
            </a:br>
            <a:r>
              <a:rPr lang="en-US" sz="3200" dirty="0"/>
              <a:t/>
            </a:r>
            <a:br>
              <a:rPr lang="en-US" sz="3200" dirty="0"/>
            </a:br>
            <a:r>
              <a:rPr lang="en-US" sz="2800" dirty="0"/>
              <a:t>Effective collaborative practice </a:t>
            </a:r>
            <a:br>
              <a:rPr lang="en-US" sz="2800" dirty="0"/>
            </a:br>
            <a:r>
              <a:rPr lang="en-US" sz="2800" dirty="0"/>
              <a:t>thrives in supportive communication</a:t>
            </a:r>
          </a:p>
        </p:txBody>
      </p:sp>
      <p:sp>
        <p:nvSpPr>
          <p:cNvPr id="16" name="Rounded Rectangle 15"/>
          <p:cNvSpPr/>
          <p:nvPr/>
        </p:nvSpPr>
        <p:spPr>
          <a:xfrm>
            <a:off x="884118" y="2173354"/>
            <a:ext cx="3188527" cy="609600"/>
          </a:xfrm>
          <a:prstGeom prst="roundRect">
            <a:avLst/>
          </a:prstGeom>
          <a:solidFill>
            <a:srgbClr val="F5842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ounded Rectangle 20"/>
          <p:cNvSpPr/>
          <p:nvPr/>
        </p:nvSpPr>
        <p:spPr>
          <a:xfrm>
            <a:off x="870109" y="1296953"/>
            <a:ext cx="3202535" cy="609600"/>
          </a:xfrm>
          <a:prstGeom prst="roundRect">
            <a:avLst/>
          </a:prstGeom>
          <a:solidFill>
            <a:srgbClr val="AD520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DEFENSIVE</a:t>
            </a:r>
          </a:p>
        </p:txBody>
      </p:sp>
      <p:sp>
        <p:nvSpPr>
          <p:cNvPr id="22" name="Rounded Rectangle 21"/>
          <p:cNvSpPr/>
          <p:nvPr/>
        </p:nvSpPr>
        <p:spPr>
          <a:xfrm>
            <a:off x="890657" y="2940597"/>
            <a:ext cx="3197340" cy="609600"/>
          </a:xfrm>
          <a:prstGeom prst="roundRect">
            <a:avLst/>
          </a:prstGeom>
          <a:solidFill>
            <a:srgbClr val="F58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ounded Rectangle 22"/>
          <p:cNvSpPr/>
          <p:nvPr/>
        </p:nvSpPr>
        <p:spPr>
          <a:xfrm>
            <a:off x="884119" y="3708542"/>
            <a:ext cx="3188526" cy="609600"/>
          </a:xfrm>
          <a:prstGeom prst="roundRect">
            <a:avLst/>
          </a:prstGeom>
          <a:solidFill>
            <a:srgbClr val="F5842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ounded Rectangle 23"/>
          <p:cNvSpPr/>
          <p:nvPr/>
        </p:nvSpPr>
        <p:spPr>
          <a:xfrm>
            <a:off x="904876" y="4412568"/>
            <a:ext cx="3197340" cy="609600"/>
          </a:xfrm>
          <a:prstGeom prst="roundRect">
            <a:avLst/>
          </a:prstGeom>
          <a:solidFill>
            <a:srgbClr val="F5842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ounded Rectangle 24"/>
          <p:cNvSpPr/>
          <p:nvPr/>
        </p:nvSpPr>
        <p:spPr>
          <a:xfrm>
            <a:off x="884119" y="5194543"/>
            <a:ext cx="3188526" cy="609600"/>
          </a:xfrm>
          <a:prstGeom prst="roundRect">
            <a:avLst/>
          </a:prstGeom>
          <a:solidFill>
            <a:srgbClr val="F5842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ounded Rectangle 25"/>
          <p:cNvSpPr/>
          <p:nvPr/>
        </p:nvSpPr>
        <p:spPr>
          <a:xfrm>
            <a:off x="5086420" y="2098906"/>
            <a:ext cx="3215400"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ounded Rectangle 26"/>
          <p:cNvSpPr/>
          <p:nvPr/>
        </p:nvSpPr>
        <p:spPr>
          <a:xfrm>
            <a:off x="5109166" y="5979258"/>
            <a:ext cx="3195639"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Rounded Rectangle 27"/>
          <p:cNvSpPr/>
          <p:nvPr/>
        </p:nvSpPr>
        <p:spPr>
          <a:xfrm>
            <a:off x="5109166" y="5161577"/>
            <a:ext cx="3195639"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 name="Rounded Rectangle 28"/>
          <p:cNvSpPr/>
          <p:nvPr/>
        </p:nvSpPr>
        <p:spPr>
          <a:xfrm>
            <a:off x="5086420" y="4371481"/>
            <a:ext cx="3218385"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77943C"/>
              </a:solidFill>
            </a:endParaRPr>
          </a:p>
        </p:txBody>
      </p:sp>
      <p:sp>
        <p:nvSpPr>
          <p:cNvPr id="30" name="Rounded Rectangle 29"/>
          <p:cNvSpPr/>
          <p:nvPr/>
        </p:nvSpPr>
        <p:spPr>
          <a:xfrm>
            <a:off x="5109166" y="3607741"/>
            <a:ext cx="3195639" cy="609600"/>
          </a:xfrm>
          <a:prstGeom prst="roundRect">
            <a:avLst/>
          </a:prstGeom>
          <a:solidFill>
            <a:srgbClr val="93B6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Rounded Rectangle 30"/>
          <p:cNvSpPr/>
          <p:nvPr/>
        </p:nvSpPr>
        <p:spPr>
          <a:xfrm>
            <a:off x="5109166" y="2865474"/>
            <a:ext cx="3195639" cy="609600"/>
          </a:xfrm>
          <a:prstGeom prst="roundRect">
            <a:avLst/>
          </a:prstGeom>
          <a:solidFill>
            <a:srgbClr val="95B8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Rounded Rectangle 31"/>
          <p:cNvSpPr/>
          <p:nvPr/>
        </p:nvSpPr>
        <p:spPr>
          <a:xfrm>
            <a:off x="884119" y="5982429"/>
            <a:ext cx="3188526" cy="609600"/>
          </a:xfrm>
          <a:prstGeom prst="roundRect">
            <a:avLst/>
          </a:prstGeom>
          <a:solidFill>
            <a:srgbClr val="F5842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Rounded Rectangle 32"/>
          <p:cNvSpPr/>
          <p:nvPr/>
        </p:nvSpPr>
        <p:spPr>
          <a:xfrm>
            <a:off x="5075047" y="1257697"/>
            <a:ext cx="3238146" cy="609600"/>
          </a:xfrm>
          <a:prstGeom prst="roundRect">
            <a:avLst/>
          </a:prstGeom>
          <a:solidFill>
            <a:srgbClr val="678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SUPPORTIVE</a:t>
            </a:r>
          </a:p>
        </p:txBody>
      </p:sp>
      <p:sp>
        <p:nvSpPr>
          <p:cNvPr id="35" name="TextBox 34"/>
          <p:cNvSpPr txBox="1"/>
          <p:nvPr/>
        </p:nvSpPr>
        <p:spPr>
          <a:xfrm>
            <a:off x="4225046" y="2265472"/>
            <a:ext cx="731719" cy="338554"/>
          </a:xfrm>
          <a:prstGeom prst="rect">
            <a:avLst/>
          </a:prstGeom>
          <a:noFill/>
        </p:spPr>
        <p:txBody>
          <a:bodyPr wrap="square" rtlCol="0">
            <a:spAutoFit/>
          </a:bodyPr>
          <a:lstStyle/>
          <a:p>
            <a:pPr algn="ctr"/>
            <a:r>
              <a:rPr lang="en-US" sz="1600" b="1" dirty="0"/>
              <a:t>VS</a:t>
            </a:r>
          </a:p>
        </p:txBody>
      </p:sp>
      <p:sp>
        <p:nvSpPr>
          <p:cNvPr id="36" name="TextBox 35"/>
          <p:cNvSpPr txBox="1"/>
          <p:nvPr/>
        </p:nvSpPr>
        <p:spPr>
          <a:xfrm>
            <a:off x="4254616" y="3055506"/>
            <a:ext cx="731719" cy="338554"/>
          </a:xfrm>
          <a:prstGeom prst="rect">
            <a:avLst/>
          </a:prstGeom>
          <a:noFill/>
        </p:spPr>
        <p:txBody>
          <a:bodyPr wrap="square" rtlCol="0">
            <a:spAutoFit/>
          </a:bodyPr>
          <a:lstStyle/>
          <a:p>
            <a:pPr algn="ctr"/>
            <a:r>
              <a:rPr lang="en-US" sz="1600" b="1" dirty="0"/>
              <a:t>VS</a:t>
            </a:r>
          </a:p>
        </p:txBody>
      </p:sp>
      <p:sp>
        <p:nvSpPr>
          <p:cNvPr id="38" name="TextBox 37"/>
          <p:cNvSpPr txBox="1"/>
          <p:nvPr/>
        </p:nvSpPr>
        <p:spPr>
          <a:xfrm>
            <a:off x="4254616" y="3808473"/>
            <a:ext cx="731719" cy="338554"/>
          </a:xfrm>
          <a:prstGeom prst="rect">
            <a:avLst/>
          </a:prstGeom>
          <a:noFill/>
        </p:spPr>
        <p:txBody>
          <a:bodyPr wrap="square" rtlCol="0">
            <a:spAutoFit/>
          </a:bodyPr>
          <a:lstStyle/>
          <a:p>
            <a:pPr algn="ctr"/>
            <a:r>
              <a:rPr lang="en-US" sz="1600" b="1" dirty="0"/>
              <a:t>VS</a:t>
            </a:r>
          </a:p>
        </p:txBody>
      </p:sp>
      <p:sp>
        <p:nvSpPr>
          <p:cNvPr id="40" name="TextBox 39"/>
          <p:cNvSpPr txBox="1"/>
          <p:nvPr/>
        </p:nvSpPr>
        <p:spPr>
          <a:xfrm>
            <a:off x="4254616" y="4540161"/>
            <a:ext cx="731719" cy="338554"/>
          </a:xfrm>
          <a:prstGeom prst="rect">
            <a:avLst/>
          </a:prstGeom>
          <a:noFill/>
        </p:spPr>
        <p:txBody>
          <a:bodyPr wrap="square" rtlCol="0">
            <a:spAutoFit/>
          </a:bodyPr>
          <a:lstStyle/>
          <a:p>
            <a:pPr algn="ctr"/>
            <a:r>
              <a:rPr lang="en-US" sz="1600" b="1" dirty="0"/>
              <a:t>VS</a:t>
            </a:r>
          </a:p>
        </p:txBody>
      </p:sp>
      <p:sp>
        <p:nvSpPr>
          <p:cNvPr id="41" name="TextBox 40"/>
          <p:cNvSpPr txBox="1"/>
          <p:nvPr/>
        </p:nvSpPr>
        <p:spPr>
          <a:xfrm>
            <a:off x="4254616" y="6099392"/>
            <a:ext cx="731719" cy="338554"/>
          </a:xfrm>
          <a:prstGeom prst="rect">
            <a:avLst/>
          </a:prstGeom>
          <a:noFill/>
        </p:spPr>
        <p:txBody>
          <a:bodyPr wrap="square" rtlCol="0">
            <a:spAutoFit/>
          </a:bodyPr>
          <a:lstStyle/>
          <a:p>
            <a:pPr algn="ctr"/>
            <a:r>
              <a:rPr lang="en-US" sz="1600" b="1" dirty="0"/>
              <a:t>VS</a:t>
            </a:r>
          </a:p>
        </p:txBody>
      </p:sp>
      <p:sp>
        <p:nvSpPr>
          <p:cNvPr id="43" name="TextBox 42"/>
          <p:cNvSpPr txBox="1"/>
          <p:nvPr/>
        </p:nvSpPr>
        <p:spPr>
          <a:xfrm>
            <a:off x="1487781" y="2225027"/>
            <a:ext cx="1981200" cy="461665"/>
          </a:xfrm>
          <a:prstGeom prst="rect">
            <a:avLst/>
          </a:prstGeom>
          <a:noFill/>
        </p:spPr>
        <p:txBody>
          <a:bodyPr wrap="square" rtlCol="0">
            <a:spAutoFit/>
          </a:bodyPr>
          <a:lstStyle/>
          <a:p>
            <a:pPr algn="ctr"/>
            <a:r>
              <a:rPr lang="en-US" sz="2400" dirty="0"/>
              <a:t>Evaluation</a:t>
            </a:r>
          </a:p>
        </p:txBody>
      </p:sp>
      <p:sp>
        <p:nvSpPr>
          <p:cNvPr id="44" name="TextBox 43"/>
          <p:cNvSpPr txBox="1"/>
          <p:nvPr/>
        </p:nvSpPr>
        <p:spPr>
          <a:xfrm>
            <a:off x="1634156" y="2978502"/>
            <a:ext cx="1655750" cy="461665"/>
          </a:xfrm>
          <a:prstGeom prst="rect">
            <a:avLst/>
          </a:prstGeom>
          <a:noFill/>
        </p:spPr>
        <p:txBody>
          <a:bodyPr wrap="square" rtlCol="0">
            <a:spAutoFit/>
          </a:bodyPr>
          <a:lstStyle/>
          <a:p>
            <a:pPr algn="ctr"/>
            <a:r>
              <a:rPr lang="en-US" sz="2400" dirty="0"/>
              <a:t>Control</a:t>
            </a:r>
          </a:p>
        </p:txBody>
      </p:sp>
      <p:sp>
        <p:nvSpPr>
          <p:cNvPr id="45" name="TextBox 44"/>
          <p:cNvSpPr txBox="1"/>
          <p:nvPr/>
        </p:nvSpPr>
        <p:spPr>
          <a:xfrm>
            <a:off x="1385176" y="3750550"/>
            <a:ext cx="2236739" cy="461665"/>
          </a:xfrm>
          <a:prstGeom prst="rect">
            <a:avLst/>
          </a:prstGeom>
          <a:noFill/>
        </p:spPr>
        <p:txBody>
          <a:bodyPr wrap="square" rtlCol="0">
            <a:spAutoFit/>
          </a:bodyPr>
          <a:lstStyle/>
          <a:p>
            <a:pPr algn="ctr"/>
            <a:r>
              <a:rPr lang="en-US" sz="2400" dirty="0"/>
              <a:t>Manipulation</a:t>
            </a:r>
          </a:p>
        </p:txBody>
      </p:sp>
      <p:sp>
        <p:nvSpPr>
          <p:cNvPr id="46" name="TextBox 45"/>
          <p:cNvSpPr txBox="1"/>
          <p:nvPr/>
        </p:nvSpPr>
        <p:spPr>
          <a:xfrm>
            <a:off x="1413074" y="4459048"/>
            <a:ext cx="2195675" cy="461665"/>
          </a:xfrm>
          <a:prstGeom prst="rect">
            <a:avLst/>
          </a:prstGeom>
          <a:solidFill>
            <a:srgbClr val="F58427"/>
          </a:solidFill>
        </p:spPr>
        <p:txBody>
          <a:bodyPr wrap="square" rtlCol="0">
            <a:spAutoFit/>
          </a:bodyPr>
          <a:lstStyle/>
          <a:p>
            <a:pPr algn="ctr"/>
            <a:r>
              <a:rPr lang="en-US" sz="2400" dirty="0"/>
              <a:t>Indifference</a:t>
            </a:r>
          </a:p>
        </p:txBody>
      </p:sp>
      <p:sp>
        <p:nvSpPr>
          <p:cNvPr id="47" name="TextBox 46"/>
          <p:cNvSpPr txBox="1"/>
          <p:nvPr/>
        </p:nvSpPr>
        <p:spPr>
          <a:xfrm>
            <a:off x="1422419" y="5243730"/>
            <a:ext cx="2097914" cy="461665"/>
          </a:xfrm>
          <a:prstGeom prst="rect">
            <a:avLst/>
          </a:prstGeom>
          <a:noFill/>
        </p:spPr>
        <p:txBody>
          <a:bodyPr wrap="square" rtlCol="0">
            <a:spAutoFit/>
          </a:bodyPr>
          <a:lstStyle/>
          <a:p>
            <a:pPr algn="ctr"/>
            <a:r>
              <a:rPr lang="en-US" sz="2400" dirty="0"/>
              <a:t>Superiority</a:t>
            </a:r>
          </a:p>
        </p:txBody>
      </p:sp>
      <p:sp>
        <p:nvSpPr>
          <p:cNvPr id="48" name="TextBox 47"/>
          <p:cNvSpPr txBox="1"/>
          <p:nvPr/>
        </p:nvSpPr>
        <p:spPr>
          <a:xfrm>
            <a:off x="1480776" y="6049878"/>
            <a:ext cx="1981200" cy="461665"/>
          </a:xfrm>
          <a:prstGeom prst="rect">
            <a:avLst/>
          </a:prstGeom>
          <a:noFill/>
        </p:spPr>
        <p:txBody>
          <a:bodyPr wrap="square" rtlCol="0">
            <a:spAutoFit/>
          </a:bodyPr>
          <a:lstStyle/>
          <a:p>
            <a:pPr algn="ctr"/>
            <a:r>
              <a:rPr lang="en-US" sz="2400" dirty="0"/>
              <a:t>Certainty</a:t>
            </a:r>
          </a:p>
        </p:txBody>
      </p:sp>
      <p:sp>
        <p:nvSpPr>
          <p:cNvPr id="51" name="TextBox 50"/>
          <p:cNvSpPr txBox="1"/>
          <p:nvPr/>
        </p:nvSpPr>
        <p:spPr>
          <a:xfrm>
            <a:off x="4986335" y="2915514"/>
            <a:ext cx="3470871" cy="461665"/>
          </a:xfrm>
          <a:prstGeom prst="rect">
            <a:avLst/>
          </a:prstGeom>
          <a:noFill/>
        </p:spPr>
        <p:txBody>
          <a:bodyPr wrap="square" rtlCol="0">
            <a:spAutoFit/>
          </a:bodyPr>
          <a:lstStyle/>
          <a:p>
            <a:pPr algn="ctr"/>
            <a:r>
              <a:rPr lang="en-US" sz="2400" dirty="0"/>
              <a:t>Problem Orientation</a:t>
            </a:r>
          </a:p>
        </p:txBody>
      </p:sp>
      <p:sp>
        <p:nvSpPr>
          <p:cNvPr id="52" name="TextBox 51"/>
          <p:cNvSpPr txBox="1"/>
          <p:nvPr/>
        </p:nvSpPr>
        <p:spPr>
          <a:xfrm>
            <a:off x="5334327" y="3672119"/>
            <a:ext cx="2742205" cy="461665"/>
          </a:xfrm>
          <a:prstGeom prst="rect">
            <a:avLst/>
          </a:prstGeom>
          <a:noFill/>
        </p:spPr>
        <p:txBody>
          <a:bodyPr wrap="square" rtlCol="0">
            <a:spAutoFit/>
          </a:bodyPr>
          <a:lstStyle/>
          <a:p>
            <a:pPr algn="ctr"/>
            <a:r>
              <a:rPr lang="en-US" sz="2400" dirty="0"/>
              <a:t>Assertiveness</a:t>
            </a:r>
          </a:p>
        </p:txBody>
      </p:sp>
      <p:sp>
        <p:nvSpPr>
          <p:cNvPr id="53" name="TextBox 52"/>
          <p:cNvSpPr txBox="1"/>
          <p:nvPr/>
        </p:nvSpPr>
        <p:spPr>
          <a:xfrm>
            <a:off x="5703520" y="4441816"/>
            <a:ext cx="1981200" cy="461665"/>
          </a:xfrm>
          <a:prstGeom prst="rect">
            <a:avLst/>
          </a:prstGeom>
          <a:noFill/>
        </p:spPr>
        <p:txBody>
          <a:bodyPr wrap="square" rtlCol="0">
            <a:spAutoFit/>
          </a:bodyPr>
          <a:lstStyle/>
          <a:p>
            <a:pPr algn="ctr"/>
            <a:r>
              <a:rPr lang="en-US" sz="2400" dirty="0"/>
              <a:t>Empathy</a:t>
            </a:r>
          </a:p>
        </p:txBody>
      </p:sp>
      <p:sp>
        <p:nvSpPr>
          <p:cNvPr id="54" name="TextBox 53"/>
          <p:cNvSpPr txBox="1"/>
          <p:nvPr/>
        </p:nvSpPr>
        <p:spPr>
          <a:xfrm>
            <a:off x="5714829" y="5227395"/>
            <a:ext cx="1981200" cy="461665"/>
          </a:xfrm>
          <a:prstGeom prst="rect">
            <a:avLst/>
          </a:prstGeom>
          <a:noFill/>
        </p:spPr>
        <p:txBody>
          <a:bodyPr wrap="square" rtlCol="0">
            <a:spAutoFit/>
          </a:bodyPr>
          <a:lstStyle/>
          <a:p>
            <a:pPr algn="ctr"/>
            <a:r>
              <a:rPr lang="en-US" sz="2400" dirty="0"/>
              <a:t>Equality</a:t>
            </a:r>
          </a:p>
        </p:txBody>
      </p:sp>
      <p:sp>
        <p:nvSpPr>
          <p:cNvPr id="55" name="TextBox 54"/>
          <p:cNvSpPr txBox="1"/>
          <p:nvPr/>
        </p:nvSpPr>
        <p:spPr>
          <a:xfrm>
            <a:off x="5439307" y="6053225"/>
            <a:ext cx="2509626" cy="461665"/>
          </a:xfrm>
          <a:prstGeom prst="rect">
            <a:avLst/>
          </a:prstGeom>
          <a:noFill/>
        </p:spPr>
        <p:txBody>
          <a:bodyPr wrap="square" rtlCol="0">
            <a:spAutoFit/>
          </a:bodyPr>
          <a:lstStyle/>
          <a:p>
            <a:pPr algn="ctr"/>
            <a:r>
              <a:rPr lang="en-US" sz="2400" dirty="0" err="1"/>
              <a:t>Provisionalism</a:t>
            </a:r>
            <a:endParaRPr lang="en-US" sz="2400" dirty="0"/>
          </a:p>
        </p:txBody>
      </p:sp>
      <p:sp>
        <p:nvSpPr>
          <p:cNvPr id="56" name="TextBox 55"/>
          <p:cNvSpPr txBox="1"/>
          <p:nvPr/>
        </p:nvSpPr>
        <p:spPr>
          <a:xfrm>
            <a:off x="5626760" y="2157823"/>
            <a:ext cx="2157340" cy="461665"/>
          </a:xfrm>
          <a:prstGeom prst="rect">
            <a:avLst/>
          </a:prstGeom>
          <a:noFill/>
        </p:spPr>
        <p:txBody>
          <a:bodyPr wrap="square" rtlCol="0">
            <a:spAutoFit/>
          </a:bodyPr>
          <a:lstStyle/>
          <a:p>
            <a:pPr algn="ctr"/>
            <a:r>
              <a:rPr lang="en-US" sz="2400" dirty="0"/>
              <a:t>Description</a:t>
            </a:r>
          </a:p>
        </p:txBody>
      </p:sp>
    </p:spTree>
    <p:extLst>
      <p:ext uri="{BB962C8B-B14F-4D97-AF65-F5344CB8AC3E}">
        <p14:creationId xmlns:p14="http://schemas.microsoft.com/office/powerpoint/2010/main" val="58518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r>
              <a:rPr lang="en-US" sz="3200" b="1" dirty="0"/>
              <a:t>Evaluation  </a:t>
            </a:r>
            <a:r>
              <a:rPr lang="en-US" sz="2400" b="1" dirty="0"/>
              <a:t>vs.  </a:t>
            </a:r>
            <a:r>
              <a:rPr lang="en-US" sz="3200" b="1" dirty="0"/>
              <a:t>Description</a:t>
            </a:r>
            <a:br>
              <a:rPr lang="en-US" sz="3200" b="1" dirty="0"/>
            </a:br>
            <a:endParaRPr lang="en-US" sz="3200" b="1" dirty="0"/>
          </a:p>
        </p:txBody>
      </p:sp>
      <p:sp>
        <p:nvSpPr>
          <p:cNvPr id="6" name="Content Placeholder 5"/>
          <p:cNvSpPr>
            <a:spLocks noGrp="1"/>
          </p:cNvSpPr>
          <p:nvPr>
            <p:ph idx="1"/>
          </p:nvPr>
        </p:nvSpPr>
        <p:spPr>
          <a:xfrm>
            <a:off x="457200" y="1209887"/>
            <a:ext cx="8534399" cy="4136554"/>
          </a:xfrm>
        </p:spPr>
        <p:txBody>
          <a:bodyPr>
            <a:normAutofit/>
          </a:bodyPr>
          <a:lstStyle/>
          <a:p>
            <a:pPr marL="0" indent="0">
              <a:buNone/>
            </a:pPr>
            <a:r>
              <a:rPr lang="en-US" sz="2800" dirty="0"/>
              <a:t>Evaluation fosters defensiveness through the use of “</a:t>
            </a:r>
            <a:r>
              <a:rPr lang="en-US" sz="2800" b="1" dirty="0"/>
              <a:t>you</a:t>
            </a:r>
            <a:r>
              <a:rPr lang="en-US" sz="2800" dirty="0"/>
              <a:t>” language.</a:t>
            </a:r>
          </a:p>
          <a:p>
            <a:pPr marL="0" indent="0">
              <a:buNone/>
            </a:pPr>
            <a:endParaRPr lang="en-US" sz="1000" dirty="0"/>
          </a:p>
          <a:p>
            <a:pPr lvl="1">
              <a:buFont typeface="Arial" panose="020B0604020202020204" pitchFamily="34" charset="0"/>
              <a:buChar char="•"/>
            </a:pPr>
            <a:r>
              <a:rPr lang="en-US" sz="2400" dirty="0"/>
              <a:t>Judgment and disapproval are indicated through words and tone of voice</a:t>
            </a:r>
          </a:p>
          <a:p>
            <a:pPr lvl="1">
              <a:buFont typeface="Arial" panose="020B0604020202020204" pitchFamily="34" charset="0"/>
              <a:buChar char="•"/>
            </a:pPr>
            <a:endParaRPr lang="en-US" sz="1000" dirty="0"/>
          </a:p>
          <a:p>
            <a:pPr lvl="1">
              <a:buFont typeface="Arial" panose="020B0604020202020204" pitchFamily="34" charset="0"/>
              <a:buChar char="•"/>
            </a:pPr>
            <a:r>
              <a:rPr lang="en-US" sz="2400" dirty="0"/>
              <a:t>Defensive behavior engenders defensive listening</a:t>
            </a:r>
          </a:p>
          <a:p>
            <a:pPr marL="571500" lvl="1" indent="-171450">
              <a:buFont typeface="Arial" panose="020B0604020202020204" pitchFamily="34" charset="0"/>
              <a:buChar char="•"/>
            </a:pPr>
            <a:endParaRPr lang="en-US" sz="1000" dirty="0"/>
          </a:p>
          <a:p>
            <a:pPr lvl="1">
              <a:buFont typeface="Arial" panose="020B0604020202020204" pitchFamily="34" charset="0"/>
              <a:buChar char="•"/>
            </a:pPr>
            <a:r>
              <a:rPr lang="en-US" sz="2400" dirty="0"/>
              <a:t>Defensive listeners don’t listen for </a:t>
            </a:r>
          </a:p>
          <a:p>
            <a:pPr marL="857250" lvl="2" indent="0">
              <a:buNone/>
            </a:pPr>
            <a:r>
              <a:rPr lang="en-US" dirty="0"/>
              <a:t>the content of the message</a:t>
            </a:r>
          </a:p>
          <a:p>
            <a:pPr marL="457200" lvl="1" indent="0">
              <a:buNone/>
            </a:pPr>
            <a:endParaRPr lang="en-US" sz="1100" dirty="0"/>
          </a:p>
          <a:p>
            <a:pPr marL="0" lvl="1" indent="0">
              <a:buNone/>
            </a:pPr>
            <a:endParaRPr lang="en-US" sz="600" dirty="0"/>
          </a:p>
        </p:txBody>
      </p:sp>
      <p:pic>
        <p:nvPicPr>
          <p:cNvPr id="2054" name="Picture 6" descr="Finger Pointing clip art - vector clip art online, royalty fre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6030" y="4637323"/>
            <a:ext cx="1905000" cy="13933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5334000"/>
            <a:ext cx="5824030" cy="1384995"/>
          </a:xfrm>
          <a:prstGeom prst="rect">
            <a:avLst/>
          </a:prstGeom>
          <a:noFill/>
        </p:spPr>
        <p:txBody>
          <a:bodyPr wrap="none" rtlCol="0">
            <a:spAutoFit/>
          </a:bodyPr>
          <a:lstStyle/>
          <a:p>
            <a:pPr marL="0" lvl="1" indent="0">
              <a:buNone/>
            </a:pPr>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“You never update the </a:t>
            </a:r>
          </a:p>
          <a:p>
            <a:pPr marL="0" lvl="1" indent="0">
              <a:buNone/>
            </a:pPr>
            <a:r>
              <a:rPr lang="en-US" sz="2800" dirty="0">
                <a:solidFill>
                  <a:schemeClr val="bg1"/>
                </a:solidFill>
                <a:latin typeface="Century Schoolbook" panose="02040604050505020304" pitchFamily="18" charset="0"/>
              </a:rPr>
              <a:t>patient information.”</a:t>
            </a:r>
          </a:p>
          <a:p>
            <a:endParaRPr lang="en-US" sz="2800" dirty="0">
              <a:latin typeface="Century Schoolbook" panose="02040604050505020304" pitchFamily="18" charset="0"/>
            </a:endParaRPr>
          </a:p>
        </p:txBody>
      </p:sp>
    </p:spTree>
    <p:extLst>
      <p:ext uri="{BB962C8B-B14F-4D97-AF65-F5344CB8AC3E}">
        <p14:creationId xmlns:p14="http://schemas.microsoft.com/office/powerpoint/2010/main" val="129615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 calcmode="lin" valueType="num">
                                      <p:cBhvr additive="base">
                                        <p:cTn id="2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54"/>
                                        </p:tgtEl>
                                        <p:attrNameLst>
                                          <p:attrName>style.visibility</p:attrName>
                                        </p:attrNameLst>
                                      </p:cBhvr>
                                      <p:to>
                                        <p:strVal val="visible"/>
                                      </p:to>
                                    </p:set>
                                    <p:anim calcmode="lin" valueType="num">
                                      <p:cBhvr additive="base">
                                        <p:cTn id="33" dur="500" fill="hold"/>
                                        <p:tgtEl>
                                          <p:spTgt spid="2054"/>
                                        </p:tgtEl>
                                        <p:attrNameLst>
                                          <p:attrName>ppt_x</p:attrName>
                                        </p:attrNameLst>
                                      </p:cBhvr>
                                      <p:tavLst>
                                        <p:tav tm="0">
                                          <p:val>
                                            <p:strVal val="#ppt_x"/>
                                          </p:val>
                                        </p:tav>
                                        <p:tav tm="100000">
                                          <p:val>
                                            <p:strVal val="#ppt_x"/>
                                          </p:val>
                                        </p:tav>
                                      </p:tavLst>
                                    </p:anim>
                                    <p:anim calcmode="lin" valueType="num">
                                      <p:cBhvr additive="base">
                                        <p:cTn id="34"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61"/>
            <a:ext cx="8229600" cy="1184719"/>
          </a:xfrm>
        </p:spPr>
        <p:txBody>
          <a:bodyPr>
            <a:noAutofit/>
          </a:bodyPr>
          <a:lstStyle/>
          <a:p>
            <a:r>
              <a:rPr lang="en-US" sz="3200" dirty="0"/>
              <a:t/>
            </a:r>
            <a:br>
              <a:rPr lang="en-US" sz="3200" dirty="0"/>
            </a:br>
            <a:r>
              <a:rPr lang="en-US" sz="3200" dirty="0"/>
              <a:t>Evaluation </a:t>
            </a:r>
            <a:r>
              <a:rPr lang="en-US" sz="2400" dirty="0"/>
              <a:t>vs. </a:t>
            </a:r>
            <a:r>
              <a:rPr lang="en-US" sz="3200" dirty="0"/>
              <a:t>Description</a:t>
            </a:r>
            <a:br>
              <a:rPr lang="en-US" sz="3200" dirty="0"/>
            </a:br>
            <a:r>
              <a:rPr lang="en-US" sz="3200" dirty="0" err="1">
                <a:solidFill>
                  <a:schemeClr val="accent2">
                    <a:lumMod val="75000"/>
                  </a:schemeClr>
                </a:solidFill>
              </a:rPr>
              <a:t>DESCRIPTION</a:t>
            </a:r>
            <a:r>
              <a:rPr lang="en-US" sz="3200" b="1" dirty="0"/>
              <a:t/>
            </a:r>
            <a:br>
              <a:rPr lang="en-US" sz="3200" b="1" dirty="0"/>
            </a:br>
            <a:endParaRPr lang="en-US" sz="3200" b="1" dirty="0"/>
          </a:p>
        </p:txBody>
      </p:sp>
      <p:sp>
        <p:nvSpPr>
          <p:cNvPr id="6" name="Content Placeholder 5"/>
          <p:cNvSpPr>
            <a:spLocks noGrp="1"/>
          </p:cNvSpPr>
          <p:nvPr>
            <p:ph idx="1"/>
          </p:nvPr>
        </p:nvSpPr>
        <p:spPr>
          <a:xfrm>
            <a:off x="422251" y="1479980"/>
            <a:ext cx="8229600" cy="3359498"/>
          </a:xfrm>
        </p:spPr>
        <p:txBody>
          <a:bodyPr>
            <a:normAutofit lnSpcReduction="10000"/>
          </a:bodyPr>
          <a:lstStyle/>
          <a:p>
            <a:pPr marL="457200" lvl="1" indent="0">
              <a:buNone/>
            </a:pPr>
            <a:endParaRPr lang="en-US" sz="1300" dirty="0"/>
          </a:p>
          <a:p>
            <a:pPr marL="0" lvl="1" indent="0">
              <a:buNone/>
            </a:pPr>
            <a:r>
              <a:rPr lang="en-US" dirty="0"/>
              <a:t>Minimizes defensiveness by using first-person reports.</a:t>
            </a:r>
          </a:p>
          <a:p>
            <a:pPr marL="400050" lvl="2" indent="0">
              <a:buNone/>
            </a:pPr>
            <a:endParaRPr lang="en-US" dirty="0"/>
          </a:p>
          <a:p>
            <a:pPr marL="857250" lvl="2" indent="-457200">
              <a:buFont typeface="Arial" panose="020B0604020202020204" pitchFamily="34" charset="0"/>
              <a:buChar char="•"/>
            </a:pPr>
            <a:r>
              <a:rPr lang="en-US" sz="2800" dirty="0"/>
              <a:t>Praise, then describe</a:t>
            </a:r>
          </a:p>
          <a:p>
            <a:pPr marL="857250" lvl="2" indent="-457200">
              <a:buFont typeface="Arial" panose="020B0604020202020204" pitchFamily="34" charset="0"/>
              <a:buChar char="•"/>
            </a:pPr>
            <a:r>
              <a:rPr lang="en-US" sz="2800" dirty="0"/>
              <a:t>Use “I” language</a:t>
            </a:r>
          </a:p>
          <a:p>
            <a:pPr marL="857250" lvl="2" indent="-457200">
              <a:buFont typeface="Arial" panose="020B0604020202020204" pitchFamily="34" charset="0"/>
              <a:buChar char="•"/>
            </a:pPr>
            <a:r>
              <a:rPr lang="en-US" sz="2800" dirty="0"/>
              <a:t>Provide specific descriptions</a:t>
            </a:r>
          </a:p>
          <a:p>
            <a:pPr marL="400050" lvl="2" indent="0">
              <a:buNone/>
            </a:pPr>
            <a:r>
              <a:rPr lang="en-US" dirty="0"/>
              <a:t>	</a:t>
            </a:r>
          </a:p>
          <a:p>
            <a:pPr marL="0" indent="0">
              <a:buNone/>
            </a:pPr>
            <a:endParaRPr lang="en-US" sz="2200" dirty="0"/>
          </a:p>
          <a:p>
            <a:endParaRPr lang="en-US" dirty="0"/>
          </a:p>
        </p:txBody>
      </p:sp>
      <p:pic>
        <p:nvPicPr>
          <p:cNvPr id="3074" name="Picture 2" descr="http://siteresources.worldbank.org/INTJAMAICA/Images/Nurs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2590800"/>
            <a:ext cx="2338137" cy="16346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4876800"/>
            <a:ext cx="7972926" cy="1384995"/>
          </a:xfrm>
          <a:prstGeom prst="rect">
            <a:avLst/>
          </a:prstGeom>
          <a:noFill/>
        </p:spPr>
        <p:txBody>
          <a:bodyPr wrap="square" rtlCol="0">
            <a:spAutoFit/>
          </a:bodyPr>
          <a:lstStyle/>
          <a:p>
            <a:pPr marL="0" lvl="1" indent="0">
              <a:buNone/>
            </a:pPr>
            <a:r>
              <a:rPr lang="en-US" sz="2800" b="1" dirty="0">
                <a:solidFill>
                  <a:schemeClr val="bg1"/>
                </a:solidFill>
                <a:latin typeface="Century Schoolbook" panose="02040604050505020304" pitchFamily="18" charset="0"/>
              </a:rPr>
              <a:t>Example</a:t>
            </a:r>
            <a:r>
              <a:rPr lang="en-US" sz="2800" dirty="0">
                <a:solidFill>
                  <a:schemeClr val="bg1"/>
                </a:solidFill>
                <a:latin typeface="Century Schoolbook" panose="02040604050505020304" pitchFamily="18" charset="0"/>
              </a:rPr>
              <a:t>: “When the patient information is not updated I do not have the information I need to provide high quality care.”</a:t>
            </a:r>
            <a:r>
              <a:rPr lang="en-US" sz="2800" dirty="0">
                <a:latin typeface="Century Schoolbook" panose="02040604050505020304" pitchFamily="18" charset="0"/>
              </a:rPr>
              <a:t>.”</a:t>
            </a:r>
          </a:p>
        </p:txBody>
      </p:sp>
    </p:spTree>
    <p:extLst>
      <p:ext uri="{BB962C8B-B14F-4D97-AF65-F5344CB8AC3E}">
        <p14:creationId xmlns:p14="http://schemas.microsoft.com/office/powerpoint/2010/main" val="367580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 calcmode="lin" valueType="num">
                                      <p:cBhvr additive="base">
                                        <p:cTn id="2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7550</TotalTime>
  <Words>2510</Words>
  <Application>Microsoft Office PowerPoint</Application>
  <PresentationFormat>On-screen Show (4:3)</PresentationFormat>
  <Paragraphs>412</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Schoolbook</vt:lpstr>
      <vt:lpstr>Comic Sans MS</vt:lpstr>
      <vt:lpstr>Times New Roman</vt:lpstr>
      <vt:lpstr>Trebuchet MS</vt:lpstr>
      <vt:lpstr>Office Theme</vt:lpstr>
      <vt:lpstr>PowerPoint Presentation</vt:lpstr>
      <vt:lpstr>Small group communication</vt:lpstr>
      <vt:lpstr>What to Expect in this Presentation</vt:lpstr>
      <vt:lpstr>Importance of Soft Skills</vt:lpstr>
      <vt:lpstr>Overview of Inter-professional  Collaborative Practice </vt:lpstr>
      <vt:lpstr>ACTIVITY: Role Playing</vt:lpstr>
      <vt:lpstr>  Effective collaborative practice  thrives in supportive communication</vt:lpstr>
      <vt:lpstr>Evaluation  vs.  Description </vt:lpstr>
      <vt:lpstr> Evaluation vs. Description DESCRIPTION </vt:lpstr>
      <vt:lpstr>Control vs.  Problem Orientation </vt:lpstr>
      <vt:lpstr>Control vs. Problem Orientation Problem Orientation </vt:lpstr>
      <vt:lpstr>Manipulation vs. Assertiveness </vt:lpstr>
      <vt:lpstr>Manipulation  vs.  Assertiveness Assertiveness</vt:lpstr>
      <vt:lpstr>Indifference vs. Empathy</vt:lpstr>
      <vt:lpstr> Manipulation vs. Assertiveness Empathy </vt:lpstr>
      <vt:lpstr>Superiority vs. Equality</vt:lpstr>
      <vt:lpstr>Superiority vs. Equality Equality</vt:lpstr>
      <vt:lpstr>Certainty vs. Provisionalism </vt:lpstr>
      <vt:lpstr>Certainty vs. Provisionalism Provisionalism </vt:lpstr>
      <vt:lpstr>Using “I” Language Activity</vt:lpstr>
      <vt:lpstr>How to effectively  use “I” language</vt:lpstr>
      <vt:lpstr>  Effective collaborative practice  thrives in supportive communication</vt:lpstr>
      <vt:lpstr>USING “I” LANGUAGE</vt:lpstr>
      <vt:lpstr>USING “I” LANGUAGE</vt:lpstr>
      <vt:lpstr>Large Group Report Out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collaboration, and delegation are frequently thought to be 'soft skills'—despite that the majority of unintended medical errors involve a breakdown in communication among caregivers" (Joel &amp; Overman, 2014, p. 64).</dc:title>
  <dc:creator>Bartlett, Stacey</dc:creator>
  <cp:lastModifiedBy>Shelly Presnell</cp:lastModifiedBy>
  <cp:revision>342</cp:revision>
  <cp:lastPrinted>2016-03-05T17:22:24Z</cp:lastPrinted>
  <dcterms:created xsi:type="dcterms:W3CDTF">2015-05-10T22:13:31Z</dcterms:created>
  <dcterms:modified xsi:type="dcterms:W3CDTF">2017-02-18T00:57:19Z</dcterms:modified>
</cp:coreProperties>
</file>