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36" r:id="rId2"/>
    <p:sldId id="337" r:id="rId3"/>
    <p:sldId id="359" r:id="rId4"/>
    <p:sldId id="382" r:id="rId5"/>
    <p:sldId id="360" r:id="rId6"/>
    <p:sldId id="383" r:id="rId7"/>
    <p:sldId id="385" r:id="rId8"/>
    <p:sldId id="386" r:id="rId9"/>
    <p:sldId id="313" r:id="rId10"/>
    <p:sldId id="363" r:id="rId11"/>
    <p:sldId id="364" r:id="rId12"/>
    <p:sldId id="387" r:id="rId13"/>
    <p:sldId id="392" r:id="rId14"/>
    <p:sldId id="388" r:id="rId15"/>
    <p:sldId id="389" r:id="rId16"/>
    <p:sldId id="390" r:id="rId17"/>
    <p:sldId id="394" r:id="rId18"/>
    <p:sldId id="391" r:id="rId19"/>
    <p:sldId id="393" r:id="rId20"/>
    <p:sldId id="299" r:id="rId21"/>
  </p:sldIdLst>
  <p:sldSz cx="9144000" cy="6858000" type="screen4x3"/>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50"/>
    <a:srgbClr val="7093D2"/>
    <a:srgbClr val="B5CD85"/>
    <a:srgbClr val="93B64E"/>
    <a:srgbClr val="77943C"/>
    <a:srgbClr val="647D33"/>
    <a:srgbClr val="678034"/>
    <a:srgbClr val="AD5207"/>
    <a:srgbClr val="F58427"/>
    <a:srgbClr val="EF7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3" autoAdjust="0"/>
    <p:restoredTop sz="80570" autoAdjust="0"/>
  </p:normalViewPr>
  <p:slideViewPr>
    <p:cSldViewPr>
      <p:cViewPr varScale="1">
        <p:scale>
          <a:sx n="97" d="100"/>
          <a:sy n="97" d="100"/>
        </p:scale>
        <p:origin x="102" y="114"/>
      </p:cViewPr>
      <p:guideLst>
        <p:guide orient="horz" pos="2160"/>
        <p:guide pos="2880"/>
      </p:guideLst>
    </p:cSldViewPr>
  </p:slideViewPr>
  <p:outlineViewPr>
    <p:cViewPr>
      <p:scale>
        <a:sx n="33" d="100"/>
        <a:sy n="33" d="100"/>
      </p:scale>
      <p:origin x="0" y="-55714"/>
    </p:cViewPr>
  </p:outlineViewPr>
  <p:notesTextViewPr>
    <p:cViewPr>
      <p:scale>
        <a:sx n="100" d="100"/>
        <a:sy n="100" d="100"/>
      </p:scale>
      <p:origin x="0" y="0"/>
    </p:cViewPr>
  </p:notesTextViewPr>
  <p:sorterViewPr>
    <p:cViewPr>
      <p:scale>
        <a:sx n="100" d="100"/>
        <a:sy n="100" d="100"/>
      </p:scale>
      <p:origin x="0" y="-19675"/>
    </p:cViewPr>
  </p:sorterViewPr>
  <p:notesViewPr>
    <p:cSldViewPr>
      <p:cViewPr>
        <p:scale>
          <a:sx n="100" d="100"/>
          <a:sy n="100" d="100"/>
        </p:scale>
        <p:origin x="1590" y="72"/>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51864"/>
          </a:xfrm>
          <a:prstGeom prst="rect">
            <a:avLst/>
          </a:prstGeom>
        </p:spPr>
        <p:txBody>
          <a:bodyPr vert="horz" lIns="89300" tIns="44650" rIns="89300" bIns="44650" rtlCol="0"/>
          <a:lstStyle>
            <a:lvl1pPr algn="l">
              <a:defRPr sz="1200"/>
            </a:lvl1pPr>
          </a:lstStyle>
          <a:p>
            <a:endParaRPr lang="en-US"/>
          </a:p>
        </p:txBody>
      </p:sp>
      <p:sp>
        <p:nvSpPr>
          <p:cNvPr id="3" name="Date Placeholder 2"/>
          <p:cNvSpPr>
            <a:spLocks noGrp="1"/>
          </p:cNvSpPr>
          <p:nvPr>
            <p:ph type="dt" sz="quarter" idx="1"/>
          </p:nvPr>
        </p:nvSpPr>
        <p:spPr>
          <a:xfrm>
            <a:off x="4008339" y="0"/>
            <a:ext cx="3067155" cy="451864"/>
          </a:xfrm>
          <a:prstGeom prst="rect">
            <a:avLst/>
          </a:prstGeom>
        </p:spPr>
        <p:txBody>
          <a:bodyPr vert="horz" lIns="89300" tIns="44650" rIns="89300" bIns="44650" rtlCol="0"/>
          <a:lstStyle>
            <a:lvl1pPr algn="r">
              <a:defRPr sz="1200"/>
            </a:lvl1pPr>
          </a:lstStyle>
          <a:p>
            <a:fld id="{7857A787-2278-4B8A-9734-3B6E8847E014}" type="datetimeFigureOut">
              <a:rPr lang="en-US" smtClean="0"/>
              <a:t>2/17/2017</a:t>
            </a:fld>
            <a:endParaRPr lang="en-US"/>
          </a:p>
        </p:txBody>
      </p:sp>
      <p:sp>
        <p:nvSpPr>
          <p:cNvPr id="4" name="Footer Placeholder 3"/>
          <p:cNvSpPr>
            <a:spLocks noGrp="1"/>
          </p:cNvSpPr>
          <p:nvPr>
            <p:ph type="ftr" sz="quarter" idx="2"/>
          </p:nvPr>
        </p:nvSpPr>
        <p:spPr>
          <a:xfrm>
            <a:off x="0" y="8576249"/>
            <a:ext cx="3067155" cy="451864"/>
          </a:xfrm>
          <a:prstGeom prst="rect">
            <a:avLst/>
          </a:prstGeom>
        </p:spPr>
        <p:txBody>
          <a:bodyPr vert="horz" lIns="89300" tIns="44650" rIns="89300" bIns="44650" rtlCol="0" anchor="b"/>
          <a:lstStyle>
            <a:lvl1pPr algn="l">
              <a:defRPr sz="1200"/>
            </a:lvl1pPr>
          </a:lstStyle>
          <a:p>
            <a:endParaRPr lang="en-US"/>
          </a:p>
        </p:txBody>
      </p:sp>
      <p:sp>
        <p:nvSpPr>
          <p:cNvPr id="5" name="Slide Number Placeholder 4"/>
          <p:cNvSpPr>
            <a:spLocks noGrp="1"/>
          </p:cNvSpPr>
          <p:nvPr>
            <p:ph type="sldNum" sz="quarter" idx="3"/>
          </p:nvPr>
        </p:nvSpPr>
        <p:spPr>
          <a:xfrm>
            <a:off x="4008339" y="8576249"/>
            <a:ext cx="3067155" cy="451864"/>
          </a:xfrm>
          <a:prstGeom prst="rect">
            <a:avLst/>
          </a:prstGeom>
        </p:spPr>
        <p:txBody>
          <a:bodyPr vert="horz" lIns="89300" tIns="44650" rIns="89300" bIns="44650" rtlCol="0" anchor="b"/>
          <a:lstStyle>
            <a:lvl1pPr algn="r">
              <a:defRPr sz="1200"/>
            </a:lvl1pPr>
          </a:lstStyle>
          <a:p>
            <a:fld id="{9A4C0338-6A30-40E8-9829-FED809AE1984}" type="slidenum">
              <a:rPr lang="en-US" smtClean="0"/>
              <a:t>‹#›</a:t>
            </a:fld>
            <a:endParaRPr lang="en-US"/>
          </a:p>
        </p:txBody>
      </p:sp>
    </p:spTree>
    <p:extLst>
      <p:ext uri="{BB962C8B-B14F-4D97-AF65-F5344CB8AC3E}">
        <p14:creationId xmlns:p14="http://schemas.microsoft.com/office/powerpoint/2010/main" val="1592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2973"/>
          </a:xfrm>
          <a:prstGeom prst="rect">
            <a:avLst/>
          </a:prstGeom>
        </p:spPr>
        <p:txBody>
          <a:bodyPr vert="horz" lIns="92024" tIns="46012" rIns="92024" bIns="46012" rtlCol="0"/>
          <a:lstStyle>
            <a:lvl1pPr algn="l">
              <a:defRPr sz="1200"/>
            </a:lvl1pPr>
          </a:lstStyle>
          <a:p>
            <a:endParaRPr lang="en-US"/>
          </a:p>
        </p:txBody>
      </p:sp>
      <p:sp>
        <p:nvSpPr>
          <p:cNvPr id="3" name="Date Placeholder 2"/>
          <p:cNvSpPr>
            <a:spLocks noGrp="1"/>
          </p:cNvSpPr>
          <p:nvPr>
            <p:ph type="dt" idx="1"/>
          </p:nvPr>
        </p:nvSpPr>
        <p:spPr>
          <a:xfrm>
            <a:off x="4008705" y="0"/>
            <a:ext cx="3066732" cy="452973"/>
          </a:xfrm>
          <a:prstGeom prst="rect">
            <a:avLst/>
          </a:prstGeom>
        </p:spPr>
        <p:txBody>
          <a:bodyPr vert="horz" lIns="92024" tIns="46012" rIns="92024" bIns="46012" rtlCol="0"/>
          <a:lstStyle>
            <a:lvl1pPr algn="r">
              <a:defRPr sz="1200"/>
            </a:lvl1pPr>
          </a:lstStyle>
          <a:p>
            <a:fld id="{FF320A22-2902-4C52-A241-44FE3DE6ABE5}" type="datetimeFigureOut">
              <a:rPr lang="en-US" smtClean="0"/>
              <a:t>2/17/2017</a:t>
            </a:fld>
            <a:endParaRPr lang="en-US"/>
          </a:p>
        </p:txBody>
      </p:sp>
      <p:sp>
        <p:nvSpPr>
          <p:cNvPr id="4" name="Slide Image Placeholder 3"/>
          <p:cNvSpPr>
            <a:spLocks noGrp="1" noRot="1" noChangeAspect="1"/>
          </p:cNvSpPr>
          <p:nvPr>
            <p:ph type="sldImg" idx="2"/>
          </p:nvPr>
        </p:nvSpPr>
        <p:spPr>
          <a:xfrm>
            <a:off x="1508125" y="1128713"/>
            <a:ext cx="4060825" cy="30464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1415415" y="4344780"/>
            <a:ext cx="4246245" cy="3554819"/>
          </a:xfrm>
          <a:prstGeom prst="rect">
            <a:avLst/>
          </a:prstGeom>
        </p:spPr>
        <p:txBody>
          <a:bodyPr vert="horz" lIns="92024" tIns="46012" rIns="92024" bIns="460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575141"/>
            <a:ext cx="3066732" cy="452972"/>
          </a:xfrm>
          <a:prstGeom prst="rect">
            <a:avLst/>
          </a:prstGeom>
        </p:spPr>
        <p:txBody>
          <a:bodyPr vert="horz" lIns="92024" tIns="46012" rIns="92024" bIns="4601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2" cy="452972"/>
          </a:xfrm>
          <a:prstGeom prst="rect">
            <a:avLst/>
          </a:prstGeom>
        </p:spPr>
        <p:txBody>
          <a:bodyPr vert="horz" lIns="92024" tIns="46012" rIns="92024" bIns="46012" rtlCol="0" anchor="b"/>
          <a:lstStyle>
            <a:lvl1pPr algn="r">
              <a:defRPr sz="1200"/>
            </a:lvl1pPr>
          </a:lstStyle>
          <a:p>
            <a:fld id="{5050265C-EA89-49EE-B665-36001A0176DF}" type="slidenum">
              <a:rPr lang="en-US" smtClean="0"/>
              <a:t>‹#›</a:t>
            </a:fld>
            <a:endParaRPr lang="en-US"/>
          </a:p>
        </p:txBody>
      </p:sp>
    </p:spTree>
    <p:extLst>
      <p:ext uri="{BB962C8B-B14F-4D97-AF65-F5344CB8AC3E}">
        <p14:creationId xmlns:p14="http://schemas.microsoft.com/office/powerpoint/2010/main" val="63037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3003">
              <a:defRPr/>
            </a:pPr>
            <a:r>
              <a:rPr lang="en-US" dirty="0"/>
              <a:t>Display</a:t>
            </a:r>
            <a:r>
              <a:rPr lang="en-US" baseline="0" dirty="0"/>
              <a:t> as participants enter and explain that this training was developed and created based on industry and educator input in conjunction with the </a:t>
            </a:r>
            <a:r>
              <a:rPr lang="en-US" dirty="0"/>
              <a:t>Health Workforce Initiative Statewide Advisory Committee, California Community Colleges Chancellor’s Office, and Workforce and Economic Development Program. </a:t>
            </a:r>
            <a:r>
              <a:rPr lang="en-US" baseline="0" dirty="0"/>
              <a:t>This is just one soft skills module of the comprehensive training package: “Hi-Touch Healthcare: The Critical 6 Soft Skills.”</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a:t>
            </a:fld>
            <a:endParaRPr lang="en-US"/>
          </a:p>
        </p:txBody>
      </p:sp>
    </p:spTree>
    <p:extLst>
      <p:ext uri="{BB962C8B-B14F-4D97-AF65-F5344CB8AC3E}">
        <p14:creationId xmlns:p14="http://schemas.microsoft.com/office/powerpoint/2010/main" val="415327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a:p>
            <a:endParaRPr lang="en-US" dirty="0"/>
          </a:p>
          <a:p>
            <a:r>
              <a:rPr lang="en-US" dirty="0"/>
              <a:t>Explain</a:t>
            </a:r>
            <a:r>
              <a:rPr lang="en-US" baseline="0" dirty="0"/>
              <a:t> </a:t>
            </a:r>
            <a:r>
              <a:rPr lang="en-US" dirty="0"/>
              <a:t>that t</a:t>
            </a:r>
            <a:r>
              <a:rPr lang="en-US" baseline="0" dirty="0"/>
              <a:t>his is a list of 11 characteristics that contribute to a first impression.  (Review the list with participants.)</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10</a:t>
            </a:fld>
            <a:endParaRPr lang="en-US"/>
          </a:p>
        </p:txBody>
      </p:sp>
    </p:spTree>
    <p:extLst>
      <p:ext uri="{BB962C8B-B14F-4D97-AF65-F5344CB8AC3E}">
        <p14:creationId xmlns:p14="http://schemas.microsoft.com/office/powerpoint/2010/main" val="1022083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guideline to a positive first impressions has to do with our personal space – </a:t>
            </a:r>
          </a:p>
          <a:p>
            <a:endParaRPr lang="en-US" baseline="0" dirty="0"/>
          </a:p>
          <a:p>
            <a:r>
              <a:rPr lang="en-US" baseline="0" dirty="0"/>
              <a:t>Hygiene – wear clean clothes that are in good repair and are appropriate to the work environment. Clothes should be professional – not too loose or not too tight; not too casual or too seductive. Have good personal hygiene--Are our teeth brushed and is our breath fresh?  Hair clean and hands clean? Remember, in the healthcare setting, perfume and aftershave are not acceptable due to varying patient conditions (i.e. - allergies and nausea).  </a:t>
            </a:r>
          </a:p>
          <a:p>
            <a:endParaRPr lang="en-US" baseline="0" dirty="0"/>
          </a:p>
          <a:p>
            <a:r>
              <a:rPr lang="en-US" baseline="0" dirty="0"/>
              <a:t>Work area – Don’t leave trash around.  Whether it is the patient or your co-workers, a trashy work area makes us appear disorganized which causes distrust and lack of confidence.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11</a:t>
            </a:fld>
            <a:endParaRPr lang="en-US"/>
          </a:p>
        </p:txBody>
      </p:sp>
    </p:spTree>
    <p:extLst>
      <p:ext uri="{BB962C8B-B14F-4D97-AF65-F5344CB8AC3E}">
        <p14:creationId xmlns:p14="http://schemas.microsoft.com/office/powerpoint/2010/main" val="5309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5414" y="4285456"/>
            <a:ext cx="4246245" cy="3554819"/>
          </a:xfrm>
        </p:spPr>
        <p:txBody>
          <a:bodyPr/>
          <a:lstStyle/>
          <a:p>
            <a:r>
              <a:rPr lang="en-US" dirty="0"/>
              <a:t>Explain</a:t>
            </a:r>
            <a:r>
              <a:rPr lang="en-US" baseline="0" dirty="0"/>
              <a:t> that how we greet a client or co-worker is essential for a good impression.</a:t>
            </a:r>
            <a:endParaRPr lang="en-US" dirty="0"/>
          </a:p>
          <a:p>
            <a:endParaRPr lang="en-US" baseline="0" dirty="0"/>
          </a:p>
          <a:p>
            <a:r>
              <a:rPr lang="en-US" baseline="0" dirty="0"/>
              <a:t>Smile - A warm smile before any words are even exchanged sets the tone for the interaction.  Just having the corners of our mouths turned upward makes a huge impact in facial expression.</a:t>
            </a:r>
          </a:p>
          <a:p>
            <a:endParaRPr lang="en-US" baseline="0" dirty="0"/>
          </a:p>
          <a:p>
            <a:r>
              <a:rPr lang="en-US" baseline="0" dirty="0"/>
              <a:t>Eye contact – Making eye contact is essential for establishing trust and helping the person you are talking to feel like s/he can trust you.  Word choices are also important.  </a:t>
            </a:r>
          </a:p>
          <a:p>
            <a:endParaRPr lang="en-US" baseline="0" dirty="0"/>
          </a:p>
          <a:p>
            <a:r>
              <a:rPr lang="en-US" baseline="0" dirty="0"/>
              <a:t>Greeting – Greet a patient with “Hello, Mr./Ms. ________” and then introduce yourself and your role. Avoiding being too casual/familiar and do not use words like “dear” and “</a:t>
            </a:r>
            <a:r>
              <a:rPr lang="en-US" baseline="0" dirty="0" err="1"/>
              <a:t>hun</a:t>
            </a:r>
            <a:r>
              <a:rPr lang="en-US" baseline="0" dirty="0"/>
              <a:t>.”</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12</a:t>
            </a:fld>
            <a:endParaRPr lang="en-US"/>
          </a:p>
        </p:txBody>
      </p:sp>
    </p:spTree>
    <p:extLst>
      <p:ext uri="{BB962C8B-B14F-4D97-AF65-F5344CB8AC3E}">
        <p14:creationId xmlns:p14="http://schemas.microsoft.com/office/powerpoint/2010/main" val="1766226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5414" y="4285456"/>
            <a:ext cx="4246245" cy="3554819"/>
          </a:xfrm>
        </p:spPr>
        <p:txBody>
          <a:bodyPr/>
          <a:lstStyle/>
          <a:p>
            <a:r>
              <a:rPr lang="en-US" baseline="0" dirty="0"/>
              <a:t>(See detailed procedures on page 8 of the Trainer Manual.)</a:t>
            </a:r>
          </a:p>
          <a:p>
            <a:endParaRPr lang="en-US" baseline="0" dirty="0"/>
          </a:p>
          <a:p>
            <a:r>
              <a:rPr lang="en-US" b="1" u="sng" baseline="0" dirty="0">
                <a:solidFill>
                  <a:srgbClr val="1F3864"/>
                </a:solidFill>
                <a:cs typeface="Segoe UI"/>
              </a:rPr>
              <a:t>Goal:</a:t>
            </a:r>
            <a:r>
              <a:rPr lang="en-US" baseline="0" dirty="0">
                <a:solidFill>
                  <a:srgbClr val="1F3864"/>
                </a:solidFill>
                <a:cs typeface="Segoe UI"/>
              </a:rPr>
              <a:t> To demonstrate that not making a good first impression immediately affects how the other person feels about the other person.</a:t>
            </a:r>
            <a:r>
              <a:rPr lang="en-US" b="1" u="sng" baseline="0" dirty="0">
                <a:solidFill>
                  <a:srgbClr val="1F3864"/>
                </a:solidFill>
              </a:rPr>
              <a:t> </a:t>
            </a:r>
          </a:p>
          <a:p>
            <a:endParaRPr lang="en-US" sz="1100" baseline="0" dirty="0"/>
          </a:p>
          <a:p>
            <a:r>
              <a:rPr lang="en-US" b="1" baseline="0" dirty="0">
                <a:solidFill>
                  <a:srgbClr val="000000"/>
                </a:solidFill>
                <a:cs typeface="Segoe UI"/>
              </a:rPr>
              <a:t>Materials Needed:</a:t>
            </a:r>
            <a:r>
              <a:rPr lang="en-US" b="1" baseline="0" dirty="0">
                <a:solidFill>
                  <a:srgbClr val="2E74B5"/>
                </a:solidFill>
              </a:rPr>
              <a:t> </a:t>
            </a:r>
          </a:p>
          <a:p>
            <a:pPr marL="171450" indent="-171450">
              <a:buFont typeface="Arial" panose="020B0604020202020204" pitchFamily="34" charset="0"/>
              <a:buChar char="•"/>
            </a:pPr>
            <a:r>
              <a:rPr lang="en-US" baseline="0" dirty="0">
                <a:cs typeface="Segoe UI"/>
              </a:rPr>
              <a:t>A copy of the “Lasting First Impression” role playing instructions </a:t>
            </a:r>
            <a:r>
              <a:rPr lang="en-US" baseline="0" dirty="0"/>
              <a:t> </a:t>
            </a:r>
            <a:endParaRPr lang="en-US" sz="1100" baseline="0" dirty="0"/>
          </a:p>
          <a:p>
            <a:r>
              <a:rPr lang="en-US" b="1" baseline="0" dirty="0">
                <a:cs typeface="Segoe UI"/>
              </a:rPr>
              <a:t>Planning Note:</a:t>
            </a:r>
            <a:r>
              <a:rPr lang="en-US" baseline="0" dirty="0"/>
              <a:t> </a:t>
            </a:r>
          </a:p>
          <a:p>
            <a:r>
              <a:rPr lang="en-US" baseline="0" dirty="0">
                <a:cs typeface="Segoe UI"/>
              </a:rPr>
              <a:t>Print the participant instructions on page 9 of the Trainer Manual.  Print one page for every two participants and cut each page in half.  There should be a Partner 1 stack of instructions and a Partner 2 stack of instructions. </a:t>
            </a:r>
            <a:r>
              <a:rPr lang="en-US" baseline="0" dirty="0"/>
              <a:t> </a:t>
            </a:r>
            <a:endParaRPr lang="en-US" sz="1100" baseline="0" dirty="0"/>
          </a:p>
          <a:p>
            <a:r>
              <a:rPr lang="en-US" b="1" baseline="0" dirty="0">
                <a:solidFill>
                  <a:srgbClr val="000000"/>
                </a:solidFill>
                <a:cs typeface="Segoe UI"/>
              </a:rPr>
              <a:t>Procedures:</a:t>
            </a:r>
            <a:r>
              <a:rPr lang="en-US" b="1" baseline="0" dirty="0">
                <a:solidFill>
                  <a:srgbClr val="2E74B5"/>
                </a:solidFill>
              </a:rPr>
              <a:t> </a:t>
            </a:r>
          </a:p>
          <a:p>
            <a:pPr marL="228600" indent="-228600">
              <a:buFont typeface="+mj-lt"/>
              <a:buAutoNum type="arabicPeriod"/>
            </a:pPr>
            <a:r>
              <a:rPr lang="en-US" baseline="0" dirty="0">
                <a:cs typeface="Segoe UI"/>
              </a:rPr>
              <a:t>Announce that this is a role playing activity.</a:t>
            </a:r>
            <a:r>
              <a:rPr lang="en-US" baseline="0" dirty="0"/>
              <a:t> </a:t>
            </a:r>
          </a:p>
          <a:p>
            <a:pPr marL="228600" indent="-228600">
              <a:buFont typeface="+mj-lt"/>
              <a:buAutoNum type="arabicPeriod"/>
            </a:pPr>
            <a:r>
              <a:rPr lang="en-US" baseline="0" dirty="0">
                <a:cs typeface="Segoe UI"/>
              </a:rPr>
              <a:t>Divide participants into pairs. Explain that each person will be provided with instructions describing his or her role. </a:t>
            </a:r>
            <a:r>
              <a:rPr lang="en-US" baseline="0" dirty="0"/>
              <a:t> </a:t>
            </a:r>
          </a:p>
          <a:p>
            <a:pPr marL="228600" indent="-228600">
              <a:buFont typeface="+mj-lt"/>
              <a:buAutoNum type="arabicPeriod"/>
            </a:pPr>
            <a:r>
              <a:rPr lang="en-US" baseline="0" dirty="0">
                <a:cs typeface="Segoe UI"/>
              </a:rPr>
              <a:t>Distribute the instructions you have printed to the participants. Make sure that one person has instructions for Partner #1 and the other person has instructions for Partner 2.  Instruct the participants that they are not to show their instructions to their partners. </a:t>
            </a:r>
            <a:r>
              <a:rPr lang="en-US" baseline="0" dirty="0"/>
              <a:t> </a:t>
            </a:r>
          </a:p>
          <a:p>
            <a:pPr marL="228600" indent="-228600">
              <a:buFont typeface="+mj-lt"/>
              <a:buAutoNum type="arabicPeriod"/>
            </a:pPr>
            <a:r>
              <a:rPr lang="en-US" baseline="0" dirty="0">
                <a:cs typeface="Segoe UI"/>
              </a:rPr>
              <a:t>Provide a couple of minutes for participants to quietly read the instructions before beginning the activity.</a:t>
            </a:r>
            <a:r>
              <a:rPr lang="en-US" baseline="0" dirty="0"/>
              <a:t> </a:t>
            </a:r>
          </a:p>
          <a:p>
            <a:pPr marL="228600" indent="-228600">
              <a:buFont typeface="+mj-lt"/>
              <a:buAutoNum type="arabicPeriod"/>
            </a:pPr>
            <a:r>
              <a:rPr lang="en-US" baseline="0" dirty="0">
                <a:cs typeface="Segoe UI"/>
              </a:rPr>
              <a:t>Explain that the activity will last 3 minutes. </a:t>
            </a:r>
            <a:r>
              <a:rPr lang="en-US" baseline="0" dirty="0"/>
              <a:t> </a:t>
            </a:r>
          </a:p>
          <a:p>
            <a:pPr marL="228600" indent="-228600">
              <a:buFont typeface="+mj-lt"/>
              <a:buAutoNum type="arabicPeriod"/>
            </a:pPr>
            <a:r>
              <a:rPr lang="en-US" baseline="0" dirty="0">
                <a:cs typeface="Segoe UI"/>
              </a:rPr>
              <a:t>Ask if there are any questions and then begin activity.</a:t>
            </a:r>
            <a:r>
              <a:rPr lang="en-US" baseline="0" dirty="0"/>
              <a:t> </a:t>
            </a:r>
          </a:p>
          <a:p>
            <a:pPr marL="228600" indent="-228600">
              <a:buFont typeface="+mj-lt"/>
              <a:buAutoNum type="arabicPeriod"/>
            </a:pPr>
            <a:r>
              <a:rPr lang="en-US" baseline="0" dirty="0">
                <a:cs typeface="Segoe UI"/>
              </a:rPr>
              <a:t>After three minutes, ask the partners to share with one another their observations and experience of the role playing activity.</a:t>
            </a:r>
            <a:r>
              <a:rPr lang="en-US" baseline="0" dirty="0"/>
              <a:t> </a:t>
            </a:r>
          </a:p>
          <a:p>
            <a:pPr marL="228600" indent="-228600">
              <a:buFont typeface="+mj-lt"/>
              <a:buAutoNum type="arabicPeriod"/>
            </a:pPr>
            <a:r>
              <a:rPr lang="en-US" baseline="0" dirty="0">
                <a:cs typeface="Segoe UI"/>
              </a:rPr>
              <a:t>After the participants have shared their experiences of the activity with one another, bring the group together and ask questions such as: </a:t>
            </a:r>
            <a:r>
              <a:rPr lang="en-US" baseline="0" dirty="0"/>
              <a:t> </a:t>
            </a:r>
          </a:p>
          <a:p>
            <a:pPr marL="685800" lvl="1" indent="-228600">
              <a:buFont typeface="+mj-lt"/>
              <a:buAutoNum type="alphaLcPeriod"/>
            </a:pPr>
            <a:r>
              <a:rPr lang="en-US" baseline="0" dirty="0">
                <a:cs typeface="Segoe UI"/>
              </a:rPr>
              <a:t>Partner 2:</a:t>
            </a:r>
            <a:r>
              <a:rPr lang="en-US" baseline="0" dirty="0"/>
              <a:t> </a:t>
            </a:r>
            <a:endParaRPr lang="en-US" b="1" dirty="0">
              <a:cs typeface="Segoe UI"/>
            </a:endParaRPr>
          </a:p>
          <a:p>
            <a:pPr marL="1200150" lvl="2" indent="-285750">
              <a:buFont typeface="+mj-lt"/>
              <a:buAutoNum type="romanLcPeriod"/>
            </a:pPr>
            <a:r>
              <a:rPr lang="en-US" baseline="0" dirty="0">
                <a:cs typeface="Segoe UI"/>
              </a:rPr>
              <a:t>How did you feel about your interaction?</a:t>
            </a:r>
            <a:r>
              <a:rPr lang="en-US" baseline="0" dirty="0"/>
              <a:t> </a:t>
            </a:r>
            <a:endParaRPr lang="en-US" dirty="0"/>
          </a:p>
          <a:p>
            <a:pPr marL="1200150" lvl="2" indent="-285750">
              <a:buFont typeface="+mj-lt"/>
              <a:buAutoNum type="romanLcPeriod"/>
            </a:pPr>
            <a:r>
              <a:rPr lang="en-US" baseline="0" dirty="0">
                <a:cs typeface="Segoe UI"/>
              </a:rPr>
              <a:t>Did you know who the person was or what s/he wanted?</a:t>
            </a:r>
            <a:r>
              <a:rPr lang="en-US" baseline="0" dirty="0"/>
              <a:t> </a:t>
            </a:r>
          </a:p>
          <a:p>
            <a:pPr marL="1200150" lvl="2" indent="-285750">
              <a:buFont typeface="+mj-lt"/>
              <a:buAutoNum type="romanLcPeriod"/>
            </a:pPr>
            <a:r>
              <a:rPr lang="en-US" baseline="0" dirty="0">
                <a:cs typeface="Segoe UI"/>
              </a:rPr>
              <a:t>Did you trust him/her?</a:t>
            </a:r>
            <a:r>
              <a:rPr lang="en-US" baseline="0" dirty="0"/>
              <a:t> </a:t>
            </a:r>
          </a:p>
          <a:p>
            <a:pPr marL="1200150" lvl="2" indent="-285750">
              <a:buFont typeface="+mj-lt"/>
              <a:buAutoNum type="romanLcPeriod"/>
            </a:pPr>
            <a:r>
              <a:rPr lang="en-US" baseline="0" dirty="0">
                <a:cs typeface="Segoe UI"/>
              </a:rPr>
              <a:t>Did you feel well cared for?</a:t>
            </a:r>
            <a:r>
              <a:rPr lang="en-US" baseline="0" dirty="0"/>
              <a:t> </a:t>
            </a:r>
          </a:p>
          <a:p>
            <a:pPr marL="1200150" lvl="2" indent="-285750">
              <a:buFont typeface="+mj-lt"/>
              <a:buAutoNum type="romanLcPeriod"/>
            </a:pPr>
            <a:r>
              <a:rPr lang="en-US" baseline="0" dirty="0">
                <a:cs typeface="Segoe UI"/>
              </a:rPr>
              <a:t>How could be done differently?</a:t>
            </a:r>
            <a:r>
              <a:rPr lang="en-US" baseline="0" dirty="0"/>
              <a:t> </a:t>
            </a:r>
          </a:p>
          <a:p>
            <a:pPr marL="1200150" lvl="2" indent="-285750">
              <a:buFont typeface="+mj-lt"/>
              <a:buAutoNum type="romanLcPeriod"/>
            </a:pPr>
            <a:r>
              <a:rPr lang="en-US" baseline="0" dirty="0">
                <a:cs typeface="Segoe UI"/>
              </a:rPr>
              <a:t>How will you feel the next time the nutritionist arrives?</a:t>
            </a:r>
            <a:r>
              <a:rPr lang="en-US" baseline="0" dirty="0"/>
              <a:t> </a:t>
            </a:r>
          </a:p>
          <a:p>
            <a:pPr marL="685800" lvl="1" indent="-228600">
              <a:buFont typeface="+mj-lt"/>
              <a:buAutoNum type="alphaLcPeriod"/>
            </a:pPr>
            <a:r>
              <a:rPr lang="en-US" baseline="0" dirty="0">
                <a:cs typeface="Segoe UI"/>
              </a:rPr>
              <a:t>Partner 1</a:t>
            </a:r>
            <a:r>
              <a:rPr lang="en-US" baseline="0" dirty="0"/>
              <a:t> </a:t>
            </a:r>
          </a:p>
          <a:p>
            <a:pPr marL="1200150" lvl="2" indent="-285750">
              <a:buFont typeface="+mj-lt"/>
              <a:buAutoNum type="romanLcPeriod"/>
            </a:pPr>
            <a:r>
              <a:rPr lang="en-US" baseline="0" dirty="0">
                <a:cs typeface="Segoe UI"/>
              </a:rPr>
              <a:t>Have you ever seen someone enter a patient room and start an interaction like this?</a:t>
            </a:r>
            <a:r>
              <a:rPr lang="en-US" baseline="0" dirty="0"/>
              <a:t> </a:t>
            </a:r>
          </a:p>
          <a:p>
            <a:pPr marL="1200150" lvl="2" indent="-285750">
              <a:buFont typeface="+mj-lt"/>
              <a:buAutoNum type="romanLcPeriod"/>
            </a:pPr>
            <a:r>
              <a:rPr lang="en-US" baseline="0" dirty="0">
                <a:cs typeface="Segoe UI"/>
              </a:rPr>
              <a:t>Have you ever participated in a similar type of interaction?</a:t>
            </a:r>
            <a:r>
              <a:rPr lang="en-US" baseline="0" dirty="0"/>
              <a:t> </a:t>
            </a:r>
          </a:p>
          <a:p>
            <a:pPr marL="1200150" lvl="2" indent="-285750">
              <a:buFont typeface="+mj-lt"/>
              <a:buAutoNum type="romanLcPeriod"/>
            </a:pPr>
            <a:r>
              <a:rPr lang="en-US" baseline="0" dirty="0">
                <a:cs typeface="Segoe UI"/>
              </a:rPr>
              <a:t>What could be done differently?</a:t>
            </a:r>
            <a:r>
              <a:rPr lang="en-US" baseline="0" dirty="0"/>
              <a:t> </a:t>
            </a:r>
          </a:p>
          <a:p>
            <a:pPr marL="1200150" lvl="2" indent="-285750">
              <a:buFont typeface="+mj-lt"/>
              <a:buAutoNum type="romanLcPeriod"/>
            </a:pPr>
            <a:r>
              <a:rPr lang="en-US" baseline="0" dirty="0">
                <a:cs typeface="Segoe UI"/>
              </a:rPr>
              <a:t>How will you feel the next time you have to work with this patient?</a:t>
            </a:r>
            <a:r>
              <a:rPr lang="en-US" baseline="0" dirty="0"/>
              <a:t> </a:t>
            </a:r>
          </a:p>
          <a:p>
            <a:endParaRPr lang="en-US" sz="1100" baseline="0" dirty="0"/>
          </a:p>
          <a:p>
            <a:endParaRPr lang="en-US" sz="1100" baseline="0" dirty="0"/>
          </a:p>
          <a:p>
            <a:endParaRPr lang="en-US" sz="1100" baseline="0" dirty="0"/>
          </a:p>
          <a:p>
            <a:endParaRPr lang="en-US" sz="1100" baseline="0" dirty="0"/>
          </a:p>
          <a:p>
            <a:endParaRPr lang="en-US" b="1" dirty="0">
              <a:cs typeface="Segoe UI"/>
            </a:endParaRPr>
          </a:p>
          <a:p>
            <a:endParaRPr lang="en-US" dirty="0">
              <a:latin typeface="Calibri"/>
              <a:cs typeface="Segoe UI"/>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13</a:t>
            </a:fld>
            <a:endParaRPr lang="en-US"/>
          </a:p>
        </p:txBody>
      </p:sp>
    </p:spTree>
    <p:extLst>
      <p:ext uri="{BB962C8B-B14F-4D97-AF65-F5344CB8AC3E}">
        <p14:creationId xmlns:p14="http://schemas.microsoft.com/office/powerpoint/2010/main" val="150105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1262" y="4285456"/>
            <a:ext cx="4654550" cy="3554819"/>
          </a:xfrm>
        </p:spPr>
        <p:txBody>
          <a:bodyPr/>
          <a:lstStyle/>
          <a:p>
            <a:r>
              <a:rPr lang="en-US" dirty="0"/>
              <a:t>Explain</a:t>
            </a:r>
            <a:r>
              <a:rPr lang="en-US" baseline="0" dirty="0"/>
              <a:t> that the appearance of our workspace says much to the observer about how we perform our job.</a:t>
            </a:r>
          </a:p>
          <a:p>
            <a:endParaRPr lang="en-US" baseline="0" dirty="0"/>
          </a:p>
          <a:p>
            <a:r>
              <a:rPr lang="en-US" baseline="0" dirty="0"/>
              <a:t>Clean up after yourself - The area where we work is a reflection on each of us.  Clean up whatever mess you make and more.  Throw away the trash, tidy up the workstation, and maintain the patients room. Sometimes this means cleaning up after your co-worker. The clean work environment is the priority. However, hold your colleagues accountable if trashy mistakes become trashy habits.</a:t>
            </a:r>
          </a:p>
          <a:p>
            <a:endParaRPr lang="en-US" baseline="0" dirty="0"/>
          </a:p>
          <a:p>
            <a:r>
              <a:rPr lang="en-US" baseline="0" dirty="0"/>
              <a:t>Do what you say you will do - If you tell a client or co-worker that you are going to do something, then you need to do or explain what changed and why you can’t do what you said you would do.  This type of accountability breeds trust and confidence.</a:t>
            </a:r>
          </a:p>
          <a:p>
            <a:endParaRPr lang="en-US" baseline="0" dirty="0"/>
          </a:p>
          <a:p>
            <a:r>
              <a:rPr lang="en-US" dirty="0"/>
              <a:t>What you say - Be careful what you say</a:t>
            </a:r>
            <a:r>
              <a:rPr lang="en-US" baseline="0" dirty="0"/>
              <a:t> and how you say it.  Make sure not to have angry outbursts, yell or curse.  Make sure what you say is positive and not negative about other employees or clients.  </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14</a:t>
            </a:fld>
            <a:endParaRPr lang="en-US"/>
          </a:p>
        </p:txBody>
      </p:sp>
    </p:spTree>
    <p:extLst>
      <p:ext uri="{BB962C8B-B14F-4D97-AF65-F5344CB8AC3E}">
        <p14:creationId xmlns:p14="http://schemas.microsoft.com/office/powerpoint/2010/main" val="1603834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our attitude is displayed in a variety of ways and shows clients how important they are to us.</a:t>
            </a:r>
          </a:p>
          <a:p>
            <a:endParaRPr lang="en-US" baseline="0" dirty="0"/>
          </a:p>
          <a:p>
            <a:r>
              <a:rPr lang="en-US" baseline="0" dirty="0"/>
              <a:t>Attentive - Be attentive during conversations.  Make sure they know you are listening to them.  They know you are listening to them when you make eye contact and respond to them.  </a:t>
            </a:r>
          </a:p>
          <a:p>
            <a:endParaRPr lang="en-US" baseline="0" dirty="0"/>
          </a:p>
          <a:p>
            <a:r>
              <a:rPr lang="en-US" baseline="0" dirty="0"/>
              <a:t>Friendly - Watch your verbal and non-verbal communication, including body language, and watch for signs that may give the impression that are not interested in them or what they are staying.</a:t>
            </a:r>
          </a:p>
          <a:p>
            <a:endParaRPr lang="en-US" baseline="0" dirty="0"/>
          </a:p>
          <a:p>
            <a:r>
              <a:rPr lang="en-US" baseline="0" dirty="0"/>
              <a:t>Attention to Detail - Remembering details about a previous conversation or about the client and his/her family shows that you care.</a:t>
            </a:r>
          </a:p>
          <a:p>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15</a:t>
            </a:fld>
            <a:endParaRPr lang="en-US"/>
          </a:p>
        </p:txBody>
      </p:sp>
    </p:spTree>
    <p:extLst>
      <p:ext uri="{BB962C8B-B14F-4D97-AF65-F5344CB8AC3E}">
        <p14:creationId xmlns:p14="http://schemas.microsoft.com/office/powerpoint/2010/main" val="143638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1575" y="4285456"/>
            <a:ext cx="4713923" cy="3554819"/>
          </a:xfrm>
        </p:spPr>
        <p:txBody>
          <a:bodyPr/>
          <a:lstStyle/>
          <a:p>
            <a:r>
              <a:rPr lang="en-US" dirty="0"/>
              <a:t>Explain that t</a:t>
            </a:r>
            <a:r>
              <a:rPr lang="en-US" baseline="0" dirty="0"/>
              <a:t>he words we actually say are also important in regards to social graces.  </a:t>
            </a:r>
          </a:p>
          <a:p>
            <a:endParaRPr lang="en-US" baseline="0" dirty="0"/>
          </a:p>
          <a:p>
            <a:r>
              <a:rPr lang="en-US" baseline="0" dirty="0"/>
              <a:t>Clear - Verbal communication is the obvious way that we communicate with clients and coworkers.  Make sure to speak clearly and at the appropriate speed.  It is also important to verify the other person is understanding what is being said.  If you are unsure if they are understanding, you can ask them to repeat back what was said.</a:t>
            </a:r>
          </a:p>
          <a:p>
            <a:endParaRPr lang="en-US" baseline="0" dirty="0"/>
          </a:p>
          <a:p>
            <a:r>
              <a:rPr lang="en-US" baseline="0" dirty="0"/>
              <a:t>Tone - Watch your tone!  Is it warm, friendly, and accepting?  Is there an edge to your tone? Does it sound judgmental or like you are in a hurry?  </a:t>
            </a:r>
          </a:p>
          <a:p>
            <a:endParaRPr lang="en-US" baseline="0" dirty="0"/>
          </a:p>
          <a:p>
            <a:r>
              <a:rPr lang="en-US" baseline="0" dirty="0"/>
              <a:t>Don’t multi-task – </a:t>
            </a:r>
            <a:r>
              <a:rPr lang="en-US" baseline="0" dirty="0" err="1"/>
              <a:t>Mutli</a:t>
            </a:r>
            <a:r>
              <a:rPr lang="en-US" baseline="0" dirty="0"/>
              <a:t>-tasking makes it seem that the task is more important than the person you are speaking with.  During an important conversation where the other person is sharing how s/he is feeling or you are sharing important information, stop what you are doing and focus only on the person and what you are communicating.</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16</a:t>
            </a:fld>
            <a:endParaRPr lang="en-US"/>
          </a:p>
        </p:txBody>
      </p:sp>
    </p:spTree>
    <p:extLst>
      <p:ext uri="{BB962C8B-B14F-4D97-AF65-F5344CB8AC3E}">
        <p14:creationId xmlns:p14="http://schemas.microsoft.com/office/powerpoint/2010/main" val="8916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a:p>
            <a:r>
              <a:rPr lang="en-US" baseline="0" dirty="0"/>
              <a:t>(See detailed procedures on page 11 of the Trainer Manual.)</a:t>
            </a:r>
            <a:endParaRPr lang="en-US" dirty="0"/>
          </a:p>
          <a:p>
            <a:br>
              <a:rPr lang="en-US" dirty="0"/>
            </a:br>
            <a:r>
              <a:rPr lang="en-US" dirty="0"/>
              <a:t>Trainer Note: if you are</a:t>
            </a:r>
            <a:r>
              <a:rPr lang="en-US" baseline="0" dirty="0"/>
              <a:t> part of the role play, you may want to display the whole slide before beginning the activity.</a:t>
            </a:r>
          </a:p>
          <a:p>
            <a:br>
              <a:rPr lang="en-US" baseline="0" dirty="0"/>
            </a:br>
            <a:r>
              <a:rPr lang="en-US" b="1" baseline="0" dirty="0">
                <a:cs typeface="Segoe UI"/>
              </a:rPr>
              <a:t>Goal</a:t>
            </a:r>
            <a:r>
              <a:rPr lang="en-US" baseline="0" dirty="0">
                <a:cs typeface="Segoe UI"/>
              </a:rPr>
              <a:t>:</a:t>
            </a:r>
            <a:r>
              <a:rPr lang="en-US" b="1" baseline="0" dirty="0">
                <a:cs typeface="Segoe UI"/>
              </a:rPr>
              <a:t> </a:t>
            </a:r>
            <a:r>
              <a:rPr lang="en-US" baseline="0" dirty="0">
                <a:cs typeface="Segoe UI"/>
              </a:rPr>
              <a:t>To demonstrate how tone of voice can impact the reception of words. </a:t>
            </a:r>
            <a:r>
              <a:rPr lang="en-US" baseline="0" dirty="0"/>
              <a:t> </a:t>
            </a:r>
          </a:p>
          <a:p>
            <a:r>
              <a:rPr lang="en-US" b="1" baseline="0" dirty="0">
                <a:solidFill>
                  <a:srgbClr val="000000"/>
                </a:solidFill>
                <a:cs typeface="Segoe UI"/>
              </a:rPr>
              <a:t>Procedures:</a:t>
            </a:r>
            <a:r>
              <a:rPr lang="en-US" b="1" baseline="0" dirty="0">
                <a:solidFill>
                  <a:srgbClr val="2E74B5"/>
                </a:solidFill>
              </a:rPr>
              <a:t> </a:t>
            </a:r>
            <a:endParaRPr lang="en-US" baseline="0" dirty="0">
              <a:cs typeface="Segoe UI"/>
            </a:endParaRPr>
          </a:p>
          <a:p>
            <a:pPr marL="228600" lvl="0" indent="-228600">
              <a:buFont typeface="+mj-lt"/>
              <a:buAutoNum type="arabicPeriod"/>
            </a:pPr>
            <a:r>
              <a:rPr lang="en-US" dirty="0">
                <a:cs typeface="Segoe UI"/>
              </a:rPr>
              <a:t>Announce that this is a role playing activity. </a:t>
            </a:r>
          </a:p>
          <a:p>
            <a:pPr marL="228600" lvl="0" indent="-228600">
              <a:buFont typeface="+mj-lt"/>
              <a:buAutoNum type="arabicPeriod"/>
            </a:pPr>
            <a:r>
              <a:rPr lang="en-US" dirty="0">
                <a:cs typeface="Segoe UI"/>
              </a:rPr>
              <a:t>Divide participants into pairs. If there are an odd number of participants, the trainer should also participate.  </a:t>
            </a:r>
            <a:endParaRPr lang="en-US" dirty="0"/>
          </a:p>
          <a:p>
            <a:pPr marL="228600" lvl="0" indent="-228600">
              <a:buFont typeface="+mj-lt"/>
              <a:buAutoNum type="arabicPeriod"/>
            </a:pPr>
            <a:r>
              <a:rPr lang="en-US" dirty="0">
                <a:cs typeface="Segoe UI"/>
              </a:rPr>
              <a:t>Give participants a couple of minutes to quickly read through the instructions before the activity begins. </a:t>
            </a:r>
          </a:p>
          <a:p>
            <a:pPr marL="228600" lvl="0" indent="-228600">
              <a:buFont typeface="+mj-lt"/>
              <a:buAutoNum type="arabicPeriod"/>
            </a:pPr>
            <a:r>
              <a:rPr lang="en-US" dirty="0">
                <a:cs typeface="Segoe UI"/>
              </a:rPr>
              <a:t>The conversation should proceed as follows: </a:t>
            </a:r>
          </a:p>
          <a:p>
            <a:pPr marL="685800" lvl="1" indent="-228600">
              <a:buFont typeface="+mj-lt"/>
              <a:buAutoNum type="alphaLcPeriod"/>
            </a:pPr>
            <a:r>
              <a:rPr lang="en-US" dirty="0">
                <a:cs typeface="Segoe UI"/>
              </a:rPr>
              <a:t>Partner 1: Do you want me to cover while you go to lunch?  </a:t>
            </a:r>
          </a:p>
          <a:p>
            <a:pPr marL="685800" lvl="1" indent="-228600">
              <a:buFont typeface="+mj-lt"/>
              <a:buAutoNum type="alphaLcPeriod"/>
            </a:pPr>
            <a:r>
              <a:rPr lang="en-US" dirty="0">
                <a:cs typeface="Segoe UI"/>
              </a:rPr>
              <a:t>Partner 2:  Yes.  (</a:t>
            </a:r>
            <a:r>
              <a:rPr lang="en-US" i="1" dirty="0">
                <a:cs typeface="Segoe UI"/>
              </a:rPr>
              <a:t>Your tone of voice should reflect that you have been waiting for over an hour to take your lunch break. Your partner is always late to relieve you for your break!)</a:t>
            </a:r>
            <a:r>
              <a:rPr lang="en-US" dirty="0">
                <a:cs typeface="Segoe UI"/>
              </a:rPr>
              <a:t> </a:t>
            </a:r>
          </a:p>
          <a:p>
            <a:pPr marL="685800" lvl="1" indent="-228600">
              <a:buFont typeface="+mj-lt"/>
              <a:buAutoNum type="alphaLcPeriod"/>
            </a:pPr>
            <a:r>
              <a:rPr lang="en-US" dirty="0">
                <a:cs typeface="Segoe UI"/>
              </a:rPr>
              <a:t>Partner 1: Repeat the same question: Do you want me to cover while you go to lunch? </a:t>
            </a:r>
          </a:p>
          <a:p>
            <a:pPr marL="685800" lvl="1" indent="-228600">
              <a:buFont typeface="+mj-lt"/>
              <a:buAutoNum type="alphaLcPeriod"/>
            </a:pPr>
            <a:r>
              <a:rPr lang="en-US" dirty="0">
                <a:cs typeface="Segoe UI"/>
              </a:rPr>
              <a:t>Partner 2: Yes. (</a:t>
            </a:r>
            <a:r>
              <a:rPr lang="en-US" i="1" dirty="0">
                <a:cs typeface="Segoe UI"/>
              </a:rPr>
              <a:t>Use a tone of voice that reflects the pleasant surprise that your partner is on time and offering to cover you for a well-deserved break</a:t>
            </a:r>
            <a:r>
              <a:rPr lang="en-US" dirty="0">
                <a:cs typeface="Segoe UI"/>
              </a:rPr>
              <a:t>.) </a:t>
            </a:r>
            <a:endParaRPr lang="en-US" dirty="0">
              <a:cs typeface="Times New Roman"/>
            </a:endParaRPr>
          </a:p>
          <a:p>
            <a:pPr marL="228600" lvl="0" indent="-228600">
              <a:buFont typeface="+mj-lt"/>
              <a:buAutoNum type="arabicPeriod"/>
            </a:pPr>
            <a:r>
              <a:rPr lang="en-US" dirty="0">
                <a:cs typeface="Segoe UI"/>
              </a:rPr>
              <a:t>Report out </a:t>
            </a:r>
          </a:p>
          <a:p>
            <a:pPr marL="685800" lvl="1" indent="-228600">
              <a:buFont typeface="+mj-lt"/>
              <a:buAutoNum type="alphaLcPeriod"/>
            </a:pPr>
            <a:r>
              <a:rPr lang="en-US" dirty="0">
                <a:cs typeface="Segoe UI"/>
              </a:rPr>
              <a:t>How did it feel to be Partner 1? Partner 2? </a:t>
            </a:r>
          </a:p>
          <a:p>
            <a:pPr marL="685800" lvl="1" indent="-228600">
              <a:buFont typeface="+mj-lt"/>
              <a:buAutoNum type="alphaLcPeriod"/>
            </a:pPr>
            <a:r>
              <a:rPr lang="en-US" dirty="0">
                <a:cs typeface="Segoe UI"/>
              </a:rPr>
              <a:t>Is tone of voice a useful tool for communication? How could Partner 2 better communicate his/her perspective?</a:t>
            </a:r>
          </a:p>
          <a:p>
            <a:br>
              <a:rPr lang="en-US" dirty="0">
                <a:cs typeface="Segoe UI"/>
              </a:rPr>
            </a:br>
            <a:endParaRPr lang="en-US" dirty="0">
              <a:cs typeface="Segoe UI"/>
            </a:endParaRPr>
          </a:p>
          <a:p>
            <a:pPr lvl="0"/>
            <a:br>
              <a:rPr lang="en-US" dirty="0"/>
            </a:br>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17</a:t>
            </a:fld>
            <a:endParaRPr lang="en-US"/>
          </a:p>
        </p:txBody>
      </p:sp>
    </p:spTree>
    <p:extLst>
      <p:ext uri="{BB962C8B-B14F-4D97-AF65-F5344CB8AC3E}">
        <p14:creationId xmlns:p14="http://schemas.microsoft.com/office/powerpoint/2010/main" val="2999630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5414" y="4285456"/>
            <a:ext cx="4246245" cy="3554819"/>
          </a:xfrm>
        </p:spPr>
        <p:txBody>
          <a:bodyPr/>
          <a:lstStyle/>
          <a:p>
            <a:pPr defTabSz="893003">
              <a:defRPr/>
            </a:pPr>
            <a:r>
              <a:rPr lang="en-US" dirty="0"/>
              <a:t>(See detailed procedures on page 12 of the Trainer</a:t>
            </a:r>
            <a:r>
              <a:rPr lang="en-US" baseline="0" dirty="0"/>
              <a:t> Manual.)</a:t>
            </a:r>
          </a:p>
          <a:p>
            <a:pPr defTabSz="893003">
              <a:defRPr/>
            </a:pPr>
            <a:endParaRPr lang="en-US" baseline="0" dirty="0"/>
          </a:p>
          <a:p>
            <a:r>
              <a:rPr lang="en-US" sz="1200" b="1" u="none" strike="noStrike" kern="1200" dirty="0">
                <a:solidFill>
                  <a:schemeClr val="tx1"/>
                </a:solidFill>
                <a:effectLst/>
                <a:latin typeface="+mn-lt"/>
                <a:ea typeface="+mn-ea"/>
                <a:cs typeface="+mn-cs"/>
              </a:rPr>
              <a:t>Goal:</a:t>
            </a:r>
            <a:r>
              <a:rPr lang="en-US" sz="1200" b="0" u="none" strike="noStrike" kern="1200" dirty="0">
                <a:solidFill>
                  <a:schemeClr val="tx1"/>
                </a:solidFill>
                <a:effectLst/>
                <a:latin typeface="+mn-lt"/>
                <a:ea typeface="+mn-ea"/>
                <a:cs typeface="+mn-cs"/>
              </a:rPr>
              <a:t> To practice social graces in difficult situations.  Awkward moments inevitably occur in the workplace. These awkward moments can often appear to be a breach of social graces. Preventing and recovering from these awkward moments can be easier if you have a prepared set of strategies.</a:t>
            </a:r>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Poster paper or flip chart paper</a:t>
            </a:r>
            <a:endParaRPr lang="en-US" sz="1200" b="1"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Magic markers for each participant</a:t>
            </a:r>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Procedures:</a:t>
            </a:r>
          </a:p>
          <a:p>
            <a:pPr marL="228600" lvl="0" indent="-228600">
              <a:buFont typeface="+mj-lt"/>
              <a:buAutoNum type="arabicPeriod"/>
            </a:pPr>
            <a:r>
              <a:rPr lang="en-US" sz="1200" b="0" u="none" strike="noStrike" kern="1200" dirty="0">
                <a:solidFill>
                  <a:schemeClr val="tx1"/>
                </a:solidFill>
                <a:effectLst/>
                <a:latin typeface="+mn-lt"/>
                <a:ea typeface="+mn-ea"/>
                <a:cs typeface="+mn-cs"/>
              </a:rPr>
              <a:t>Divide participants into teams of about 3-5 people.</a:t>
            </a:r>
            <a:endParaRPr lang="en-US" sz="1200" b="1" u="sng" kern="1200" dirty="0">
              <a:solidFill>
                <a:schemeClr val="tx1"/>
              </a:solidFill>
              <a:effectLst/>
              <a:latin typeface="+mn-lt"/>
              <a:ea typeface="+mn-ea"/>
              <a:cs typeface="+mn-cs"/>
            </a:endParaRPr>
          </a:p>
          <a:p>
            <a:pPr marL="228600" lvl="0" indent="-228600">
              <a:buFont typeface="+mj-lt"/>
              <a:buAutoNum type="arabicPeriod"/>
            </a:pPr>
            <a:r>
              <a:rPr lang="en-US" sz="1200" b="0" u="none" strike="noStrike" kern="1200" dirty="0">
                <a:solidFill>
                  <a:schemeClr val="tx1"/>
                </a:solidFill>
                <a:effectLst/>
                <a:latin typeface="+mn-lt"/>
                <a:ea typeface="+mn-ea"/>
                <a:cs typeface="+mn-cs"/>
              </a:rPr>
              <a:t>Give teams about 7-10 minutes to make a list of embarrassing or stressful situations in the workplace. This might include forgetting someone’s name, receiving an unwanted gift from a client, noticing a colleague’s poor personal hygiene, or etc. </a:t>
            </a:r>
            <a:endParaRPr lang="en-US" sz="1200" b="1" u="sng" kern="1200" dirty="0">
              <a:solidFill>
                <a:schemeClr val="tx1"/>
              </a:solidFill>
              <a:effectLst/>
              <a:latin typeface="+mn-lt"/>
              <a:ea typeface="+mn-ea"/>
              <a:cs typeface="+mn-cs"/>
            </a:endParaRPr>
          </a:p>
          <a:p>
            <a:pPr marL="228600" lvl="0" indent="-228600">
              <a:buFont typeface="+mj-lt"/>
              <a:buAutoNum type="arabicPeriod"/>
            </a:pPr>
            <a:r>
              <a:rPr lang="en-US" sz="1200" b="0" u="none" strike="noStrike" kern="1200" dirty="0">
                <a:solidFill>
                  <a:schemeClr val="tx1"/>
                </a:solidFill>
                <a:effectLst/>
                <a:latin typeface="+mn-lt"/>
                <a:ea typeface="+mn-ea"/>
                <a:cs typeface="+mn-cs"/>
              </a:rPr>
              <a:t>Have teams rotate lists. The will have 5 minutes to find and suggest the use of specific types of social graces to apply to each situation.   </a:t>
            </a:r>
            <a:endParaRPr lang="en-US" sz="1200" b="1" u="sng" kern="1200" dirty="0">
              <a:solidFill>
                <a:schemeClr val="tx1"/>
              </a:solidFill>
              <a:effectLst/>
              <a:latin typeface="+mn-lt"/>
              <a:ea typeface="+mn-ea"/>
              <a:cs typeface="+mn-cs"/>
            </a:endParaRPr>
          </a:p>
          <a:p>
            <a:pPr marL="228600" lvl="0" indent="-228600">
              <a:buFont typeface="+mj-lt"/>
              <a:buAutoNum type="arabicPeriod"/>
            </a:pPr>
            <a:r>
              <a:rPr lang="en-US" sz="1200" b="0" u="none" strike="noStrike" kern="1200" dirty="0">
                <a:solidFill>
                  <a:schemeClr val="tx1"/>
                </a:solidFill>
                <a:effectLst/>
                <a:latin typeface="+mn-lt"/>
                <a:ea typeface="+mn-ea"/>
                <a:cs typeface="+mn-cs"/>
              </a:rPr>
              <a:t>Have each team pick out one or two situations and solutions to share with the large group.</a:t>
            </a:r>
            <a:endParaRPr lang="en-US" sz="1200" b="1" u="sng" kern="1200" dirty="0">
              <a:solidFill>
                <a:schemeClr val="tx1"/>
              </a:solidFill>
              <a:effectLst/>
              <a:latin typeface="+mn-lt"/>
              <a:ea typeface="+mn-ea"/>
              <a:cs typeface="+mn-cs"/>
            </a:endParaRPr>
          </a:p>
          <a:p>
            <a:pPr marL="228600" lvl="0" indent="-228600">
              <a:buFont typeface="+mj-lt"/>
              <a:buAutoNum type="arabicPeriod"/>
            </a:pPr>
            <a:r>
              <a:rPr lang="en-US" sz="1200" b="0" u="none" strike="noStrike" kern="1200" dirty="0">
                <a:solidFill>
                  <a:schemeClr val="tx1"/>
                </a:solidFill>
                <a:effectLst/>
                <a:latin typeface="+mn-lt"/>
                <a:ea typeface="+mn-ea"/>
                <a:cs typeface="+mn-cs"/>
              </a:rPr>
              <a:t>Discussion: how can the practice of social graces be encouraged in your workplace? </a:t>
            </a:r>
            <a:endParaRPr lang="en-US" sz="1200" b="1" u="sng" kern="1200" dirty="0">
              <a:solidFill>
                <a:schemeClr val="tx1"/>
              </a:solidFill>
              <a:effectLst/>
              <a:latin typeface="+mn-lt"/>
              <a:ea typeface="+mn-ea"/>
              <a:cs typeface="+mn-cs"/>
            </a:endParaRPr>
          </a:p>
          <a:p>
            <a:pPr defTabSz="893003">
              <a:defRPr/>
            </a:pP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18</a:t>
            </a:fld>
            <a:endParaRPr lang="en-US"/>
          </a:p>
        </p:txBody>
      </p:sp>
    </p:spTree>
    <p:extLst>
      <p:ext uri="{BB962C8B-B14F-4D97-AF65-F5344CB8AC3E}">
        <p14:creationId xmlns:p14="http://schemas.microsoft.com/office/powerpoint/2010/main" val="1318961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0265C-EA89-49EE-B665-36001A0176DF}" type="slidenum">
              <a:rPr lang="en-US" smtClean="0"/>
              <a:t>19</a:t>
            </a:fld>
            <a:endParaRPr lang="en-US"/>
          </a:p>
        </p:txBody>
      </p:sp>
    </p:spTree>
    <p:extLst>
      <p:ext uri="{BB962C8B-B14F-4D97-AF65-F5344CB8AC3E}">
        <p14:creationId xmlns:p14="http://schemas.microsoft.com/office/powerpoint/2010/main" val="71179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a:t>
            </a:fld>
            <a:endParaRPr lang="en-US"/>
          </a:p>
        </p:txBody>
      </p:sp>
    </p:spTree>
    <p:extLst>
      <p:ext uri="{BB962C8B-B14F-4D97-AF65-F5344CB8AC3E}">
        <p14:creationId xmlns:p14="http://schemas.microsoft.com/office/powerpoint/2010/main" val="26952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20</a:t>
            </a:fld>
            <a:endParaRPr lang="en-US"/>
          </a:p>
        </p:txBody>
      </p:sp>
    </p:spTree>
    <p:extLst>
      <p:ext uri="{BB962C8B-B14F-4D97-AF65-F5344CB8AC3E}">
        <p14:creationId xmlns:p14="http://schemas.microsoft.com/office/powerpoint/2010/main" val="227480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a:t>
            </a:r>
            <a:r>
              <a:rPr lang="en-US" baseline="0" dirty="0"/>
              <a:t> preview the session.</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3</a:t>
            </a:fld>
            <a:endParaRPr lang="en-US"/>
          </a:p>
        </p:txBody>
      </p:sp>
    </p:spTree>
    <p:extLst>
      <p:ext uri="{BB962C8B-B14F-4D97-AF65-F5344CB8AC3E}">
        <p14:creationId xmlns:p14="http://schemas.microsoft.com/office/powerpoint/2010/main" val="147371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676" y="4285456"/>
            <a:ext cx="4637722" cy="3554819"/>
          </a:xfrm>
        </p:spPr>
        <p:txBody>
          <a:bodyPr/>
          <a:lstStyle/>
          <a:p>
            <a:pPr defTabSz="893003">
              <a:defRPr/>
            </a:pPr>
            <a:r>
              <a:rPr lang="en-US" dirty="0"/>
              <a:t>Explain that dismissing the value of learning about how to be a more competent communicator is not peculiar to the healthcare field, but a result of the </a:t>
            </a:r>
            <a:r>
              <a:rPr lang="en-US" b="1" dirty="0"/>
              <a:t>“hindsight bias” </a:t>
            </a:r>
            <a:r>
              <a:rPr lang="en-US" dirty="0"/>
              <a:t>or the “I already knew that” phenomenon.  The hindsight bias is a phenomenon in which people overestimate their prior knowledge. To demonstrate the concept ask the participants if they have watched TV shows such as </a:t>
            </a:r>
            <a:r>
              <a:rPr lang="en-US" i="1" dirty="0"/>
              <a:t>Jeopardy</a:t>
            </a:r>
            <a:r>
              <a:rPr lang="en-US" dirty="0"/>
              <a:t>, </a:t>
            </a:r>
            <a:r>
              <a:rPr lang="en-US" i="1" dirty="0"/>
              <a:t>Are You Smarter Than a 5</a:t>
            </a:r>
            <a:r>
              <a:rPr lang="en-US" i="1" baseline="30000" dirty="0"/>
              <a:t>th</a:t>
            </a:r>
            <a:r>
              <a:rPr lang="en-US" i="1" dirty="0"/>
              <a:t> Grader and/</a:t>
            </a:r>
            <a:r>
              <a:rPr lang="en-US" dirty="0"/>
              <a:t>or </a:t>
            </a:r>
            <a:r>
              <a:rPr lang="en-US" i="1" dirty="0"/>
              <a:t>Who Wants to Be a Millionaire. </a:t>
            </a:r>
            <a:r>
              <a:rPr lang="en-US" dirty="0"/>
              <a:t>Remind them of the context in which music is playing while the question or answer is displayed WITHOUT the answer to the question, but when the answer is provided everyone comments, “I knew that.”  The reality is that they did not know the answer, but seeing the answer rang true to their personal experience which resulted in an overestimation of their prior knowledge.  Because we have been communicating our whole lives and we have communication competencies, it is easy for us to hear information about effective communication and think “I already know that,” but it is important not to fall prey to the hindsight bias or to discount the value of enhancing one’s communication competencies.</a:t>
            </a:r>
          </a:p>
          <a:p>
            <a:pPr defTabSz="893003">
              <a:defRPr/>
            </a:pPr>
            <a:endParaRPr lang="en-US" i="1" u="none" baseline="0" dirty="0"/>
          </a:p>
        </p:txBody>
      </p:sp>
      <p:sp>
        <p:nvSpPr>
          <p:cNvPr id="4" name="Slide Number Placeholder 3"/>
          <p:cNvSpPr>
            <a:spLocks noGrp="1"/>
          </p:cNvSpPr>
          <p:nvPr>
            <p:ph type="sldNum" sz="quarter" idx="10"/>
          </p:nvPr>
        </p:nvSpPr>
        <p:spPr/>
        <p:txBody>
          <a:bodyPr/>
          <a:lstStyle/>
          <a:p>
            <a:fld id="{73495A6F-A7A9-405F-9581-F468F1CABC82}" type="slidenum">
              <a:rPr lang="en-US" smtClean="0"/>
              <a:t>4</a:t>
            </a:fld>
            <a:endParaRPr lang="en-US"/>
          </a:p>
        </p:txBody>
      </p:sp>
    </p:spTree>
    <p:extLst>
      <p:ext uri="{BB962C8B-B14F-4D97-AF65-F5344CB8AC3E}">
        <p14:creationId xmlns:p14="http://schemas.microsoft.com/office/powerpoint/2010/main" val="384665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36782" y="4344780"/>
            <a:ext cx="5032587" cy="3554819"/>
          </a:xfrm>
        </p:spPr>
        <p:txBody>
          <a:bodyPr/>
          <a:lstStyle/>
          <a:p>
            <a:r>
              <a:rPr lang="en-US" dirty="0"/>
              <a:t>(Animated</a:t>
            </a:r>
            <a:r>
              <a:rPr lang="en-US" baseline="0" dirty="0"/>
              <a:t> Slide – the bullets will come in on mouse click.)</a:t>
            </a:r>
          </a:p>
          <a:p>
            <a:endParaRPr lang="en-US" baseline="0" dirty="0"/>
          </a:p>
          <a:p>
            <a:r>
              <a:rPr lang="en-US" baseline="0" dirty="0"/>
              <a:t>Read each definition.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5</a:t>
            </a:fld>
            <a:endParaRPr lang="en-US"/>
          </a:p>
        </p:txBody>
      </p:sp>
    </p:spTree>
    <p:extLst>
      <p:ext uri="{BB962C8B-B14F-4D97-AF65-F5344CB8AC3E}">
        <p14:creationId xmlns:p14="http://schemas.microsoft.com/office/powerpoint/2010/main" val="135208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8737" y="4285456"/>
            <a:ext cx="5032587" cy="3554819"/>
          </a:xfrm>
        </p:spPr>
        <p:txBody>
          <a:bodyPr/>
          <a:lstStyle/>
          <a:p>
            <a:r>
              <a:rPr lang="en-US" dirty="0"/>
              <a:t>(See detailed procedures</a:t>
            </a:r>
            <a:r>
              <a:rPr lang="en-US" baseline="0" dirty="0"/>
              <a:t> on pages 5-7 of the Trainer Manual.)</a:t>
            </a:r>
          </a:p>
          <a:p>
            <a:endParaRPr lang="en-US" baseline="0" dirty="0"/>
          </a:p>
          <a:p>
            <a:r>
              <a:rPr lang="en-US" b="1" baseline="0" dirty="0">
                <a:cs typeface="Segoe UI"/>
              </a:rPr>
              <a:t>Goal</a:t>
            </a:r>
            <a:r>
              <a:rPr lang="en-US" baseline="0" dirty="0">
                <a:cs typeface="Segoe UI"/>
              </a:rPr>
              <a:t>:</a:t>
            </a:r>
            <a:r>
              <a:rPr lang="en-US" b="1" baseline="0" dirty="0">
                <a:cs typeface="Segoe UI"/>
              </a:rPr>
              <a:t> </a:t>
            </a:r>
            <a:r>
              <a:rPr lang="en-US" baseline="0" dirty="0">
                <a:cs typeface="Segoe UI"/>
              </a:rPr>
              <a:t>To allow participants to self-evaluate their current use of social graces and determines areas for improvement.  This is an anonymous quiz that allows participants to answer honestly and have time for self-reflection.</a:t>
            </a:r>
            <a:r>
              <a:rPr lang="en-US" baseline="0" dirty="0"/>
              <a:t> </a:t>
            </a:r>
            <a:endParaRPr lang="en-US" sz="1100" baseline="0" dirty="0"/>
          </a:p>
          <a:p>
            <a:r>
              <a:rPr lang="en-US" b="1" baseline="0" dirty="0">
                <a:solidFill>
                  <a:srgbClr val="000000"/>
                </a:solidFill>
                <a:cs typeface="Segoe UI"/>
              </a:rPr>
              <a:t>Materials Needed: </a:t>
            </a:r>
            <a:r>
              <a:rPr lang="en-US" baseline="0" dirty="0">
                <a:solidFill>
                  <a:srgbClr val="000000"/>
                </a:solidFill>
                <a:cs typeface="Segoe UI"/>
              </a:rPr>
              <a:t>(quantities vary by group size):</a:t>
            </a:r>
            <a:r>
              <a:rPr lang="en-US" b="1" baseline="0" dirty="0">
                <a:solidFill>
                  <a:srgbClr val="2E74B5"/>
                </a:solidFill>
              </a:rPr>
              <a:t> </a:t>
            </a:r>
          </a:p>
          <a:p>
            <a:pPr marL="171450" indent="-171450">
              <a:buFont typeface="Arial" panose="020B0604020202020204" pitchFamily="34" charset="0"/>
              <a:buChar char="•"/>
            </a:pPr>
            <a:r>
              <a:rPr lang="en-US" baseline="0" dirty="0">
                <a:cs typeface="Segoe UI"/>
              </a:rPr>
              <a:t>Printed copy of “Social Graces” quiz for each participant (on page 6 of the Trainer Manual).</a:t>
            </a:r>
            <a:r>
              <a:rPr lang="en-US" baseline="0" dirty="0"/>
              <a:t> </a:t>
            </a:r>
          </a:p>
          <a:p>
            <a:pPr marL="171450" indent="-171450">
              <a:buFont typeface="Arial" panose="020B0604020202020204" pitchFamily="34" charset="0"/>
              <a:buChar char="•"/>
            </a:pPr>
            <a:r>
              <a:rPr lang="en-US" baseline="0" dirty="0">
                <a:cs typeface="Segoe UI"/>
              </a:rPr>
              <a:t>Optional—printed copy of score sheet for each participant (on page 7 of the Trainer Manual or use PowerPoint Slide 7)</a:t>
            </a:r>
            <a:r>
              <a:rPr lang="en-US" baseline="0" dirty="0"/>
              <a:t> </a:t>
            </a:r>
          </a:p>
          <a:p>
            <a:pPr marL="171450" indent="-171450">
              <a:buFont typeface="Arial" panose="020B0604020202020204" pitchFamily="34" charset="0"/>
              <a:buChar char="•"/>
            </a:pPr>
            <a:r>
              <a:rPr lang="en-US" baseline="0" dirty="0">
                <a:cs typeface="Segoe UI"/>
              </a:rPr>
              <a:t>Writing utensil for each participant</a:t>
            </a:r>
            <a:r>
              <a:rPr lang="en-US" baseline="0" dirty="0"/>
              <a:t> </a:t>
            </a:r>
          </a:p>
          <a:p>
            <a:pPr marL="171450" indent="-171450">
              <a:buFont typeface="Arial" panose="020B0604020202020204" pitchFamily="34" charset="0"/>
              <a:buChar char="•"/>
            </a:pPr>
            <a:r>
              <a:rPr lang="en-US" baseline="0" dirty="0">
                <a:cs typeface="Segoe UI"/>
              </a:rPr>
              <a:t>PowerPoint Slide 6</a:t>
            </a:r>
            <a:r>
              <a:rPr lang="en-US" baseline="0" dirty="0"/>
              <a:t> </a:t>
            </a:r>
            <a:endParaRPr lang="en-US" b="1" baseline="0" dirty="0">
              <a:solidFill>
                <a:srgbClr val="2E74B5"/>
              </a:solidFill>
            </a:endParaRPr>
          </a:p>
          <a:p>
            <a:r>
              <a:rPr lang="en-US" b="1" baseline="0" dirty="0">
                <a:solidFill>
                  <a:srgbClr val="000000"/>
                </a:solidFill>
                <a:cs typeface="Segoe UI"/>
              </a:rPr>
              <a:t>Procedures:</a:t>
            </a:r>
            <a:r>
              <a:rPr lang="en-US" b="1" baseline="0" dirty="0">
                <a:solidFill>
                  <a:srgbClr val="2E74B5"/>
                </a:solidFill>
              </a:rPr>
              <a:t> </a:t>
            </a:r>
          </a:p>
          <a:p>
            <a:pPr marL="228600" indent="-228600">
              <a:buFont typeface="+mj-lt"/>
              <a:buAutoNum type="arabicPeriod"/>
            </a:pPr>
            <a:r>
              <a:rPr lang="en-US" baseline="0" dirty="0">
                <a:cs typeface="Segoe UI"/>
              </a:rPr>
              <a:t>Distribute one copy of the quiz to each participant. </a:t>
            </a:r>
            <a:r>
              <a:rPr lang="en-US" baseline="0" dirty="0"/>
              <a:t> </a:t>
            </a:r>
          </a:p>
          <a:p>
            <a:pPr marL="228600" indent="-228600">
              <a:buFont typeface="+mj-lt"/>
              <a:buAutoNum type="arabicPeriod"/>
            </a:pPr>
            <a:r>
              <a:rPr lang="en-US" baseline="0" dirty="0">
                <a:cs typeface="Segoe UI"/>
              </a:rPr>
              <a:t>Emphasize the confidentiality of the quiz and encourage participants to be honest with their answers.</a:t>
            </a:r>
            <a:r>
              <a:rPr lang="en-US" baseline="0" dirty="0"/>
              <a:t> </a:t>
            </a:r>
          </a:p>
          <a:p>
            <a:pPr marL="228600" indent="-228600">
              <a:buFont typeface="+mj-lt"/>
              <a:buAutoNum type="arabicPeriod"/>
            </a:pPr>
            <a:r>
              <a:rPr lang="en-US" baseline="0" dirty="0">
                <a:cs typeface="Segoe UI"/>
              </a:rPr>
              <a:t> Allow 5-7 minutes.</a:t>
            </a:r>
            <a:r>
              <a:rPr lang="en-US" baseline="0" dirty="0"/>
              <a:t> </a:t>
            </a:r>
          </a:p>
          <a:p>
            <a:pPr marL="228600" indent="-228600">
              <a:buFont typeface="+mj-lt"/>
              <a:buAutoNum type="arabicPeriod"/>
            </a:pPr>
            <a:r>
              <a:rPr lang="en-US" baseline="0" dirty="0">
                <a:cs typeface="Segoe UI"/>
              </a:rPr>
              <a:t>When everyone has completed the quiz, distribute the score sheet or use the PowerPoint quiz.</a:t>
            </a:r>
            <a:r>
              <a:rPr lang="en-US" baseline="0" dirty="0"/>
              <a:t> </a:t>
            </a:r>
          </a:p>
          <a:p>
            <a:pPr marL="228600" indent="-228600">
              <a:buFont typeface="+mj-lt"/>
              <a:buAutoNum type="arabicPeriod"/>
            </a:pPr>
            <a:r>
              <a:rPr lang="en-US" baseline="0" dirty="0">
                <a:cs typeface="Segoe UI"/>
              </a:rPr>
              <a:t>Questions for reflection: </a:t>
            </a:r>
            <a:r>
              <a:rPr lang="en-US" baseline="0" dirty="0"/>
              <a:t> </a:t>
            </a:r>
          </a:p>
          <a:p>
            <a:pPr marL="685800" lvl="1" indent="-228600">
              <a:buFont typeface="+mj-lt"/>
              <a:buAutoNum type="alphaLcPeriod"/>
            </a:pPr>
            <a:r>
              <a:rPr lang="en-US" baseline="0" dirty="0">
                <a:cs typeface="Segoe UI"/>
              </a:rPr>
              <a:t>How do we learn these social rules?</a:t>
            </a:r>
            <a:r>
              <a:rPr lang="en-US" baseline="0" dirty="0"/>
              <a:t> </a:t>
            </a:r>
          </a:p>
          <a:p>
            <a:pPr marL="685800" lvl="1" indent="-228600">
              <a:buFont typeface="+mj-lt"/>
              <a:buAutoNum type="alphaLcPeriod"/>
            </a:pPr>
            <a:r>
              <a:rPr lang="en-US" baseline="0" dirty="0">
                <a:cs typeface="Segoe UI"/>
              </a:rPr>
              <a:t>How do we enforce social etiquette? </a:t>
            </a:r>
            <a:r>
              <a:rPr lang="en-US" baseline="0" dirty="0"/>
              <a:t> </a:t>
            </a:r>
          </a:p>
          <a:p>
            <a:pPr marL="685800" lvl="1" indent="-228600">
              <a:buFont typeface="+mj-lt"/>
              <a:buAutoNum type="alphaLcPeriod"/>
            </a:pPr>
            <a:r>
              <a:rPr lang="en-US" baseline="0" dirty="0">
                <a:cs typeface="Segoe UI"/>
              </a:rPr>
              <a:t>How have the methods of enforcement changed over time? What has prompted these changes? What has been gained and lost?</a:t>
            </a:r>
            <a:r>
              <a:rPr lang="en-US" baseline="0" dirty="0"/>
              <a:t> </a:t>
            </a:r>
          </a:p>
          <a:p>
            <a:pPr marL="685800" lvl="1" indent="-228600">
              <a:buFont typeface="+mj-lt"/>
              <a:buAutoNum type="alphaLcPeriod"/>
            </a:pPr>
            <a:r>
              <a:rPr lang="en-US" baseline="0" dirty="0">
                <a:cs typeface="Segoe UI"/>
              </a:rPr>
              <a:t>Should we require training in social graces?</a:t>
            </a:r>
            <a:r>
              <a:rPr lang="en-US" baseline="0" dirty="0"/>
              <a:t> </a:t>
            </a:r>
          </a:p>
          <a:p>
            <a:pPr marL="685800" lvl="1" indent="-228600">
              <a:buFont typeface="+mj-lt"/>
              <a:buAutoNum type="alphaLcPeriod"/>
            </a:pPr>
            <a:r>
              <a:rPr lang="en-US" dirty="0">
                <a:cs typeface="Segoe UI"/>
              </a:rPr>
              <a:t>How should colleagues, supervisors, and administrations promote and enforce practice of social graces?</a:t>
            </a:r>
            <a:r>
              <a:rPr lang="en-US" dirty="0"/>
              <a:t> </a:t>
            </a:r>
          </a:p>
          <a:p>
            <a:endParaRPr lang="en-US" sz="1100" dirty="0">
              <a:latin typeface="Calibri"/>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6</a:t>
            </a:fld>
            <a:endParaRPr lang="en-US"/>
          </a:p>
        </p:txBody>
      </p:sp>
    </p:spTree>
    <p:extLst>
      <p:ext uri="{BB962C8B-B14F-4D97-AF65-F5344CB8AC3E}">
        <p14:creationId xmlns:p14="http://schemas.microsoft.com/office/powerpoint/2010/main" val="64470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8737" y="4285456"/>
            <a:ext cx="5032587" cy="3554819"/>
          </a:xfrm>
        </p:spPr>
        <p:txBody>
          <a:bodyPr/>
          <a:lstStyle/>
          <a:p>
            <a:r>
              <a:rPr lang="en-US" dirty="0"/>
              <a:t>(See detailed procedures on page 6 of the Trainer</a:t>
            </a:r>
            <a:r>
              <a:rPr lang="en-US" baseline="0" dirty="0"/>
              <a:t> Manual.)</a:t>
            </a:r>
            <a:endParaRPr lang="en-US" dirty="0"/>
          </a:p>
          <a:p>
            <a:endParaRPr lang="en-US" dirty="0"/>
          </a:p>
          <a:p>
            <a:r>
              <a:rPr lang="en-US" dirty="0"/>
              <a:t>Have</a:t>
            </a:r>
            <a:r>
              <a:rPr lang="en-US" baseline="0" dirty="0"/>
              <a:t> participants score their Social Graces quiz and prepare them for what their score means on the next slide.</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7</a:t>
            </a:fld>
            <a:endParaRPr lang="en-US"/>
          </a:p>
        </p:txBody>
      </p:sp>
    </p:spTree>
    <p:extLst>
      <p:ext uri="{BB962C8B-B14F-4D97-AF65-F5344CB8AC3E}">
        <p14:creationId xmlns:p14="http://schemas.microsoft.com/office/powerpoint/2010/main" val="174461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36782" y="4344780"/>
            <a:ext cx="5032587" cy="3554819"/>
          </a:xfrm>
        </p:spPr>
        <p:txBody>
          <a:bodyPr/>
          <a:lstStyle/>
          <a:p>
            <a:r>
              <a:rPr lang="en-US" dirty="0"/>
              <a:t>(See detailed procedures on page 6 of the Trainer</a:t>
            </a:r>
            <a:r>
              <a:rPr lang="en-US" baseline="0" dirty="0"/>
              <a:t> Manual.)</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8</a:t>
            </a:fld>
            <a:endParaRPr lang="en-US"/>
          </a:p>
        </p:txBody>
      </p:sp>
    </p:spTree>
    <p:extLst>
      <p:ext uri="{BB962C8B-B14F-4D97-AF65-F5344CB8AC3E}">
        <p14:creationId xmlns:p14="http://schemas.microsoft.com/office/powerpoint/2010/main" val="188444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first meet someone (whether</a:t>
            </a:r>
            <a:r>
              <a:rPr lang="en-US" baseline="0" dirty="0"/>
              <a:t> a co-worker, patient, or patient’s family), these people immediately form opinions about us and our organization.  They will decided in 7 seconds. This impression will be made from 11 impressions types of impressions: </a:t>
            </a:r>
            <a:r>
              <a:rPr lang="en-US" dirty="0"/>
              <a:t>cleanliness, warmth, credibility, demonstration of knowledge, levels of perceived responsiveness and helpfulness, friendliness, understanding, courteousness, confidence, and professionalism.</a:t>
            </a:r>
            <a:br>
              <a:rPr lang="en-US" dirty="0"/>
            </a:br>
            <a:endParaRPr lang="en-US" baseline="0" dirty="0"/>
          </a:p>
          <a:p>
            <a:r>
              <a:rPr lang="en-US" baseline="0" dirty="0"/>
              <a:t>These first seven seconds will largely determine their satisfaction with their entire experience—which means their HCAPP scores are directly related to those first seven seconds.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9</a:t>
            </a:fld>
            <a:endParaRPr lang="en-US"/>
          </a:p>
        </p:txBody>
      </p:sp>
    </p:spTree>
    <p:extLst>
      <p:ext uri="{BB962C8B-B14F-4D97-AF65-F5344CB8AC3E}">
        <p14:creationId xmlns:p14="http://schemas.microsoft.com/office/powerpoint/2010/main" val="262675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514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1785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6911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idx="1"/>
          </p:nvPr>
        </p:nvSpPr>
        <p:spPr/>
        <p:txBody>
          <a:bodyPr>
            <a:normAutofit/>
          </a:bodyPr>
          <a:lstStyle>
            <a:lvl1pPr marL="342900" indent="-342900">
              <a:buFontTx/>
              <a:buBlip>
                <a:blip r:embed="rId2"/>
              </a:buBlip>
              <a:defRPr sz="2800"/>
            </a:lvl1pPr>
            <a:lvl2pPr marL="742950" indent="-285750">
              <a:buFont typeface="Arial" panose="020B0604020202020204" pitchFamily="34" charset="0"/>
              <a:buChar char="•"/>
              <a:defRPr sz="2400"/>
            </a:lvl2pPr>
            <a:lvl3pPr marL="1143000" indent="-228600">
              <a:buFont typeface="Century Schoolbook" panose="02040604050505020304" pitchFamily="18" charset="0"/>
              <a:buChar char="―"/>
              <a:defRPr sz="2000"/>
            </a:lvl3pPr>
            <a:lvl4pPr marL="1600200" indent="-228600">
              <a:buFont typeface="Arial" panose="020B0604020202020204" pitchFamily="34" charset="0"/>
              <a:buChar cha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6862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32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0AFC8-C505-4EC1-AFEE-162EF2962140}"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439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0AFC8-C505-4EC1-AFEE-162EF2962140}"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725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334000" cy="1143000"/>
          </a:xfrm>
        </p:spPr>
        <p:txBody>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2DB0AFC8-C505-4EC1-AFEE-162EF2962140}"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8238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0AFC8-C505-4EC1-AFEE-162EF2962140}"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7499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6234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8711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AFC8-C505-4EC1-AFEE-162EF2962140}" type="datetimeFigureOut">
              <a:rPr lang="en-US" smtClean="0"/>
              <a:t>2/17/2017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33D4-2A2A-4E6B-AB69-447C0B7D7DBB}" type="slidenum">
              <a:rPr lang="en-US" smtClean="0"/>
              <a:t>‹#›</a:t>
            </a:fld>
            <a:endParaRPr lang="en-US"/>
          </a:p>
        </p:txBody>
      </p:sp>
    </p:spTree>
    <p:extLst>
      <p:ext uri="{BB962C8B-B14F-4D97-AF65-F5344CB8AC3E}">
        <p14:creationId xmlns:p14="http://schemas.microsoft.com/office/powerpoint/2010/main" val="3611031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b="1" i="0" kern="1200" cap="all"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1600200" y="5105400"/>
            <a:ext cx="6096000" cy="707886"/>
          </a:xfrm>
          <a:prstGeom prst="rect">
            <a:avLst/>
          </a:prstGeom>
          <a:noFill/>
        </p:spPr>
        <p:txBody>
          <a:bodyPr wrap="square" rtlCol="0">
            <a:spAutoFit/>
          </a:bodyPr>
          <a:lstStyle/>
          <a:p>
            <a:pPr algn="ctr"/>
            <a:r>
              <a:rPr lang="en-US" sz="4000" b="1" dirty="0">
                <a:solidFill>
                  <a:schemeClr val="accent1">
                    <a:lumMod val="75000"/>
                  </a:schemeClr>
                </a:solidFill>
              </a:rPr>
              <a:t>Hi-Touch Healthcare</a:t>
            </a:r>
            <a:endParaRPr lang="en-US" sz="4000" b="1" dirty="0"/>
          </a:p>
        </p:txBody>
      </p:sp>
    </p:spTree>
    <p:extLst>
      <p:ext uri="{BB962C8B-B14F-4D97-AF65-F5344CB8AC3E}">
        <p14:creationId xmlns:p14="http://schemas.microsoft.com/office/powerpoint/2010/main" val="33463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normAutofit/>
          </a:bodyPr>
          <a:lstStyle/>
          <a:p>
            <a:r>
              <a:rPr lang="en-US" dirty="0"/>
              <a:t>11 impressions</a:t>
            </a:r>
            <a:br>
              <a:rPr lang="en-US" dirty="0"/>
            </a:br>
            <a:endParaRPr lang="en-US" sz="1300" dirty="0"/>
          </a:p>
        </p:txBody>
      </p:sp>
      <p:sp>
        <p:nvSpPr>
          <p:cNvPr id="3" name="Content Placeholder 2"/>
          <p:cNvSpPr>
            <a:spLocks noGrp="1"/>
          </p:cNvSpPr>
          <p:nvPr>
            <p:ph idx="1"/>
          </p:nvPr>
        </p:nvSpPr>
        <p:spPr>
          <a:xfrm>
            <a:off x="533400" y="1447800"/>
            <a:ext cx="3886200" cy="4648200"/>
          </a:xfrm>
        </p:spPr>
        <p:txBody>
          <a:bodyPr>
            <a:normAutofit/>
          </a:bodyPr>
          <a:lstStyle/>
          <a:p>
            <a:pPr>
              <a:lnSpc>
                <a:spcPct val="150000"/>
              </a:lnSpc>
            </a:pPr>
            <a:r>
              <a:rPr lang="en-US" sz="2600" dirty="0"/>
              <a:t>Cleanliness</a:t>
            </a:r>
          </a:p>
          <a:p>
            <a:pPr>
              <a:lnSpc>
                <a:spcPct val="150000"/>
              </a:lnSpc>
            </a:pPr>
            <a:r>
              <a:rPr lang="en-US" sz="2600" dirty="0"/>
              <a:t>Warmth (engaging)</a:t>
            </a:r>
          </a:p>
          <a:p>
            <a:pPr>
              <a:lnSpc>
                <a:spcPct val="150000"/>
              </a:lnSpc>
            </a:pPr>
            <a:r>
              <a:rPr lang="en-US" sz="2600" dirty="0"/>
              <a:t>Credibility</a:t>
            </a:r>
          </a:p>
          <a:p>
            <a:pPr>
              <a:lnSpc>
                <a:spcPct val="150000"/>
              </a:lnSpc>
            </a:pPr>
            <a:r>
              <a:rPr lang="en-US" sz="2600" dirty="0"/>
              <a:t>Demonstration of Knowledge</a:t>
            </a:r>
          </a:p>
          <a:p>
            <a:pPr>
              <a:lnSpc>
                <a:spcPct val="150000"/>
              </a:lnSpc>
            </a:pPr>
            <a:r>
              <a:rPr lang="en-US" sz="2600" dirty="0"/>
              <a:t>Responsiveness</a:t>
            </a:r>
          </a:p>
          <a:p>
            <a:pPr>
              <a:lnSpc>
                <a:spcPct val="150000"/>
              </a:lnSpc>
            </a:pPr>
            <a:r>
              <a:rPr lang="en-US" sz="2600" dirty="0"/>
              <a:t>Friendliness</a:t>
            </a:r>
            <a:endParaRPr lang="en-US" dirty="0"/>
          </a:p>
        </p:txBody>
      </p:sp>
      <p:sp>
        <p:nvSpPr>
          <p:cNvPr id="5" name="Content Placeholder 2"/>
          <p:cNvSpPr txBox="1">
            <a:spLocks/>
          </p:cNvSpPr>
          <p:nvPr/>
        </p:nvSpPr>
        <p:spPr>
          <a:xfrm>
            <a:off x="4648200" y="1447800"/>
            <a:ext cx="38862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2600" dirty="0"/>
              <a:t>Helpfulness</a:t>
            </a:r>
          </a:p>
          <a:p>
            <a:pPr>
              <a:lnSpc>
                <a:spcPct val="150000"/>
              </a:lnSpc>
            </a:pPr>
            <a:r>
              <a:rPr lang="en-US" sz="2600" dirty="0"/>
              <a:t>Level of understanding</a:t>
            </a:r>
          </a:p>
          <a:p>
            <a:pPr>
              <a:lnSpc>
                <a:spcPct val="150000"/>
              </a:lnSpc>
            </a:pPr>
            <a:r>
              <a:rPr lang="en-US" sz="2600" dirty="0"/>
              <a:t>Courteousness</a:t>
            </a:r>
          </a:p>
          <a:p>
            <a:pPr>
              <a:lnSpc>
                <a:spcPct val="150000"/>
              </a:lnSpc>
            </a:pPr>
            <a:r>
              <a:rPr lang="en-US" sz="2600" dirty="0"/>
              <a:t>Confidence</a:t>
            </a:r>
          </a:p>
          <a:p>
            <a:pPr>
              <a:lnSpc>
                <a:spcPct val="150000"/>
              </a:lnSpc>
            </a:pPr>
            <a:r>
              <a:rPr lang="en-US" sz="2600" dirty="0"/>
              <a:t>Professionalism</a:t>
            </a:r>
            <a:endParaRPr lang="en-US" dirty="0"/>
          </a:p>
        </p:txBody>
      </p:sp>
    </p:spTree>
    <p:extLst>
      <p:ext uri="{BB962C8B-B14F-4D97-AF65-F5344CB8AC3E}">
        <p14:creationId xmlns:p14="http://schemas.microsoft.com/office/powerpoint/2010/main" val="204532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a:t>Guidelines to enhance first impressions</a:t>
            </a:r>
            <a:endParaRPr lang="en-US" i="1" dirty="0">
              <a:solidFill>
                <a:schemeClr val="accent1">
                  <a:lumMod val="75000"/>
                </a:schemeClr>
              </a:solidFill>
            </a:endParaRPr>
          </a:p>
        </p:txBody>
      </p:sp>
      <p:sp>
        <p:nvSpPr>
          <p:cNvPr id="3" name="Content Placeholder 2"/>
          <p:cNvSpPr>
            <a:spLocks noGrp="1"/>
          </p:cNvSpPr>
          <p:nvPr>
            <p:ph idx="1"/>
          </p:nvPr>
        </p:nvSpPr>
        <p:spPr>
          <a:xfrm>
            <a:off x="304800" y="2133600"/>
            <a:ext cx="3962400" cy="3505200"/>
          </a:xfrm>
        </p:spPr>
        <p:txBody>
          <a:bodyPr>
            <a:normAutofit/>
          </a:bodyPr>
          <a:lstStyle/>
          <a:p>
            <a:pPr>
              <a:lnSpc>
                <a:spcPct val="150000"/>
              </a:lnSpc>
            </a:pPr>
            <a:r>
              <a:rPr lang="en-US" dirty="0"/>
              <a:t>Personal space </a:t>
            </a:r>
          </a:p>
          <a:p>
            <a:pPr lvl="1">
              <a:lnSpc>
                <a:spcPct val="150000"/>
              </a:lnSpc>
              <a:buBlip>
                <a:blip r:embed="rId3"/>
              </a:buBlip>
            </a:pPr>
            <a:r>
              <a:rPr lang="en-US" dirty="0"/>
              <a:t>Hygiene</a:t>
            </a:r>
          </a:p>
          <a:p>
            <a:pPr lvl="1">
              <a:lnSpc>
                <a:spcPct val="150000"/>
              </a:lnSpc>
              <a:buBlip>
                <a:blip r:embed="rId3"/>
              </a:buBlip>
            </a:pPr>
            <a:r>
              <a:rPr lang="en-US" dirty="0"/>
              <a:t>Work area</a:t>
            </a:r>
            <a:endParaRPr lang="en-US" sz="1100" dirty="0"/>
          </a:p>
          <a:p>
            <a:pPr marL="1314450" lvl="3" indent="0">
              <a:lnSpc>
                <a:spcPct val="170000"/>
              </a:lnSpc>
              <a:buNone/>
            </a:pPr>
            <a:endParaRPr lang="en-US" dirty="0"/>
          </a:p>
          <a:p>
            <a:pPr>
              <a:lnSpc>
                <a:spcPct val="150000"/>
              </a:lnSpc>
              <a:buBlip>
                <a:blip r:embed="rId4"/>
              </a:buBlip>
            </a:pPr>
            <a:endParaRPr lang="en-US" dirty="0"/>
          </a:p>
        </p:txBody>
      </p:sp>
      <p:pic>
        <p:nvPicPr>
          <p:cNvPr id="4" name="Picture 3"/>
          <p:cNvPicPr>
            <a:picLocks noChangeAspect="1"/>
          </p:cNvPicPr>
          <p:nvPr/>
        </p:nvPicPr>
        <p:blipFill>
          <a:blip r:embed="rId5"/>
          <a:stretch>
            <a:fillRect/>
          </a:stretch>
        </p:blipFill>
        <p:spPr>
          <a:xfrm>
            <a:off x="4419600" y="2133600"/>
            <a:ext cx="4033570" cy="3183417"/>
          </a:xfrm>
          <a:prstGeom prst="rect">
            <a:avLst/>
          </a:prstGeom>
        </p:spPr>
      </p:pic>
    </p:spTree>
    <p:extLst>
      <p:ext uri="{BB962C8B-B14F-4D97-AF65-F5344CB8AC3E}">
        <p14:creationId xmlns:p14="http://schemas.microsoft.com/office/powerpoint/2010/main" val="172494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a:t>Guidelines to enhance first impressions</a:t>
            </a:r>
            <a:endParaRPr lang="en-US" i="1" dirty="0">
              <a:solidFill>
                <a:schemeClr val="accent1">
                  <a:lumMod val="75000"/>
                </a:schemeClr>
              </a:solidFill>
            </a:endParaRPr>
          </a:p>
        </p:txBody>
      </p:sp>
      <p:sp>
        <p:nvSpPr>
          <p:cNvPr id="3" name="Content Placeholder 2"/>
          <p:cNvSpPr>
            <a:spLocks noGrp="1"/>
          </p:cNvSpPr>
          <p:nvPr>
            <p:ph idx="1"/>
          </p:nvPr>
        </p:nvSpPr>
        <p:spPr>
          <a:xfrm>
            <a:off x="152400" y="2065178"/>
            <a:ext cx="8686800" cy="4525963"/>
          </a:xfrm>
        </p:spPr>
        <p:txBody>
          <a:bodyPr>
            <a:normAutofit/>
          </a:bodyPr>
          <a:lstStyle/>
          <a:p>
            <a:pPr lvl="1">
              <a:lnSpc>
                <a:spcPct val="150000"/>
              </a:lnSpc>
              <a:buBlip>
                <a:blip r:embed="rId3"/>
              </a:buBlip>
            </a:pPr>
            <a:r>
              <a:rPr lang="en-US" sz="2800" dirty="0"/>
              <a:t> Smile </a:t>
            </a:r>
          </a:p>
          <a:p>
            <a:pPr lvl="1">
              <a:lnSpc>
                <a:spcPct val="150000"/>
              </a:lnSpc>
              <a:buBlip>
                <a:blip r:embed="rId3"/>
              </a:buBlip>
            </a:pPr>
            <a:r>
              <a:rPr lang="en-US" sz="2800" dirty="0"/>
              <a:t> Eye Contact</a:t>
            </a:r>
          </a:p>
          <a:p>
            <a:pPr lvl="1">
              <a:lnSpc>
                <a:spcPct val="150000"/>
              </a:lnSpc>
              <a:buBlip>
                <a:blip r:embed="rId3"/>
              </a:buBlip>
            </a:pPr>
            <a:r>
              <a:rPr lang="en-US" sz="2800" dirty="0"/>
              <a:t> Greeting</a:t>
            </a:r>
            <a:endParaRPr lang="en-US" sz="1200" dirty="0"/>
          </a:p>
          <a:p>
            <a:pPr marL="1314450" lvl="3" indent="0">
              <a:lnSpc>
                <a:spcPct val="170000"/>
              </a:lnSpc>
              <a:buNone/>
            </a:pPr>
            <a:endParaRPr lang="en-US" sz="2000" dirty="0"/>
          </a:p>
          <a:p>
            <a:pPr>
              <a:lnSpc>
                <a:spcPct val="150000"/>
              </a:lnSpc>
              <a:buBlip>
                <a:blip r:embed="rId4"/>
              </a:buBlip>
            </a:pPr>
            <a:endParaRPr lang="en-US" sz="3200" dirty="0"/>
          </a:p>
        </p:txBody>
      </p:sp>
      <p:pic>
        <p:nvPicPr>
          <p:cNvPr id="5" name="Picture 4"/>
          <p:cNvPicPr>
            <a:picLocks noChangeAspect="1"/>
          </p:cNvPicPr>
          <p:nvPr/>
        </p:nvPicPr>
        <p:blipFill rotWithShape="1">
          <a:blip r:embed="rId5"/>
          <a:srcRect b="16078"/>
          <a:stretch/>
        </p:blipFill>
        <p:spPr>
          <a:xfrm>
            <a:off x="4267200" y="2133600"/>
            <a:ext cx="4038600" cy="2194560"/>
          </a:xfrm>
          <a:prstGeom prst="rect">
            <a:avLst/>
          </a:prstGeom>
        </p:spPr>
      </p:pic>
    </p:spTree>
    <p:extLst>
      <p:ext uri="{BB962C8B-B14F-4D97-AF65-F5344CB8AC3E}">
        <p14:creationId xmlns:p14="http://schemas.microsoft.com/office/powerpoint/2010/main" val="165936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Role Playing Activity:</a:t>
            </a:r>
            <a:br>
              <a:rPr lang="en-US" dirty="0"/>
            </a:br>
            <a:r>
              <a:rPr lang="en-US" dirty="0"/>
              <a:t>Lasting First Impression</a:t>
            </a:r>
          </a:p>
        </p:txBody>
      </p:sp>
      <p:sp>
        <p:nvSpPr>
          <p:cNvPr id="3" name="Content Placeholder 2"/>
          <p:cNvSpPr>
            <a:spLocks noGrp="1"/>
          </p:cNvSpPr>
          <p:nvPr>
            <p:ph idx="1"/>
          </p:nvPr>
        </p:nvSpPr>
        <p:spPr>
          <a:xfrm>
            <a:off x="457200" y="1828800"/>
            <a:ext cx="8229600" cy="4525963"/>
          </a:xfrm>
        </p:spPr>
        <p:txBody>
          <a:bodyPr/>
          <a:lstStyle/>
          <a:p>
            <a:r>
              <a:rPr lang="en-US" dirty="0"/>
              <a:t>Find a Partner</a:t>
            </a:r>
          </a:p>
          <a:p>
            <a:r>
              <a:rPr lang="en-US" dirty="0"/>
              <a:t>Read instructions – but do not share your instructions with your partner.</a:t>
            </a:r>
          </a:p>
          <a:p>
            <a:r>
              <a:rPr lang="en-US" dirty="0"/>
              <a:t>Partner #1 starts the interaction</a:t>
            </a:r>
          </a:p>
          <a:p>
            <a:r>
              <a:rPr lang="en-US" dirty="0"/>
              <a:t>Role play</a:t>
            </a:r>
          </a:p>
          <a:p>
            <a:r>
              <a:rPr lang="en-US" dirty="0"/>
              <a:t>Report out</a:t>
            </a:r>
          </a:p>
          <a:p>
            <a:endParaRPr lang="en-US" dirty="0"/>
          </a:p>
        </p:txBody>
      </p:sp>
    </p:spTree>
    <p:extLst>
      <p:ext uri="{BB962C8B-B14F-4D97-AF65-F5344CB8AC3E}">
        <p14:creationId xmlns:p14="http://schemas.microsoft.com/office/powerpoint/2010/main" val="4824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54"/>
            <a:ext cx="8229600" cy="1143000"/>
          </a:xfrm>
        </p:spPr>
        <p:txBody>
          <a:bodyPr>
            <a:normAutofit/>
          </a:bodyPr>
          <a:lstStyle/>
          <a:p>
            <a:r>
              <a:rPr lang="en-US" dirty="0"/>
              <a:t>Social Grades Guidelines</a:t>
            </a:r>
            <a:endParaRPr lang="en-US" i="1" dirty="0">
              <a:solidFill>
                <a:schemeClr val="accent1">
                  <a:lumMod val="75000"/>
                </a:schemeClr>
              </a:solidFill>
            </a:endParaRPr>
          </a:p>
        </p:txBody>
      </p:sp>
      <p:sp>
        <p:nvSpPr>
          <p:cNvPr id="3" name="Content Placeholder 2"/>
          <p:cNvSpPr>
            <a:spLocks noGrp="1"/>
          </p:cNvSpPr>
          <p:nvPr>
            <p:ph idx="1"/>
          </p:nvPr>
        </p:nvSpPr>
        <p:spPr>
          <a:xfrm>
            <a:off x="266700" y="1676400"/>
            <a:ext cx="8686800" cy="4525963"/>
          </a:xfrm>
        </p:spPr>
        <p:txBody>
          <a:bodyPr>
            <a:normAutofit/>
          </a:bodyPr>
          <a:lstStyle/>
          <a:p>
            <a:pPr lvl="1">
              <a:lnSpc>
                <a:spcPct val="150000"/>
              </a:lnSpc>
              <a:buBlip>
                <a:blip r:embed="rId3"/>
              </a:buBlip>
            </a:pPr>
            <a:r>
              <a:rPr lang="en-US" dirty="0"/>
              <a:t>Work Space</a:t>
            </a:r>
          </a:p>
          <a:p>
            <a:pPr lvl="1">
              <a:lnSpc>
                <a:spcPct val="150000"/>
              </a:lnSpc>
              <a:buBlip>
                <a:blip r:embed="rId3"/>
              </a:buBlip>
            </a:pPr>
            <a:r>
              <a:rPr lang="en-US" dirty="0"/>
              <a:t>Clean up after yourself </a:t>
            </a:r>
          </a:p>
          <a:p>
            <a:pPr lvl="1">
              <a:lnSpc>
                <a:spcPct val="150000"/>
              </a:lnSpc>
              <a:buBlip>
                <a:blip r:embed="rId3"/>
              </a:buBlip>
            </a:pPr>
            <a:r>
              <a:rPr lang="en-US" dirty="0"/>
              <a:t>Follow-through</a:t>
            </a:r>
          </a:p>
          <a:p>
            <a:pPr lvl="1">
              <a:lnSpc>
                <a:spcPct val="150000"/>
              </a:lnSpc>
              <a:buBlip>
                <a:blip r:embed="rId3"/>
              </a:buBlip>
            </a:pPr>
            <a:r>
              <a:rPr lang="en-US" dirty="0"/>
              <a:t>Watch what you say and how you say it</a:t>
            </a:r>
            <a:endParaRPr lang="en-US" sz="1100" dirty="0"/>
          </a:p>
          <a:p>
            <a:pPr>
              <a:lnSpc>
                <a:spcPct val="150000"/>
              </a:lnSpc>
            </a:pPr>
            <a:endParaRPr lang="en-US" dirty="0"/>
          </a:p>
          <a:p>
            <a:pPr lvl="3" indent="-285750">
              <a:lnSpc>
                <a:spcPct val="170000"/>
              </a:lnSpc>
              <a:buBlip>
                <a:blip r:embed="rId3"/>
              </a:buBlip>
            </a:pPr>
            <a:endParaRPr lang="en-US" dirty="0"/>
          </a:p>
          <a:p>
            <a:pPr>
              <a:lnSpc>
                <a:spcPct val="150000"/>
              </a:lnSpc>
            </a:pPr>
            <a:endParaRPr lang="en-US" dirty="0"/>
          </a:p>
        </p:txBody>
      </p:sp>
      <p:pic>
        <p:nvPicPr>
          <p:cNvPr id="4" name="Picture 3"/>
          <p:cNvPicPr>
            <a:picLocks noChangeAspect="1"/>
          </p:cNvPicPr>
          <p:nvPr/>
        </p:nvPicPr>
        <p:blipFill>
          <a:blip r:embed="rId4"/>
          <a:stretch>
            <a:fillRect/>
          </a:stretch>
        </p:blipFill>
        <p:spPr>
          <a:xfrm>
            <a:off x="5912685" y="853674"/>
            <a:ext cx="3209544" cy="2971800"/>
          </a:xfrm>
          <a:prstGeom prst="rect">
            <a:avLst/>
          </a:prstGeom>
        </p:spPr>
      </p:pic>
      <p:pic>
        <p:nvPicPr>
          <p:cNvPr id="5" name="Picture 4"/>
          <p:cNvPicPr>
            <a:picLocks noChangeAspect="1"/>
          </p:cNvPicPr>
          <p:nvPr/>
        </p:nvPicPr>
        <p:blipFill>
          <a:blip r:embed="rId5"/>
          <a:stretch>
            <a:fillRect/>
          </a:stretch>
        </p:blipFill>
        <p:spPr>
          <a:xfrm>
            <a:off x="2895600" y="4343400"/>
            <a:ext cx="3429000" cy="2199032"/>
          </a:xfrm>
          <a:prstGeom prst="rect">
            <a:avLst/>
          </a:prstGeom>
        </p:spPr>
      </p:pic>
    </p:spTree>
    <p:extLst>
      <p:ext uri="{BB962C8B-B14F-4D97-AF65-F5344CB8AC3E}">
        <p14:creationId xmlns:p14="http://schemas.microsoft.com/office/powerpoint/2010/main" val="30483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Social Graces Guidelines</a:t>
            </a:r>
            <a:endParaRPr lang="en-US" i="1" dirty="0">
              <a:solidFill>
                <a:schemeClr val="accent1">
                  <a:lumMod val="75000"/>
                </a:schemeClr>
              </a:solidFill>
            </a:endParaRPr>
          </a:p>
        </p:txBody>
      </p:sp>
      <p:sp>
        <p:nvSpPr>
          <p:cNvPr id="3" name="Content Placeholder 2"/>
          <p:cNvSpPr>
            <a:spLocks noGrp="1"/>
          </p:cNvSpPr>
          <p:nvPr>
            <p:ph idx="1"/>
          </p:nvPr>
        </p:nvSpPr>
        <p:spPr>
          <a:xfrm>
            <a:off x="228600" y="1752600"/>
            <a:ext cx="8686800" cy="4525963"/>
          </a:xfrm>
        </p:spPr>
        <p:txBody>
          <a:bodyPr>
            <a:normAutofit/>
          </a:bodyPr>
          <a:lstStyle/>
          <a:p>
            <a:pPr>
              <a:lnSpc>
                <a:spcPct val="150000"/>
              </a:lnSpc>
              <a:buBlip>
                <a:blip r:embed="rId3"/>
              </a:buBlip>
            </a:pPr>
            <a:r>
              <a:rPr lang="en-US" dirty="0"/>
              <a:t>Attitude</a:t>
            </a:r>
          </a:p>
          <a:p>
            <a:pPr lvl="1">
              <a:lnSpc>
                <a:spcPct val="150000"/>
              </a:lnSpc>
            </a:pPr>
            <a:r>
              <a:rPr lang="en-US" dirty="0"/>
              <a:t>Attentive</a:t>
            </a:r>
          </a:p>
          <a:p>
            <a:pPr lvl="1">
              <a:lnSpc>
                <a:spcPct val="150000"/>
              </a:lnSpc>
            </a:pPr>
            <a:r>
              <a:rPr lang="en-US" dirty="0"/>
              <a:t>Friendly</a:t>
            </a:r>
          </a:p>
          <a:p>
            <a:pPr lvl="1">
              <a:lnSpc>
                <a:spcPct val="150000"/>
              </a:lnSpc>
            </a:pPr>
            <a:r>
              <a:rPr lang="en-US" dirty="0"/>
              <a:t> Attention to Detail</a:t>
            </a:r>
            <a:endParaRPr lang="en-US" sz="1100" dirty="0"/>
          </a:p>
          <a:p>
            <a:pPr marL="1314450" lvl="3" indent="0">
              <a:lnSpc>
                <a:spcPct val="170000"/>
              </a:lnSpc>
              <a:buNone/>
            </a:pPr>
            <a:endParaRPr lang="en-US" dirty="0"/>
          </a:p>
          <a:p>
            <a:pPr>
              <a:lnSpc>
                <a:spcPct val="150000"/>
              </a:lnSpc>
              <a:buBlip>
                <a:blip r:embed="rId4"/>
              </a:buBlip>
            </a:pPr>
            <a:endParaRPr lang="en-US" dirty="0"/>
          </a:p>
        </p:txBody>
      </p:sp>
      <p:pic>
        <p:nvPicPr>
          <p:cNvPr id="4" name="Picture 3"/>
          <p:cNvPicPr>
            <a:picLocks noChangeAspect="1"/>
          </p:cNvPicPr>
          <p:nvPr/>
        </p:nvPicPr>
        <p:blipFill>
          <a:blip r:embed="rId5"/>
          <a:stretch>
            <a:fillRect/>
          </a:stretch>
        </p:blipFill>
        <p:spPr>
          <a:xfrm>
            <a:off x="4572000" y="1828800"/>
            <a:ext cx="3810000" cy="3810000"/>
          </a:xfrm>
          <a:prstGeom prst="rect">
            <a:avLst/>
          </a:prstGeom>
        </p:spPr>
      </p:pic>
    </p:spTree>
    <p:extLst>
      <p:ext uri="{BB962C8B-B14F-4D97-AF65-F5344CB8AC3E}">
        <p14:creationId xmlns:p14="http://schemas.microsoft.com/office/powerpoint/2010/main" val="160279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7"/>
            <a:ext cx="8229600" cy="1143000"/>
          </a:xfrm>
        </p:spPr>
        <p:txBody>
          <a:bodyPr>
            <a:normAutofit/>
          </a:bodyPr>
          <a:lstStyle/>
          <a:p>
            <a:r>
              <a:rPr lang="en-US" dirty="0"/>
              <a:t>Social Graces Guidelines</a:t>
            </a:r>
            <a:endParaRPr lang="en-US" i="1" dirty="0">
              <a:solidFill>
                <a:schemeClr val="accent1">
                  <a:lumMod val="75000"/>
                </a:schemeClr>
              </a:solidFill>
            </a:endParaRPr>
          </a:p>
        </p:txBody>
      </p:sp>
      <p:sp>
        <p:nvSpPr>
          <p:cNvPr id="3" name="Content Placeholder 2"/>
          <p:cNvSpPr>
            <a:spLocks noGrp="1"/>
          </p:cNvSpPr>
          <p:nvPr>
            <p:ph idx="1"/>
          </p:nvPr>
        </p:nvSpPr>
        <p:spPr>
          <a:xfrm>
            <a:off x="152400" y="1676400"/>
            <a:ext cx="8686800" cy="4525963"/>
          </a:xfrm>
        </p:spPr>
        <p:txBody>
          <a:bodyPr>
            <a:normAutofit/>
          </a:bodyPr>
          <a:lstStyle/>
          <a:p>
            <a:pPr>
              <a:lnSpc>
                <a:spcPct val="150000"/>
              </a:lnSpc>
              <a:buBlip>
                <a:blip r:embed="rId3"/>
              </a:buBlip>
            </a:pPr>
            <a:r>
              <a:rPr lang="en-US" dirty="0"/>
              <a:t>Verbal Communication</a:t>
            </a:r>
          </a:p>
          <a:p>
            <a:pPr lvl="1">
              <a:lnSpc>
                <a:spcPct val="150000"/>
              </a:lnSpc>
            </a:pPr>
            <a:r>
              <a:rPr lang="en-US" dirty="0"/>
              <a:t>Clear</a:t>
            </a:r>
          </a:p>
          <a:p>
            <a:pPr lvl="1">
              <a:lnSpc>
                <a:spcPct val="150000"/>
              </a:lnSpc>
            </a:pPr>
            <a:r>
              <a:rPr lang="en-US" dirty="0"/>
              <a:t>Tone</a:t>
            </a:r>
          </a:p>
          <a:p>
            <a:pPr lvl="1">
              <a:lnSpc>
                <a:spcPct val="150000"/>
              </a:lnSpc>
            </a:pPr>
            <a:r>
              <a:rPr lang="en-US" dirty="0"/>
              <a:t> Don’t multi-task </a:t>
            </a:r>
            <a:endParaRPr lang="en-US" sz="1100" dirty="0"/>
          </a:p>
          <a:p>
            <a:pPr marL="1314450" lvl="3" indent="0">
              <a:lnSpc>
                <a:spcPct val="170000"/>
              </a:lnSpc>
              <a:buNone/>
            </a:pPr>
            <a:endParaRPr lang="en-US" dirty="0"/>
          </a:p>
          <a:p>
            <a:pPr>
              <a:lnSpc>
                <a:spcPct val="150000"/>
              </a:lnSpc>
              <a:buBlip>
                <a:blip r:embed="rId4"/>
              </a:buBlip>
            </a:pPr>
            <a:endParaRPr lang="en-US" dirty="0"/>
          </a:p>
        </p:txBody>
      </p:sp>
      <p:pic>
        <p:nvPicPr>
          <p:cNvPr id="5" name="Picture 4"/>
          <p:cNvPicPr>
            <a:picLocks noChangeAspect="1"/>
          </p:cNvPicPr>
          <p:nvPr/>
        </p:nvPicPr>
        <p:blipFill>
          <a:blip r:embed="rId5"/>
          <a:stretch>
            <a:fillRect/>
          </a:stretch>
        </p:blipFill>
        <p:spPr>
          <a:xfrm>
            <a:off x="4267200" y="2636157"/>
            <a:ext cx="4343400" cy="2634343"/>
          </a:xfrm>
          <a:prstGeom prst="rect">
            <a:avLst/>
          </a:prstGeom>
        </p:spPr>
      </p:pic>
    </p:spTree>
    <p:extLst>
      <p:ext uri="{BB962C8B-B14F-4D97-AF65-F5344CB8AC3E}">
        <p14:creationId xmlns:p14="http://schemas.microsoft.com/office/powerpoint/2010/main" val="3910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a:solidFill>
                  <a:srgbClr val="1F4E79"/>
                </a:solidFill>
              </a:rPr>
              <a:t>Tone of voice</a:t>
            </a:r>
            <a:endParaRPr lang="en-US" dirty="0">
              <a:solidFill>
                <a:schemeClr val="tx1"/>
              </a:solidFill>
            </a:endParaRPr>
          </a:p>
        </p:txBody>
      </p:sp>
      <p:sp>
        <p:nvSpPr>
          <p:cNvPr id="3" name="Content Placeholder 2"/>
          <p:cNvSpPr>
            <a:spLocks noGrp="1"/>
          </p:cNvSpPr>
          <p:nvPr>
            <p:ph idx="1"/>
          </p:nvPr>
        </p:nvSpPr>
        <p:spPr>
          <a:xfrm>
            <a:off x="381000" y="1600200"/>
            <a:ext cx="8229600" cy="4525963"/>
          </a:xfrm>
        </p:spPr>
        <p:txBody>
          <a:bodyPr>
            <a:normAutofit fontScale="85000" lnSpcReduction="20000"/>
          </a:bodyPr>
          <a:lstStyle/>
          <a:p>
            <a:pPr marL="457200" lvl="1" indent="0">
              <a:buNone/>
            </a:pPr>
            <a:r>
              <a:rPr lang="en-US" u="sng" dirty="0"/>
              <a:t>Partner 1</a:t>
            </a:r>
            <a:r>
              <a:rPr lang="en-US" dirty="0"/>
              <a:t>: Do you want me to cover while you go to lunch? </a:t>
            </a:r>
          </a:p>
          <a:p>
            <a:pPr marL="0" indent="0">
              <a:buNone/>
            </a:pPr>
            <a:endParaRPr lang="en-US" dirty="0"/>
          </a:p>
          <a:p>
            <a:pPr marL="457200" lvl="1" indent="0">
              <a:buNone/>
            </a:pPr>
            <a:r>
              <a:rPr lang="en-US" u="sng" dirty="0"/>
              <a:t>Partner 2</a:t>
            </a:r>
            <a:r>
              <a:rPr lang="en-US" dirty="0"/>
              <a:t>:  Yes.  (</a:t>
            </a:r>
            <a:r>
              <a:rPr lang="en-US" b="1" i="1" dirty="0"/>
              <a:t>Your tone of voice should reflect that you have been waiting for over an hour to take your lunch break. Your partner is always late to relieve you for your break!</a:t>
            </a:r>
            <a:r>
              <a:rPr lang="en-US" i="1" dirty="0"/>
              <a:t>)</a:t>
            </a:r>
            <a:endParaRPr lang="en-US" dirty="0"/>
          </a:p>
          <a:p>
            <a:pPr marL="0" indent="0">
              <a:buNone/>
            </a:pPr>
            <a:r>
              <a:rPr lang="en-US" dirty="0"/>
              <a:t> </a:t>
            </a:r>
          </a:p>
          <a:p>
            <a:pPr marL="0" indent="0">
              <a:buNone/>
            </a:pPr>
            <a:endParaRPr lang="en-US" dirty="0"/>
          </a:p>
          <a:p>
            <a:pPr marL="457200" lvl="1" indent="0">
              <a:buNone/>
            </a:pPr>
            <a:r>
              <a:rPr lang="en-US" u="sng" dirty="0"/>
              <a:t>Partner 1 </a:t>
            </a:r>
            <a:r>
              <a:rPr lang="en-US" dirty="0"/>
              <a:t>repeat the same question: Do you want me to cover while you go to lunch?</a:t>
            </a:r>
          </a:p>
          <a:p>
            <a:pPr marL="0" indent="0">
              <a:buNone/>
            </a:pPr>
            <a:r>
              <a:rPr lang="en-US" dirty="0"/>
              <a:t> </a:t>
            </a:r>
          </a:p>
          <a:p>
            <a:pPr marL="457200" lvl="1" indent="0">
              <a:buNone/>
            </a:pPr>
            <a:r>
              <a:rPr lang="en-US" u="sng" dirty="0"/>
              <a:t>Partner 2</a:t>
            </a:r>
            <a:r>
              <a:rPr lang="en-US" dirty="0"/>
              <a:t>: Yes. (</a:t>
            </a:r>
            <a:r>
              <a:rPr lang="en-US" b="1" i="1" dirty="0"/>
              <a:t>Use a tone of voice that reflects the pleasant surprise that your partner is on time and offering to cover you for a well-deserved break</a:t>
            </a:r>
            <a:r>
              <a:rPr lang="en-US" dirty="0"/>
              <a:t>.)</a:t>
            </a:r>
          </a:p>
          <a:p>
            <a:pPr marL="0" indent="0">
              <a:buNone/>
            </a:pPr>
            <a:endParaRPr lang="en-US" dirty="0"/>
          </a:p>
        </p:txBody>
      </p:sp>
    </p:spTree>
    <p:extLst>
      <p:ext uri="{BB962C8B-B14F-4D97-AF65-F5344CB8AC3E}">
        <p14:creationId xmlns:p14="http://schemas.microsoft.com/office/powerpoint/2010/main" val="54162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Outliers Activity </a:t>
            </a:r>
          </a:p>
        </p:txBody>
      </p:sp>
      <p:sp>
        <p:nvSpPr>
          <p:cNvPr id="3" name="Content Placeholder 2"/>
          <p:cNvSpPr>
            <a:spLocks noGrp="1"/>
          </p:cNvSpPr>
          <p:nvPr>
            <p:ph idx="1"/>
          </p:nvPr>
        </p:nvSpPr>
        <p:spPr>
          <a:xfrm>
            <a:off x="463420" y="1600200"/>
            <a:ext cx="8229600" cy="4525963"/>
          </a:xfrm>
        </p:spPr>
        <p:txBody>
          <a:bodyPr>
            <a:normAutofit/>
          </a:bodyPr>
          <a:lstStyle/>
          <a:p>
            <a:pPr>
              <a:lnSpc>
                <a:spcPct val="150000"/>
              </a:lnSpc>
            </a:pPr>
            <a:r>
              <a:rPr lang="en-US" dirty="0"/>
              <a:t>Divide into groups of 3-5</a:t>
            </a:r>
          </a:p>
          <a:p>
            <a:pPr>
              <a:lnSpc>
                <a:spcPct val="150000"/>
              </a:lnSpc>
            </a:pPr>
            <a:r>
              <a:rPr lang="en-US" dirty="0"/>
              <a:t>Each team generates a list of embarrassing or stressful situations in the workplace</a:t>
            </a:r>
          </a:p>
          <a:p>
            <a:pPr>
              <a:lnSpc>
                <a:spcPct val="150000"/>
              </a:lnSpc>
            </a:pPr>
            <a:r>
              <a:rPr lang="en-US" dirty="0"/>
              <a:t>Rotate lists and offer social grace solutions</a:t>
            </a:r>
          </a:p>
          <a:p>
            <a:pPr>
              <a:lnSpc>
                <a:spcPct val="150000"/>
              </a:lnSpc>
            </a:pPr>
            <a:r>
              <a:rPr lang="en-US" dirty="0"/>
              <a:t>Share</a:t>
            </a:r>
          </a:p>
        </p:txBody>
      </p:sp>
    </p:spTree>
    <p:extLst>
      <p:ext uri="{BB962C8B-B14F-4D97-AF65-F5344CB8AC3E}">
        <p14:creationId xmlns:p14="http://schemas.microsoft.com/office/powerpoint/2010/main" val="119442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Think back to Social Graces Quiz at the beginning.</a:t>
            </a:r>
            <a:br>
              <a:rPr lang="en-US" dirty="0"/>
            </a:br>
            <a:endParaRPr lang="en-US" dirty="0"/>
          </a:p>
          <a:p>
            <a:r>
              <a:rPr lang="en-US" dirty="0"/>
              <a:t>Pick one or two ways you can improve your social graces and commit to making that change.</a:t>
            </a:r>
          </a:p>
        </p:txBody>
      </p:sp>
    </p:spTree>
    <p:extLst>
      <p:ext uri="{BB962C8B-B14F-4D97-AF65-F5344CB8AC3E}">
        <p14:creationId xmlns:p14="http://schemas.microsoft.com/office/powerpoint/2010/main" val="140886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1371599"/>
            <a:ext cx="5443870" cy="5029200"/>
          </a:xfrm>
          <a:prstGeom prst="round2DiagRect">
            <a:avLst/>
          </a:prstGeom>
        </p:spPr>
      </p:pic>
      <p:sp>
        <p:nvSpPr>
          <p:cNvPr id="4" name="Title 3"/>
          <p:cNvSpPr>
            <a:spLocks noGrp="1"/>
          </p:cNvSpPr>
          <p:nvPr>
            <p:ph type="title"/>
          </p:nvPr>
        </p:nvSpPr>
        <p:spPr>
          <a:xfrm>
            <a:off x="544435" y="300038"/>
            <a:ext cx="8229600" cy="1143000"/>
          </a:xfrm>
        </p:spPr>
        <p:txBody>
          <a:bodyPr/>
          <a:lstStyle/>
          <a:p>
            <a:r>
              <a:rPr lang="en-US" sz="4000" dirty="0"/>
              <a:t>SOCIAL GRACES</a:t>
            </a:r>
          </a:p>
        </p:txBody>
      </p:sp>
    </p:spTree>
    <p:extLst>
      <p:ext uri="{BB962C8B-B14F-4D97-AF65-F5344CB8AC3E}">
        <p14:creationId xmlns:p14="http://schemas.microsoft.com/office/powerpoint/2010/main" val="40113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t>Thank you!</a:t>
            </a:r>
          </a:p>
        </p:txBody>
      </p:sp>
      <p:sp>
        <p:nvSpPr>
          <p:cNvPr id="3" name="Content Placeholder 2"/>
          <p:cNvSpPr>
            <a:spLocks noGrp="1"/>
          </p:cNvSpPr>
          <p:nvPr>
            <p:ph idx="1"/>
          </p:nvPr>
        </p:nvSpPr>
        <p:spPr>
          <a:xfrm>
            <a:off x="457200" y="2667000"/>
            <a:ext cx="8229600" cy="2438400"/>
          </a:xfrm>
        </p:spPr>
        <p:txBody>
          <a:bodyPr>
            <a:normAutofit/>
          </a:bodyPr>
          <a:lstStyle/>
          <a:p>
            <a:pPr marL="0" indent="0" algn="ctr">
              <a:buNone/>
            </a:pPr>
            <a:r>
              <a:rPr lang="en-US" sz="4800" dirty="0"/>
              <a:t>Questions?</a:t>
            </a:r>
          </a:p>
          <a:p>
            <a:pPr marL="0" indent="0" algn="ctr">
              <a:buNone/>
            </a:pPr>
            <a:r>
              <a:rPr lang="en-US" sz="4800" dirty="0"/>
              <a:t>Comments?</a:t>
            </a:r>
          </a:p>
        </p:txBody>
      </p:sp>
    </p:spTree>
    <p:extLst>
      <p:ext uri="{BB962C8B-B14F-4D97-AF65-F5344CB8AC3E}">
        <p14:creationId xmlns:p14="http://schemas.microsoft.com/office/powerpoint/2010/main" val="33145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304800"/>
            <a:ext cx="7239000" cy="1143000"/>
          </a:xfrm>
        </p:spPr>
        <p:txBody>
          <a:bodyPr>
            <a:noAutofit/>
          </a:bodyPr>
          <a:lstStyle/>
          <a:p>
            <a:r>
              <a:rPr lang="en-US" dirty="0"/>
              <a:t>What to Expect in this Presentation</a:t>
            </a:r>
          </a:p>
        </p:txBody>
      </p:sp>
      <p:sp>
        <p:nvSpPr>
          <p:cNvPr id="3" name="Subtitle 2"/>
          <p:cNvSpPr>
            <a:spLocks noGrp="1"/>
          </p:cNvSpPr>
          <p:nvPr>
            <p:ph idx="1"/>
          </p:nvPr>
        </p:nvSpPr>
        <p:spPr>
          <a:xfrm>
            <a:off x="457200" y="1676400"/>
            <a:ext cx="8229600" cy="4525963"/>
          </a:xfrm>
        </p:spPr>
        <p:txBody>
          <a:bodyPr>
            <a:noAutofit/>
          </a:bodyPr>
          <a:lstStyle/>
          <a:p>
            <a:r>
              <a:rPr lang="en-US" dirty="0"/>
              <a:t>Social Graces Definition</a:t>
            </a:r>
          </a:p>
          <a:p>
            <a:pPr>
              <a:buBlip>
                <a:blip r:embed="rId3"/>
              </a:buBlip>
            </a:pPr>
            <a:r>
              <a:rPr lang="en-US" dirty="0"/>
              <a:t>Social Graces Quiz</a:t>
            </a:r>
            <a:endParaRPr lang="en-US" sz="2400" dirty="0"/>
          </a:p>
          <a:p>
            <a:pPr algn="l">
              <a:buBlip>
                <a:blip r:embed="rId3"/>
              </a:buBlip>
            </a:pPr>
            <a:r>
              <a:rPr lang="en-US" dirty="0"/>
              <a:t>7 – 11 Rule</a:t>
            </a:r>
            <a:endParaRPr lang="en-US" sz="2400" dirty="0"/>
          </a:p>
          <a:p>
            <a:r>
              <a:rPr lang="en-US" dirty="0"/>
              <a:t>Guidelines for First Impressions</a:t>
            </a:r>
          </a:p>
          <a:p>
            <a:r>
              <a:rPr lang="en-US" dirty="0"/>
              <a:t>Role Playing Activity – Lasting First Impressions</a:t>
            </a:r>
          </a:p>
          <a:p>
            <a:r>
              <a:rPr lang="en-US" dirty="0"/>
              <a:t>Social Graces Guidelines</a:t>
            </a:r>
          </a:p>
          <a:p>
            <a:r>
              <a:rPr lang="en-US" dirty="0"/>
              <a:t>Outliers Activity</a:t>
            </a:r>
          </a:p>
          <a:p>
            <a:endParaRPr lang="en-US" sz="1000" dirty="0"/>
          </a:p>
          <a:p>
            <a:pPr algn="l">
              <a:buBlip>
                <a:blip r:embed="rId3"/>
              </a:buBlip>
            </a:pPr>
            <a:endParaRPr lang="en-US" dirty="0"/>
          </a:p>
        </p:txBody>
      </p:sp>
    </p:spTree>
    <p:extLst>
      <p:ext uri="{BB962C8B-B14F-4D97-AF65-F5344CB8AC3E}">
        <p14:creationId xmlns:p14="http://schemas.microsoft.com/office/powerpoint/2010/main" val="198593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646507" cy="1447800"/>
          </a:xfrm>
        </p:spPr>
        <p:txBody>
          <a:bodyPr>
            <a:noAutofit/>
          </a:bodyPr>
          <a:lstStyle/>
          <a:p>
            <a:r>
              <a:rPr lang="en-US" dirty="0"/>
              <a:t>Importance of Communication and Soft Skills</a:t>
            </a:r>
            <a:br>
              <a:rPr lang="en-US" sz="4400" dirty="0"/>
            </a:br>
            <a:endParaRPr lang="en-US" sz="4400" dirty="0"/>
          </a:p>
        </p:txBody>
      </p:sp>
      <p:sp>
        <p:nvSpPr>
          <p:cNvPr id="3" name="Content Placeholder 2"/>
          <p:cNvSpPr>
            <a:spLocks noGrp="1"/>
          </p:cNvSpPr>
          <p:nvPr>
            <p:ph idx="1"/>
          </p:nvPr>
        </p:nvSpPr>
        <p:spPr>
          <a:xfrm>
            <a:off x="457200" y="1841241"/>
            <a:ext cx="8153400" cy="4114800"/>
          </a:xfrm>
        </p:spPr>
        <p:txBody>
          <a:bodyPr>
            <a:normAutofit fontScale="92500" lnSpcReduction="20000"/>
          </a:bodyPr>
          <a:lstStyle/>
          <a:p>
            <a:pPr marL="0" indent="0">
              <a:spcBef>
                <a:spcPts val="0"/>
              </a:spcBef>
              <a:buNone/>
              <a:defRPr/>
            </a:pPr>
            <a:r>
              <a:rPr lang="en-US" sz="3000" dirty="0"/>
              <a:t>Communication is “the skill that can possibly have the greatest impact on effective healthcare delivery.  It really is the key to clinical governance and demands as much attention, respect and sustaining as other seemingly ‘harder’ targets.  However, often the mere mention of the importance of communication causes less than positive reactions in healthcare professionals.”</a:t>
            </a:r>
          </a:p>
          <a:p>
            <a:pPr marL="457200" lvl="1" indent="0" algn="r">
              <a:buNone/>
            </a:pPr>
            <a:endParaRPr lang="en-US" sz="1300" dirty="0"/>
          </a:p>
          <a:p>
            <a:pPr marL="457200" lvl="1" indent="0" algn="r">
              <a:buNone/>
            </a:pPr>
            <a:endParaRPr lang="en-US" sz="1300" dirty="0"/>
          </a:p>
          <a:p>
            <a:pPr marL="457200" lvl="1" indent="0" algn="r">
              <a:buNone/>
            </a:pPr>
            <a:r>
              <a:rPr lang="en-US" sz="1300" dirty="0"/>
              <a:t>(</a:t>
            </a:r>
            <a:r>
              <a:rPr lang="en-US" sz="1300" dirty="0" err="1">
                <a:solidFill>
                  <a:schemeClr val="bg1"/>
                </a:solidFill>
              </a:rPr>
              <a:t>Jelphs</a:t>
            </a:r>
            <a:r>
              <a:rPr lang="en-US" sz="1300" dirty="0">
                <a:solidFill>
                  <a:schemeClr val="bg1"/>
                </a:solidFill>
              </a:rPr>
              <a:t>, 2006</a:t>
            </a:r>
            <a:r>
              <a:rPr lang="en-US" sz="1300" dirty="0"/>
              <a:t>, senior fellow at the</a:t>
            </a:r>
          </a:p>
          <a:p>
            <a:pPr marL="457200" lvl="1" indent="0" algn="r">
              <a:buNone/>
            </a:pPr>
            <a:r>
              <a:rPr lang="en-US" sz="1300" dirty="0"/>
              <a:t>Health Services Management </a:t>
            </a:r>
          </a:p>
          <a:p>
            <a:pPr marL="457200" lvl="1" indent="0" algn="r">
              <a:buNone/>
            </a:pPr>
            <a:r>
              <a:rPr lang="en-US" sz="1300" dirty="0"/>
              <a:t>Centre at the University of Birmingham)</a:t>
            </a:r>
          </a:p>
          <a:p>
            <a:pPr marL="457200" lvl="1" indent="0" algn="r">
              <a:buNone/>
            </a:pPr>
            <a:endParaRPr lang="en-US" sz="1200" dirty="0"/>
          </a:p>
          <a:p>
            <a:pPr lvl="1"/>
            <a:endParaRPr lang="en-US" dirty="0"/>
          </a:p>
        </p:txBody>
      </p:sp>
    </p:spTree>
    <p:extLst>
      <p:ext uri="{BB962C8B-B14F-4D97-AF65-F5344CB8AC3E}">
        <p14:creationId xmlns:p14="http://schemas.microsoft.com/office/powerpoint/2010/main" val="319690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0" y="304800"/>
            <a:ext cx="8229600" cy="1143000"/>
          </a:xfrm>
        </p:spPr>
        <p:txBody>
          <a:bodyPr/>
          <a:lstStyle/>
          <a:p>
            <a:r>
              <a:rPr lang="en-US" dirty="0"/>
              <a:t>What are Social Graces?</a:t>
            </a:r>
          </a:p>
        </p:txBody>
      </p:sp>
      <p:sp>
        <p:nvSpPr>
          <p:cNvPr id="3" name="Content Placeholder 2"/>
          <p:cNvSpPr>
            <a:spLocks noGrp="1"/>
          </p:cNvSpPr>
          <p:nvPr>
            <p:ph idx="1"/>
          </p:nvPr>
        </p:nvSpPr>
        <p:spPr>
          <a:xfrm>
            <a:off x="841665" y="1676400"/>
            <a:ext cx="7668489" cy="1676400"/>
          </a:xfrm>
        </p:spPr>
        <p:txBody>
          <a:bodyPr>
            <a:normAutofit/>
          </a:bodyPr>
          <a:lstStyle/>
          <a:p>
            <a:endParaRPr lang="en-US" sz="2400" dirty="0"/>
          </a:p>
          <a:p>
            <a:pPr marL="0" indent="0">
              <a:buNone/>
            </a:pPr>
            <a:endParaRPr lang="en-US" sz="2400" b="1" dirty="0"/>
          </a:p>
          <a:p>
            <a:pPr>
              <a:buBlip>
                <a:blip r:embed="rId3"/>
              </a:buBlip>
            </a:pPr>
            <a:endParaRPr lang="en-US" sz="2400" dirty="0"/>
          </a:p>
        </p:txBody>
      </p:sp>
      <p:sp>
        <p:nvSpPr>
          <p:cNvPr id="4" name="Content Placeholder 2"/>
          <p:cNvSpPr txBox="1">
            <a:spLocks/>
          </p:cNvSpPr>
          <p:nvPr/>
        </p:nvSpPr>
        <p:spPr>
          <a:xfrm>
            <a:off x="76200" y="1685731"/>
            <a:ext cx="8001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50000"/>
              </a:lnSpc>
              <a:buFont typeface="Arial" pitchFamily="34" charset="0"/>
              <a:buBlip>
                <a:blip r:embed="rId3"/>
              </a:buBlip>
            </a:pPr>
            <a:r>
              <a:rPr lang="en-US" dirty="0"/>
              <a:t>“The practices and forms prescribed by social convention or by authority.”</a:t>
            </a:r>
            <a:br>
              <a:rPr lang="en-US" sz="2000" dirty="0"/>
            </a:br>
            <a:r>
              <a:rPr lang="en-US" sz="2000" dirty="0"/>
              <a:t>		</a:t>
            </a:r>
            <a:r>
              <a:rPr lang="en-US" sz="1600" dirty="0"/>
              <a:t>- The American Heritage Dictionary of the English Language</a:t>
            </a:r>
            <a:br>
              <a:rPr lang="en-US" sz="1600" dirty="0"/>
            </a:br>
            <a:endParaRPr lang="en-US" sz="1600" dirty="0"/>
          </a:p>
          <a:p>
            <a:pPr lvl="1">
              <a:lnSpc>
                <a:spcPct val="150000"/>
              </a:lnSpc>
              <a:buFont typeface="Arial" pitchFamily="34" charset="0"/>
              <a:buBlip>
                <a:blip r:embed="rId3"/>
              </a:buBlip>
            </a:pPr>
            <a:r>
              <a:rPr lang="en-US" dirty="0"/>
              <a:t>“Rules governing socially acceptable behavior.”</a:t>
            </a:r>
            <a:br>
              <a:rPr lang="en-US" sz="2000" dirty="0"/>
            </a:br>
            <a:r>
              <a:rPr lang="en-US" sz="2000" dirty="0"/>
              <a:t>		- </a:t>
            </a:r>
            <a:r>
              <a:rPr lang="en-US" sz="1600" dirty="0"/>
              <a:t>WordNet, Princeton University</a:t>
            </a:r>
          </a:p>
          <a:p>
            <a:pPr lvl="1">
              <a:lnSpc>
                <a:spcPct val="150000"/>
              </a:lnSpc>
              <a:buFont typeface="Arial" pitchFamily="34" charset="0"/>
              <a:buBlip>
                <a:blip r:embed="rId3"/>
              </a:buBlip>
            </a:pPr>
            <a:endParaRPr lang="en-US" sz="2000" dirty="0"/>
          </a:p>
        </p:txBody>
      </p:sp>
    </p:spTree>
    <p:extLst>
      <p:ext uri="{BB962C8B-B14F-4D97-AF65-F5344CB8AC3E}">
        <p14:creationId xmlns:p14="http://schemas.microsoft.com/office/powerpoint/2010/main" val="175938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3000"/>
                                        <p:tgtEl>
                                          <p:spTgt spid="4">
                                            <p:txEl>
                                              <p:pRg st="1" end="1"/>
                                            </p:txEl>
                                          </p:spTgt>
                                        </p:tgtEl>
                                      </p:cBhvr>
                                    </p:animEffect>
                                    <p:anim calcmode="lin" valueType="num">
                                      <p:cBhvr>
                                        <p:cTn id="15"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3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152400"/>
            <a:ext cx="8229600" cy="1143000"/>
          </a:xfrm>
        </p:spPr>
        <p:txBody>
          <a:bodyPr/>
          <a:lstStyle/>
          <a:p>
            <a:r>
              <a:rPr lang="en-US" dirty="0"/>
              <a:t>What’s My Social Graces Score?</a:t>
            </a:r>
          </a:p>
        </p:txBody>
      </p:sp>
      <p:sp>
        <p:nvSpPr>
          <p:cNvPr id="3" name="Content Placeholder 2"/>
          <p:cNvSpPr>
            <a:spLocks noGrp="1"/>
          </p:cNvSpPr>
          <p:nvPr>
            <p:ph idx="1"/>
          </p:nvPr>
        </p:nvSpPr>
        <p:spPr>
          <a:xfrm>
            <a:off x="841665" y="1676400"/>
            <a:ext cx="7668489" cy="1676400"/>
          </a:xfrm>
        </p:spPr>
        <p:txBody>
          <a:bodyPr>
            <a:normAutofit/>
          </a:bodyPr>
          <a:lstStyle/>
          <a:p>
            <a:endParaRPr lang="en-US" sz="2400" dirty="0"/>
          </a:p>
          <a:p>
            <a:pPr marL="0" indent="0">
              <a:buNone/>
            </a:pPr>
            <a:endParaRPr lang="en-US" sz="2400" b="1" dirty="0"/>
          </a:p>
          <a:p>
            <a:pPr marL="0" indent="0">
              <a:buNone/>
            </a:pPr>
            <a:endParaRPr lang="en-US" sz="2400" dirty="0"/>
          </a:p>
        </p:txBody>
      </p:sp>
      <p:sp>
        <p:nvSpPr>
          <p:cNvPr id="5" name="Content Placeholder 2"/>
          <p:cNvSpPr txBox="1">
            <a:spLocks/>
          </p:cNvSpPr>
          <p:nvPr/>
        </p:nvSpPr>
        <p:spPr>
          <a:xfrm>
            <a:off x="290079" y="1981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28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0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quiz is confidential</a:t>
            </a:r>
          </a:p>
          <a:p>
            <a:endParaRPr lang="en-US" dirty="0"/>
          </a:p>
          <a:p>
            <a:r>
              <a:rPr lang="en-US" dirty="0"/>
              <a:t>Answer questions as honestly  as possible.</a:t>
            </a:r>
          </a:p>
          <a:p>
            <a:endParaRPr lang="en-US" dirty="0"/>
          </a:p>
        </p:txBody>
      </p:sp>
    </p:spTree>
    <p:extLst>
      <p:ext uri="{BB962C8B-B14F-4D97-AF65-F5344CB8AC3E}">
        <p14:creationId xmlns:p14="http://schemas.microsoft.com/office/powerpoint/2010/main" val="21282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8" y="76200"/>
            <a:ext cx="8229600" cy="1143000"/>
          </a:xfrm>
        </p:spPr>
        <p:txBody>
          <a:bodyPr/>
          <a:lstStyle/>
          <a:p>
            <a:r>
              <a:rPr lang="en-US" dirty="0"/>
              <a:t>Scoring</a:t>
            </a:r>
          </a:p>
        </p:txBody>
      </p:sp>
      <p:sp>
        <p:nvSpPr>
          <p:cNvPr id="3" name="Content Placeholder 2"/>
          <p:cNvSpPr>
            <a:spLocks noGrp="1"/>
          </p:cNvSpPr>
          <p:nvPr>
            <p:ph idx="1"/>
          </p:nvPr>
        </p:nvSpPr>
        <p:spPr>
          <a:xfrm>
            <a:off x="841665" y="1676400"/>
            <a:ext cx="7668489" cy="1676400"/>
          </a:xfrm>
        </p:spPr>
        <p:txBody>
          <a:bodyPr>
            <a:normAutofit/>
          </a:bodyPr>
          <a:lstStyle/>
          <a:p>
            <a:endParaRPr lang="en-US" sz="2400" dirty="0"/>
          </a:p>
          <a:p>
            <a:pPr marL="0" indent="0">
              <a:buNone/>
            </a:pPr>
            <a:endParaRPr lang="en-US" sz="2400" b="1" dirty="0"/>
          </a:p>
          <a:p>
            <a:pPr>
              <a:buBlip>
                <a:blip r:embed="rId3"/>
              </a:buBlip>
            </a:pPr>
            <a:endParaRPr lang="en-US" sz="2400" dirty="0"/>
          </a:p>
        </p:txBody>
      </p:sp>
      <p:sp>
        <p:nvSpPr>
          <p:cNvPr id="4" name="Content Placeholder 2"/>
          <p:cNvSpPr txBox="1">
            <a:spLocks/>
          </p:cNvSpPr>
          <p:nvPr/>
        </p:nvSpPr>
        <p:spPr>
          <a:xfrm>
            <a:off x="228600" y="1524000"/>
            <a:ext cx="9143999" cy="4906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1460" marR="0" lvl="1" indent="-342900" defTabSz="914400" eaLnBrk="1" fontAlgn="auto" latinLnBrk="0" hangingPunct="1">
              <a:lnSpc>
                <a:spcPct val="150000"/>
              </a:lnSpc>
              <a:spcBef>
                <a:spcPts val="0"/>
              </a:spcBef>
              <a:spcAft>
                <a:spcPts val="0"/>
              </a:spcAft>
              <a:buClrTx/>
              <a:buSzTx/>
              <a:buFont typeface="+mj-lt"/>
              <a:buNone/>
              <a:tabLst/>
              <a:defRPr/>
            </a:pPr>
            <a:r>
              <a:rPr lang="en-US" sz="2400" dirty="0"/>
              <a:t>Questions 1-5:	1 point for True; 0 points for False</a:t>
            </a:r>
            <a:br>
              <a:rPr lang="en-US" sz="2400" dirty="0"/>
            </a:br>
            <a:endParaRPr lang="en-US" sz="2400" dirty="0"/>
          </a:p>
          <a:p>
            <a:pPr marL="251460" marR="0" lvl="1" indent="-342900" defTabSz="914400" eaLnBrk="1" fontAlgn="auto" latinLnBrk="0" hangingPunct="1">
              <a:lnSpc>
                <a:spcPct val="150000"/>
              </a:lnSpc>
              <a:spcBef>
                <a:spcPts val="0"/>
              </a:spcBef>
              <a:spcAft>
                <a:spcPts val="0"/>
              </a:spcAft>
              <a:buClrTx/>
              <a:buSzTx/>
              <a:buFont typeface="+mj-lt"/>
              <a:buNone/>
              <a:tabLst/>
              <a:defRPr/>
            </a:pPr>
            <a:r>
              <a:rPr lang="en-US" sz="2400" dirty="0"/>
              <a:t>Questions 6 &amp; 7:   	1 point for False; 0 points for True</a:t>
            </a:r>
            <a:br>
              <a:rPr lang="en-US" sz="2400" dirty="0"/>
            </a:br>
            <a:endParaRPr lang="en-US" sz="2400" dirty="0"/>
          </a:p>
          <a:p>
            <a:pPr marL="251460" marR="0" lvl="1" indent="-342900" defTabSz="914400" eaLnBrk="1" fontAlgn="auto" latinLnBrk="0" hangingPunct="1">
              <a:lnSpc>
                <a:spcPct val="150000"/>
              </a:lnSpc>
              <a:spcBef>
                <a:spcPts val="0"/>
              </a:spcBef>
              <a:spcAft>
                <a:spcPts val="0"/>
              </a:spcAft>
              <a:buClrTx/>
              <a:buSzTx/>
              <a:buFont typeface="+mj-lt"/>
              <a:buNone/>
              <a:tabLst/>
              <a:defRPr/>
            </a:pPr>
            <a:r>
              <a:rPr lang="en-US" sz="2400" dirty="0"/>
              <a:t>Questions 8 &amp; 9:   	1 point for True; 0 points for False</a:t>
            </a:r>
            <a:br>
              <a:rPr lang="en-US" sz="2400" dirty="0"/>
            </a:br>
            <a:endParaRPr lang="en-US" sz="2400" dirty="0"/>
          </a:p>
          <a:p>
            <a:pPr marL="251460" marR="0" lvl="1" indent="-342900" defTabSz="914400" eaLnBrk="1" fontAlgn="auto" latinLnBrk="0" hangingPunct="1">
              <a:lnSpc>
                <a:spcPct val="150000"/>
              </a:lnSpc>
              <a:spcBef>
                <a:spcPts val="0"/>
              </a:spcBef>
              <a:spcAft>
                <a:spcPts val="0"/>
              </a:spcAft>
              <a:buClrTx/>
              <a:buSzTx/>
              <a:buFont typeface="+mj-lt"/>
              <a:buNone/>
              <a:tabLst/>
              <a:defRPr/>
            </a:pPr>
            <a:r>
              <a:rPr lang="en-US" sz="2400" dirty="0"/>
              <a:t>Question 10:	   	1 point for False; 0 points for True</a:t>
            </a:r>
          </a:p>
        </p:txBody>
      </p:sp>
    </p:spTree>
    <p:extLst>
      <p:ext uri="{BB962C8B-B14F-4D97-AF65-F5344CB8AC3E}">
        <p14:creationId xmlns:p14="http://schemas.microsoft.com/office/powerpoint/2010/main" val="75754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60" y="134505"/>
            <a:ext cx="8229600" cy="1143000"/>
          </a:xfrm>
        </p:spPr>
        <p:txBody>
          <a:bodyPr/>
          <a:lstStyle/>
          <a:p>
            <a:r>
              <a:rPr lang="en-US" dirty="0"/>
              <a:t>Score Interpretation</a:t>
            </a:r>
          </a:p>
        </p:txBody>
      </p:sp>
      <p:sp>
        <p:nvSpPr>
          <p:cNvPr id="3" name="Content Placeholder 2"/>
          <p:cNvSpPr>
            <a:spLocks noGrp="1"/>
          </p:cNvSpPr>
          <p:nvPr>
            <p:ph idx="1"/>
          </p:nvPr>
        </p:nvSpPr>
        <p:spPr>
          <a:xfrm>
            <a:off x="140804" y="1384757"/>
            <a:ext cx="926908" cy="837570"/>
          </a:xfrm>
        </p:spPr>
        <p:txBody>
          <a:bodyPr>
            <a:normAutofit/>
          </a:bodyPr>
          <a:lstStyle/>
          <a:p>
            <a:pPr marL="0" indent="0">
              <a:buNone/>
            </a:pPr>
            <a:r>
              <a:rPr lang="en-US" sz="2400" dirty="0"/>
              <a:t>0-5</a:t>
            </a:r>
          </a:p>
          <a:p>
            <a:pPr marL="0" indent="0">
              <a:buNone/>
            </a:pPr>
            <a:endParaRPr lang="en-US" sz="2400" b="1" dirty="0"/>
          </a:p>
          <a:p>
            <a:pPr>
              <a:buBlip>
                <a:blip r:embed="rId3"/>
              </a:buBlip>
            </a:pPr>
            <a:endParaRPr lang="en-US" sz="2400" dirty="0"/>
          </a:p>
        </p:txBody>
      </p:sp>
      <p:sp>
        <p:nvSpPr>
          <p:cNvPr id="4" name="Content Placeholder 2"/>
          <p:cNvSpPr txBox="1">
            <a:spLocks/>
          </p:cNvSpPr>
          <p:nvPr/>
        </p:nvSpPr>
        <p:spPr>
          <a:xfrm>
            <a:off x="304800" y="1352940"/>
            <a:ext cx="8763000" cy="231801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Tx/>
              <a:buBlip>
                <a:blip r:embed="rId3"/>
              </a:buBlip>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08660" marR="0" lvl="1" indent="0" defTabSz="914400" eaLnBrk="1" fontAlgn="auto" latinLnBrk="0" hangingPunct="1">
              <a:lnSpc>
                <a:spcPct val="150000"/>
              </a:lnSpc>
              <a:spcBef>
                <a:spcPts val="0"/>
              </a:spcBef>
              <a:spcAft>
                <a:spcPts val="0"/>
              </a:spcAft>
              <a:buClrTx/>
              <a:buSzTx/>
              <a:buFont typeface="+mj-lt"/>
              <a:buNone/>
              <a:tabLst/>
              <a:defRPr/>
            </a:pPr>
            <a:r>
              <a:rPr lang="en-US" sz="2000" dirty="0"/>
              <a:t>Uh oh, it’s time for charm school. Seriously, you seem to be committing a number social graces faux pas.  Hasn’t anyone said anything to you about your behavior?  If you keep it up, your career is probably going nowhere (and you may lose the job you have now!). </a:t>
            </a:r>
          </a:p>
        </p:txBody>
      </p:sp>
      <p:sp>
        <p:nvSpPr>
          <p:cNvPr id="5" name="Content Placeholder 2"/>
          <p:cNvSpPr txBox="1">
            <a:spLocks/>
          </p:cNvSpPr>
          <p:nvPr/>
        </p:nvSpPr>
        <p:spPr>
          <a:xfrm>
            <a:off x="148580" y="3635191"/>
            <a:ext cx="788062" cy="5999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dirty="0"/>
              <a:t>6-8</a:t>
            </a:r>
          </a:p>
          <a:p>
            <a:pPr marL="0" indent="0">
              <a:buFontTx/>
              <a:buNone/>
            </a:pPr>
            <a:endParaRPr lang="en-US" sz="2400" b="1" dirty="0"/>
          </a:p>
          <a:p>
            <a:endParaRPr lang="en-US" sz="2400" dirty="0"/>
          </a:p>
        </p:txBody>
      </p:sp>
      <p:sp>
        <p:nvSpPr>
          <p:cNvPr id="6" name="Content Placeholder 2"/>
          <p:cNvSpPr txBox="1">
            <a:spLocks/>
          </p:cNvSpPr>
          <p:nvPr/>
        </p:nvSpPr>
        <p:spPr>
          <a:xfrm>
            <a:off x="266700" y="3570621"/>
            <a:ext cx="8763000" cy="15134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08660" marR="0" lvl="1" indent="0" defTabSz="914400" eaLnBrk="1" fontAlgn="auto" latinLnBrk="0" hangingPunct="1">
              <a:lnSpc>
                <a:spcPct val="150000"/>
              </a:lnSpc>
              <a:spcBef>
                <a:spcPts val="0"/>
              </a:spcBef>
              <a:spcAft>
                <a:spcPts val="0"/>
              </a:spcAft>
              <a:buClrTx/>
              <a:buSzTx/>
              <a:buFont typeface="+mj-lt"/>
              <a:buNone/>
              <a:tabLst/>
              <a:defRPr/>
            </a:pPr>
            <a:r>
              <a:rPr lang="en-US" sz="2000" dirty="0"/>
              <a:t>Not bad! You seem to have your office manners mostly in control.  But don’t stop here – take a look at areas you can improve upon and you should see your career rolling forward</a:t>
            </a:r>
          </a:p>
        </p:txBody>
      </p:sp>
      <p:sp>
        <p:nvSpPr>
          <p:cNvPr id="7" name="Content Placeholder 2"/>
          <p:cNvSpPr txBox="1">
            <a:spLocks/>
          </p:cNvSpPr>
          <p:nvPr/>
        </p:nvSpPr>
        <p:spPr>
          <a:xfrm>
            <a:off x="131279" y="5093399"/>
            <a:ext cx="870804"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dirty="0"/>
              <a:t>9-10</a:t>
            </a:r>
          </a:p>
          <a:p>
            <a:pPr marL="0" indent="0">
              <a:buFontTx/>
              <a:buNone/>
            </a:pPr>
            <a:endParaRPr lang="en-US" sz="2400" b="1" dirty="0"/>
          </a:p>
          <a:p>
            <a:endParaRPr lang="en-US" sz="2400" dirty="0"/>
          </a:p>
        </p:txBody>
      </p:sp>
      <p:sp>
        <p:nvSpPr>
          <p:cNvPr id="8" name="Content Placeholder 2"/>
          <p:cNvSpPr txBox="1">
            <a:spLocks/>
          </p:cNvSpPr>
          <p:nvPr/>
        </p:nvSpPr>
        <p:spPr>
          <a:xfrm>
            <a:off x="266700" y="5029200"/>
            <a:ext cx="7543800" cy="14997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08660" marR="0" lvl="1" indent="0" defTabSz="914400" eaLnBrk="1" fontAlgn="auto" latinLnBrk="0" hangingPunct="1">
              <a:lnSpc>
                <a:spcPct val="150000"/>
              </a:lnSpc>
              <a:spcBef>
                <a:spcPts val="0"/>
              </a:spcBef>
              <a:spcAft>
                <a:spcPts val="0"/>
              </a:spcAft>
              <a:buClrTx/>
              <a:buSzTx/>
              <a:buFont typeface="+mj-lt"/>
              <a:buNone/>
              <a:tabLst/>
              <a:defRPr/>
            </a:pPr>
            <a:r>
              <a:rPr lang="en-US" sz="2000" dirty="0"/>
              <a:t>Congratulations!  You are probably one of those people described as “a pleasure to work with.”  Your social graces will move you far on the road to success</a:t>
            </a:r>
          </a:p>
        </p:txBody>
      </p:sp>
    </p:spTree>
    <p:extLst>
      <p:ext uri="{BB962C8B-B14F-4D97-AF65-F5344CB8AC3E}">
        <p14:creationId xmlns:p14="http://schemas.microsoft.com/office/powerpoint/2010/main" val="198598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2"/>
            <a:ext cx="8229600" cy="1143000"/>
          </a:xfrm>
        </p:spPr>
        <p:txBody>
          <a:bodyPr>
            <a:noAutofit/>
          </a:bodyPr>
          <a:lstStyle/>
          <a:p>
            <a:r>
              <a:rPr lang="en-US" dirty="0"/>
              <a:t>seven – Eleven Rule</a:t>
            </a:r>
          </a:p>
        </p:txBody>
      </p:sp>
      <p:sp>
        <p:nvSpPr>
          <p:cNvPr id="3" name="Content Placeholder 2"/>
          <p:cNvSpPr>
            <a:spLocks noGrp="1"/>
          </p:cNvSpPr>
          <p:nvPr>
            <p:ph idx="1"/>
          </p:nvPr>
        </p:nvSpPr>
        <p:spPr>
          <a:xfrm>
            <a:off x="0" y="1447800"/>
            <a:ext cx="9111205" cy="3657600"/>
          </a:xfrm>
        </p:spPr>
        <p:txBody>
          <a:bodyPr>
            <a:normAutofit/>
          </a:bodyPr>
          <a:lstStyle/>
          <a:p>
            <a:pPr lvl="1">
              <a:lnSpc>
                <a:spcPct val="150000"/>
              </a:lnSpc>
              <a:buBlip>
                <a:blip r:embed="rId3"/>
              </a:buBlip>
            </a:pPr>
            <a:r>
              <a:rPr lang="en-US" dirty="0"/>
              <a:t>A first impression is made in just 7 seconds</a:t>
            </a:r>
          </a:p>
          <a:p>
            <a:pPr lvl="1">
              <a:lnSpc>
                <a:spcPct val="150000"/>
              </a:lnSpc>
              <a:buBlip>
                <a:blip r:embed="rId3"/>
              </a:buBlip>
            </a:pPr>
            <a:r>
              <a:rPr lang="en-US" dirty="0"/>
              <a:t>A first impression will determine whether or not a person</a:t>
            </a:r>
          </a:p>
          <a:p>
            <a:pPr lvl="2">
              <a:lnSpc>
                <a:spcPct val="150000"/>
              </a:lnSpc>
              <a:buFont typeface="Arial" panose="020B0604020202020204" pitchFamily="34" charset="0"/>
              <a:buChar char="•"/>
            </a:pPr>
            <a:r>
              <a:rPr lang="en-US" sz="2400" dirty="0"/>
              <a:t> Likes you</a:t>
            </a:r>
          </a:p>
          <a:p>
            <a:pPr lvl="2">
              <a:lnSpc>
                <a:spcPct val="150000"/>
              </a:lnSpc>
              <a:buFont typeface="Arial" panose="020B0604020202020204" pitchFamily="34" charset="0"/>
              <a:buChar char="•"/>
            </a:pPr>
            <a:r>
              <a:rPr lang="en-US" sz="2400" dirty="0"/>
              <a:t> Dislikes you</a:t>
            </a:r>
          </a:p>
          <a:p>
            <a:pPr lvl="2">
              <a:lnSpc>
                <a:spcPct val="150000"/>
              </a:lnSpc>
              <a:buFont typeface="Arial" panose="020B0604020202020204" pitchFamily="34" charset="0"/>
              <a:buChar char="•"/>
            </a:pPr>
            <a:r>
              <a:rPr lang="en-US" sz="2400" dirty="0"/>
              <a:t> Is Indifferent</a:t>
            </a:r>
          </a:p>
        </p:txBody>
      </p:sp>
      <p:sp>
        <p:nvSpPr>
          <p:cNvPr id="4" name="TextBox 3"/>
          <p:cNvSpPr txBox="1"/>
          <p:nvPr/>
        </p:nvSpPr>
        <p:spPr>
          <a:xfrm>
            <a:off x="1085850" y="4880399"/>
            <a:ext cx="6972300" cy="830997"/>
          </a:xfrm>
          <a:prstGeom prst="rect">
            <a:avLst/>
          </a:prstGeom>
          <a:noFill/>
        </p:spPr>
        <p:txBody>
          <a:bodyPr wrap="square" rtlCol="0">
            <a:spAutoFit/>
          </a:bodyPr>
          <a:lstStyle/>
          <a:p>
            <a:pPr algn="ctr"/>
            <a:r>
              <a:rPr lang="en-US" sz="2400" dirty="0">
                <a:solidFill>
                  <a:schemeClr val="bg1"/>
                </a:solidFill>
              </a:rPr>
              <a:t>Those first </a:t>
            </a:r>
            <a:r>
              <a:rPr lang="en-US" sz="2400" i="1" dirty="0">
                <a:solidFill>
                  <a:schemeClr val="bg1"/>
                </a:solidFill>
              </a:rPr>
              <a:t>SEVEN</a:t>
            </a:r>
            <a:r>
              <a:rPr lang="en-US" sz="2400" dirty="0">
                <a:solidFill>
                  <a:schemeClr val="bg1"/>
                </a:solidFill>
              </a:rPr>
              <a:t> seconds will largely determine a person’ satisfaction with an entire experience.</a:t>
            </a:r>
          </a:p>
        </p:txBody>
      </p:sp>
    </p:spTree>
    <p:extLst>
      <p:ext uri="{BB962C8B-B14F-4D97-AF65-F5344CB8AC3E}">
        <p14:creationId xmlns:p14="http://schemas.microsoft.com/office/powerpoint/2010/main" val="258864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11016</TotalTime>
  <Words>1963</Words>
  <Application>Microsoft Office PowerPoint</Application>
  <PresentationFormat>On-screen Show (4:3)</PresentationFormat>
  <Paragraphs>261</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Schoolbook</vt:lpstr>
      <vt:lpstr>Segoe UI</vt:lpstr>
      <vt:lpstr>Times New Roman</vt:lpstr>
      <vt:lpstr>Trebuchet MS</vt:lpstr>
      <vt:lpstr>Office Theme</vt:lpstr>
      <vt:lpstr>PowerPoint Presentation</vt:lpstr>
      <vt:lpstr>SOCIAL GRACES</vt:lpstr>
      <vt:lpstr>What to Expect in this Presentation</vt:lpstr>
      <vt:lpstr>Importance of Communication and Soft Skills </vt:lpstr>
      <vt:lpstr>What are Social Graces?</vt:lpstr>
      <vt:lpstr>What’s My Social Graces Score?</vt:lpstr>
      <vt:lpstr>Scoring</vt:lpstr>
      <vt:lpstr>Score Interpretation</vt:lpstr>
      <vt:lpstr>seven – Eleven Rule</vt:lpstr>
      <vt:lpstr>11 impressions </vt:lpstr>
      <vt:lpstr>Guidelines to enhance first impressions</vt:lpstr>
      <vt:lpstr>Guidelines to enhance first impressions</vt:lpstr>
      <vt:lpstr>Role Playing Activity: Lasting First Impression</vt:lpstr>
      <vt:lpstr>Social Grades Guidelines</vt:lpstr>
      <vt:lpstr>Social Graces Guidelines</vt:lpstr>
      <vt:lpstr>Social Graces Guidelines</vt:lpstr>
      <vt:lpstr>Tone of voice</vt:lpstr>
      <vt:lpstr>Outliers Activity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collaboration, and delegation are frequently thought to be 'soft skills'—despite that the majority of unintended medical errors involve a breakdown in communication among caregivers" (Joel &amp; Overman, 2014, p. 64).</dc:title>
  <dc:creator>Bartlett, Stacey</dc:creator>
  <cp:lastModifiedBy>Jason Roberson</cp:lastModifiedBy>
  <cp:revision>371</cp:revision>
  <cp:lastPrinted>2016-09-17T22:56:36Z</cp:lastPrinted>
  <dcterms:created xsi:type="dcterms:W3CDTF">2015-05-10T22:13:31Z</dcterms:created>
  <dcterms:modified xsi:type="dcterms:W3CDTF">2017-02-17T15:10:36Z</dcterms:modified>
</cp:coreProperties>
</file>