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36" r:id="rId2"/>
    <p:sldId id="337" r:id="rId3"/>
    <p:sldId id="360"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299"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7" autoAdjust="0"/>
    <p:restoredTop sz="66252" autoAdjust="0"/>
  </p:normalViewPr>
  <p:slideViewPr>
    <p:cSldViewPr>
      <p:cViewPr varScale="1">
        <p:scale>
          <a:sx n="80" d="100"/>
          <a:sy n="80" d="100"/>
        </p:scale>
        <p:origin x="474" y="90"/>
      </p:cViewPr>
      <p:guideLst>
        <p:guide orient="horz" pos="2160"/>
        <p:guide pos="2880"/>
      </p:guideLst>
    </p:cSldViewPr>
  </p:slideViewPr>
  <p:outlineViewPr>
    <p:cViewPr>
      <p:scale>
        <a:sx n="33" d="100"/>
        <a:sy n="33" d="100"/>
      </p:scale>
      <p:origin x="0" y="-55714"/>
    </p:cViewPr>
  </p:outlineViewPr>
  <p:notesTextViewPr>
    <p:cViewPr>
      <p:scale>
        <a:sx n="100" d="100"/>
        <a:sy n="100" d="100"/>
      </p:scale>
      <p:origin x="0" y="0"/>
    </p:cViewPr>
  </p:notesTextViewPr>
  <p:sorterViewPr>
    <p:cViewPr>
      <p:scale>
        <a:sx n="100" d="100"/>
        <a:sy n="100" d="100"/>
      </p:scale>
      <p:origin x="0" y="-19675"/>
    </p:cViewPr>
  </p:sorterViewPr>
  <p:notesViewPr>
    <p:cSldViewPr>
      <p:cViewPr varScale="1">
        <p:scale>
          <a:sx n="55" d="100"/>
          <a:sy n="55" d="100"/>
        </p:scale>
        <p:origin x="283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2/18/2017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2/18/2017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ursetogether.com/Career/Career-Article/itemId/2873/Nursing-Strategies-Countering-Conflict-with-Posit.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Display as participants enter and explain that this training was developed and created based on industry and educator input in conjunction with the Health Workforce Initiative Statewide Advisory Committee, California Community Colleges Chancellor’s Office, and Workforce and Economic Development Program. This is just one soft skills module of the comprehensive training package: “Hi-Touch Healthcare: The Critical 6 Soft Skills.”</a:t>
            </a: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a:t>
            </a:r>
            <a:r>
              <a:rPr lang="en-US" dirty="0"/>
              <a:t>)</a:t>
            </a:r>
            <a:r>
              <a:rPr lang="en-US" baseline="0" dirty="0"/>
              <a:t> </a:t>
            </a:r>
          </a:p>
          <a:p>
            <a:r>
              <a:rPr lang="en-US" dirty="0"/>
              <a:t>Think</a:t>
            </a:r>
            <a:r>
              <a:rPr lang="en-US" baseline="0" dirty="0"/>
              <a:t> about your current your stressors. What is the first one that came to mind? </a:t>
            </a: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10</a:t>
            </a:fld>
            <a:endParaRPr lang="en-US"/>
          </a:p>
        </p:txBody>
      </p:sp>
    </p:spTree>
    <p:extLst>
      <p:ext uri="{BB962C8B-B14F-4D97-AF65-F5344CB8AC3E}">
        <p14:creationId xmlns:p14="http://schemas.microsoft.com/office/powerpoint/2010/main" val="216587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(See detailed procedures on page 5 of the Trainer</a:t>
            </a:r>
            <a:r>
              <a:rPr lang="en-US" sz="1200" b="0" kern="1200" baseline="0" dirty="0">
                <a:solidFill>
                  <a:schemeClr val="tx1"/>
                </a:solidFill>
                <a:effectLst/>
                <a:latin typeface="+mn-lt"/>
                <a:ea typeface="+mn-ea"/>
                <a:cs typeface="+mn-cs"/>
              </a:rPr>
              <a:t> Manual that accompanies this PowerPoint.)</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discover various stressors they may currently have in life that may impact their ability to function at an optimal level at work.</a:t>
            </a:r>
          </a:p>
          <a:p>
            <a:r>
              <a:rPr lang="en-US" sz="1200" b="1" kern="1200" dirty="0">
                <a:solidFill>
                  <a:schemeClr val="tx1"/>
                </a:solidFill>
                <a:effectLst/>
                <a:latin typeface="+mn-lt"/>
                <a:ea typeface="+mn-ea"/>
                <a:cs typeface="+mn-cs"/>
              </a:rPr>
              <a:t>Materials Needed: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“Stress” Worksheet for each participant (on</a:t>
            </a:r>
            <a:r>
              <a:rPr lang="en-US" sz="1200" kern="1200" baseline="0" dirty="0">
                <a:solidFill>
                  <a:schemeClr val="tx1"/>
                </a:solidFill>
                <a:effectLst/>
                <a:latin typeface="+mn-lt"/>
                <a:ea typeface="+mn-ea"/>
                <a:cs typeface="+mn-cs"/>
              </a:rPr>
              <a:t> pages 6-7 of the Trainer Manual)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“Life Stress Score” Results Sheet for each participant </a:t>
            </a:r>
            <a:r>
              <a:rPr lang="en-US" sz="1200" kern="1200" dirty="0">
                <a:solidFill>
                  <a:srgbClr val="C00000"/>
                </a:solidFill>
                <a:effectLst/>
                <a:latin typeface="+mn-lt"/>
                <a:ea typeface="+mn-ea"/>
                <a:cs typeface="+mn-cs"/>
              </a:rPr>
              <a:t>(on</a:t>
            </a:r>
            <a:r>
              <a:rPr lang="en-US" sz="1200" kern="1200" baseline="0" dirty="0">
                <a:solidFill>
                  <a:srgbClr val="C00000"/>
                </a:solidFill>
                <a:effectLst/>
                <a:latin typeface="+mn-lt"/>
                <a:ea typeface="+mn-ea"/>
                <a:cs typeface="+mn-cs"/>
              </a:rPr>
              <a:t> page 8 of the Trainer Manual)</a:t>
            </a:r>
            <a:r>
              <a:rPr lang="en-US" sz="1200" kern="1200" dirty="0">
                <a:solidFill>
                  <a:srgbClr val="C00000"/>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 or pencil for each participant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Calculators for participant use (Optional)</a:t>
            </a: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Hand out a pen/pencil and one copy of the “Stress” worksheet to each participant.</a:t>
            </a:r>
          </a:p>
          <a:p>
            <a:pPr marL="228600" indent="-228600">
              <a:buFont typeface="+mj-lt"/>
              <a:buAutoNum type="arabicPeriod"/>
            </a:pPr>
            <a:r>
              <a:rPr lang="en-US" sz="1200" kern="1200" dirty="0">
                <a:solidFill>
                  <a:schemeClr val="tx1"/>
                </a:solidFill>
                <a:effectLst/>
                <a:latin typeface="+mn-lt"/>
                <a:ea typeface="+mn-ea"/>
                <a:cs typeface="+mn-cs"/>
              </a:rPr>
              <a:t>Instruct participants to read the directions on the top of the worksheet and complete it to the best of their ability. Allow 15 minutes to complete the worksheet.</a:t>
            </a:r>
          </a:p>
          <a:p>
            <a:pPr marL="228600" indent="-228600">
              <a:buFont typeface="+mj-lt"/>
              <a:buAutoNum type="arabicPeriod"/>
            </a:pPr>
            <a:r>
              <a:rPr lang="en-US" sz="1200" kern="1200" dirty="0">
                <a:solidFill>
                  <a:schemeClr val="tx1"/>
                </a:solidFill>
                <a:effectLst/>
                <a:latin typeface="+mn-lt"/>
                <a:ea typeface="+mn-ea"/>
                <a:cs typeface="+mn-cs"/>
              </a:rPr>
              <a:t>When everyone has completed the worksheet, bring the group back together and explain that the scale shows the kind of life pressure that you are facing at this time in your life.  Depending on your coping skills, this scale can predict the likelihood that you will fall victim to a stress-related illness. The illness could be mild -- frequent tension headaches, acid indigestion, and loss of sleep to very serious illness such as ulcers, cancer, and migraine headaches. </a:t>
            </a:r>
          </a:p>
          <a:p>
            <a:pPr marL="228600" indent="-228600">
              <a:buFont typeface="+mj-lt"/>
              <a:buAutoNum type="arabicPeriod"/>
            </a:pPr>
            <a:r>
              <a:rPr lang="en-US" sz="1200" kern="1200" dirty="0">
                <a:solidFill>
                  <a:schemeClr val="tx1"/>
                </a:solidFill>
                <a:effectLst/>
                <a:latin typeface="+mn-lt"/>
                <a:ea typeface="+mn-ea"/>
                <a:cs typeface="+mn-cs"/>
              </a:rPr>
              <a:t>Pass out the “Life Stress Score” results sheet to each participant.</a:t>
            </a:r>
          </a:p>
          <a:p>
            <a:pPr marL="228600" indent="-228600">
              <a:buFont typeface="+mj-lt"/>
              <a:buAutoNum type="arabicPeriod"/>
            </a:pPr>
            <a:r>
              <a:rPr lang="en-US" sz="1200" kern="1200" dirty="0">
                <a:solidFill>
                  <a:schemeClr val="tx1"/>
                </a:solidFill>
                <a:effectLst/>
                <a:latin typeface="+mn-lt"/>
                <a:ea typeface="+mn-ea"/>
                <a:cs typeface="+mn-cs"/>
              </a:rPr>
              <a:t>Have the participants compare their score with the key on the results sheet.</a:t>
            </a:r>
          </a:p>
          <a:p>
            <a:pPr marL="228600" indent="-228600">
              <a:buFont typeface="+mj-lt"/>
              <a:buAutoNum type="arabicPeriod"/>
            </a:pPr>
            <a:r>
              <a:rPr lang="en-US" sz="1200" kern="1200" dirty="0">
                <a:solidFill>
                  <a:schemeClr val="tx1"/>
                </a:solidFill>
                <a:effectLst/>
                <a:latin typeface="+mn-lt"/>
                <a:ea typeface="+mn-ea"/>
                <a:cs typeface="+mn-cs"/>
              </a:rPr>
              <a:t>Were there things that surprised you about the list? Did you realize you had that many stressors in the last 24 months?</a:t>
            </a:r>
          </a:p>
          <a:p>
            <a:pPr marL="228600" indent="-228600">
              <a:buFont typeface="+mj-lt"/>
              <a:buAutoNum type="arabicPeriod"/>
            </a:pPr>
            <a:r>
              <a:rPr lang="en-US" sz="1200" kern="1200" dirty="0">
                <a:solidFill>
                  <a:schemeClr val="tx1"/>
                </a:solidFill>
                <a:effectLst/>
                <a:latin typeface="+mn-lt"/>
                <a:ea typeface="+mn-ea"/>
                <a:cs typeface="+mn-cs"/>
              </a:rPr>
              <a:t>Ask them “So… what is your level of stress currently?”</a:t>
            </a:r>
          </a:p>
          <a:p>
            <a:pPr marL="228600" indent="-228600">
              <a:buFont typeface="+mj-lt"/>
              <a:buAutoNum type="arabicPeriod"/>
            </a:pPr>
            <a:r>
              <a:rPr lang="en-US" sz="1200" b="0" i="0" u="none" strike="noStrike" kern="1200" baseline="0" dirty="0">
                <a:solidFill>
                  <a:schemeClr val="tx1"/>
                </a:solidFill>
                <a:latin typeface="+mn-lt"/>
                <a:ea typeface="+mn-ea"/>
                <a:cs typeface="+mn-cs"/>
              </a:rPr>
              <a:t>(The next several slides will address ways stress can affect you as well as ways to deal with stress in your life.)</a:t>
            </a:r>
          </a:p>
        </p:txBody>
      </p:sp>
      <p:sp>
        <p:nvSpPr>
          <p:cNvPr id="4" name="Slide Number Placeholder 3"/>
          <p:cNvSpPr>
            <a:spLocks noGrp="1"/>
          </p:cNvSpPr>
          <p:nvPr>
            <p:ph type="sldNum" sz="quarter" idx="10"/>
          </p:nvPr>
        </p:nvSpPr>
        <p:spPr/>
        <p:txBody>
          <a:bodyPr/>
          <a:lstStyle/>
          <a:p>
            <a:fld id="{FA78B521-1886-4340-B2AD-80A3E62EAD2C}" type="slidenum">
              <a:rPr lang="en-US" smtClean="0"/>
              <a:t>11</a:t>
            </a:fld>
            <a:endParaRPr lang="en-US"/>
          </a:p>
        </p:txBody>
      </p:sp>
    </p:spTree>
    <p:extLst>
      <p:ext uri="{BB962C8B-B14F-4D97-AF65-F5344CB8AC3E}">
        <p14:creationId xmlns:p14="http://schemas.microsoft.com/office/powerpoint/2010/main" val="363913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389437"/>
            <a:ext cx="4261485" cy="3696712"/>
          </a:xfrm>
        </p:spPr>
        <p:txBody>
          <a:bodyPr/>
          <a:lstStyle/>
          <a:p>
            <a:r>
              <a:rPr lang="en-US" sz="1200" b="0" kern="1200" dirty="0">
                <a:solidFill>
                  <a:schemeClr val="tx1"/>
                </a:solidFill>
                <a:effectLst/>
                <a:latin typeface="+mn-lt"/>
                <a:ea typeface="+mn-ea"/>
                <a:cs typeface="+mn-cs"/>
              </a:rPr>
              <a:t>(Animated</a:t>
            </a:r>
            <a:r>
              <a:rPr lang="en-US" sz="1200" b="0" kern="1200" baseline="0" dirty="0">
                <a:solidFill>
                  <a:schemeClr val="tx1"/>
                </a:solidFill>
                <a:effectLst/>
                <a:latin typeface="+mn-lt"/>
                <a:ea typeface="+mn-ea"/>
                <a:cs typeface="+mn-cs"/>
              </a:rPr>
              <a:t> slide)</a:t>
            </a:r>
          </a:p>
          <a:p>
            <a:r>
              <a:rPr lang="en-US" sz="1200" b="0" kern="1200" dirty="0">
                <a:solidFill>
                  <a:schemeClr val="tx1"/>
                </a:solidFill>
                <a:effectLst/>
                <a:latin typeface="+mn-lt"/>
                <a:ea typeface="+mn-ea"/>
                <a:cs typeface="+mn-cs"/>
              </a:rPr>
              <a:t>(See</a:t>
            </a:r>
            <a:r>
              <a:rPr lang="en-US" sz="1200" b="0" kern="1200" baseline="0" dirty="0">
                <a:solidFill>
                  <a:schemeClr val="tx1"/>
                </a:solidFill>
                <a:effectLst/>
                <a:latin typeface="+mn-lt"/>
                <a:ea typeface="+mn-ea"/>
                <a:cs typeface="+mn-cs"/>
              </a:rPr>
              <a:t> detailed procedures on page 9 of the Trainer Manual that accompanies this PowerPoint.)</a:t>
            </a:r>
          </a:p>
          <a:p>
            <a:endParaRPr lang="en-US" sz="1200" b="0"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share with each other ways that they deal with stress in their personal life and in their life at home.</a:t>
            </a: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p>
          <a:p>
            <a:pPr marL="228600" indent="-228600">
              <a:buFont typeface="+mj-lt"/>
              <a:buAutoNum type="arabicPeriod"/>
            </a:pPr>
            <a:r>
              <a:rPr lang="en-US" sz="1200" kern="1200" dirty="0">
                <a:solidFill>
                  <a:schemeClr val="tx1"/>
                </a:solidFill>
                <a:effectLst/>
                <a:latin typeface="+mn-lt"/>
                <a:ea typeface="+mn-ea"/>
                <a:cs typeface="+mn-cs"/>
              </a:rPr>
              <a:t> Have participants think about a recent time when they were stressed—a situation at work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situation. How did you manage your reaction and feelings to these situations? What strategies worked?</a:t>
            </a:r>
          </a:p>
          <a:p>
            <a:pPr marL="228600" lvl="0" indent="-228600">
              <a:buFont typeface="+mj-lt"/>
              <a:buAutoNum type="arabicPeriod"/>
            </a:pPr>
            <a:r>
              <a:rPr lang="en-US" sz="1200" kern="1200" dirty="0">
                <a:solidFill>
                  <a:schemeClr val="tx1"/>
                </a:solidFill>
                <a:effectLst/>
                <a:latin typeface="+mn-lt"/>
                <a:ea typeface="+mn-ea"/>
                <a:cs typeface="+mn-cs"/>
              </a:rPr>
              <a:t>Pair: Have participants pair up.</a:t>
            </a:r>
          </a:p>
          <a:p>
            <a:pPr marL="228600" indent="-228600">
              <a:buFont typeface="+mj-lt"/>
              <a:buAutoNum type="arabicPeriod"/>
            </a:pPr>
            <a:r>
              <a:rPr lang="en-US" sz="1200" kern="1200" dirty="0">
                <a:solidFill>
                  <a:schemeClr val="tx1"/>
                </a:solidFill>
                <a:effectLst/>
                <a:latin typeface="+mn-lt"/>
                <a:ea typeface="+mn-ea"/>
                <a:cs typeface="+mn-cs"/>
              </a:rPr>
              <a:t>Have them turn to their partner and take turns finishing the following sentence:  “One of the best things I can do for myself when I am feeling stressed at work/home</a:t>
            </a:r>
            <a:r>
              <a:rPr lang="en-US" sz="1200" kern="1200" baseline="0" dirty="0">
                <a:solidFill>
                  <a:schemeClr val="tx1"/>
                </a:solidFill>
                <a:effectLst/>
                <a:latin typeface="+mn-lt"/>
                <a:ea typeface="+mn-ea"/>
                <a:cs typeface="+mn-cs"/>
              </a:rPr>
              <a:t> is _________.</a:t>
            </a:r>
            <a:r>
              <a:rPr lang="en-US" sz="1200" kern="1200" dirty="0">
                <a:solidFill>
                  <a:schemeClr val="tx1"/>
                </a:solidFill>
                <a:effectLst/>
                <a:latin typeface="+mn-lt"/>
                <a:ea typeface="+mn-ea"/>
                <a:cs typeface="+mn-cs"/>
              </a:rPr>
              <a:t>”</a:t>
            </a:r>
          </a:p>
          <a:p>
            <a:pPr marL="228600" indent="-228600">
              <a:buFont typeface="+mj-lt"/>
              <a:buAutoNum type="arabicPeriod"/>
            </a:pPr>
            <a:r>
              <a:rPr lang="en-US" sz="1200" kern="1200" baseline="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hare: have pairs share their responses with the large group, either having one partner report about the other or having one spokesperson report for the pair.</a:t>
            </a:r>
          </a:p>
          <a:p>
            <a:pPr marL="228600" indent="-228600">
              <a:buFont typeface="+mj-lt"/>
              <a:buAutoNum type="arabicPeriod"/>
            </a:pPr>
            <a:r>
              <a:rPr lang="en-US" sz="1200" kern="1200" dirty="0">
                <a:solidFill>
                  <a:schemeClr val="tx1"/>
                </a:solidFill>
                <a:effectLst/>
                <a:latin typeface="+mn-lt"/>
                <a:ea typeface="+mn-ea"/>
                <a:cs typeface="+mn-cs"/>
              </a:rPr>
              <a:t>Discussion points:</a:t>
            </a:r>
          </a:p>
          <a:p>
            <a:pPr marL="685800" lvl="1" indent="-228600">
              <a:buFont typeface="+mj-lt"/>
              <a:buAutoNum type="alphaLcPeriod"/>
            </a:pPr>
            <a:r>
              <a:rPr lang="en-US" kern="1200" dirty="0">
                <a:solidFill>
                  <a:schemeClr val="tx1"/>
                </a:solidFill>
                <a:effectLst/>
                <a:latin typeface="+mn-lt"/>
                <a:ea typeface="+mn-ea"/>
                <a:cs typeface="+mn-cs"/>
              </a:rPr>
              <a:t>Which ideas about coping with stress did you find new and/or helpful?</a:t>
            </a:r>
          </a:p>
          <a:p>
            <a:pPr marL="685800" lvl="1" indent="-228600">
              <a:buFont typeface="+mj-lt"/>
              <a:buAutoNum type="alphaLcPeriod"/>
            </a:pPr>
            <a:r>
              <a:rPr lang="en-US" kern="1200" dirty="0">
                <a:solidFill>
                  <a:schemeClr val="tx1"/>
                </a:solidFill>
                <a:effectLst/>
                <a:latin typeface="+mn-lt"/>
                <a:ea typeface="+mn-ea"/>
                <a:cs typeface="+mn-cs"/>
              </a:rPr>
              <a:t>Which ideas were potentially harmful or destructive ways of dealing with stress (alcohol, drugs, </a:t>
            </a:r>
            <a:r>
              <a:rPr lang="en-US" kern="1200" dirty="0" err="1">
                <a:solidFill>
                  <a:schemeClr val="tx1"/>
                </a:solidFill>
                <a:effectLst/>
                <a:latin typeface="+mn-lt"/>
                <a:ea typeface="+mn-ea"/>
                <a:cs typeface="+mn-cs"/>
              </a:rPr>
              <a:t>etc</a:t>
            </a:r>
            <a:r>
              <a:rPr lang="en-US" kern="1200" dirty="0">
                <a:solidFill>
                  <a:schemeClr val="tx1"/>
                </a:solidFill>
                <a:effectLst/>
                <a:latin typeface="+mn-lt"/>
                <a:ea typeface="+mn-ea"/>
                <a:cs typeface="+mn-cs"/>
              </a:rPr>
              <a:t>…)? How do we know when these strategies and helpful and when these strategies become problems in themselves?</a:t>
            </a:r>
          </a:p>
          <a:p>
            <a:pPr marL="685800" lvl="1" indent="-228600">
              <a:buFont typeface="+mj-lt"/>
              <a:buAutoNum type="alphaLcPeriod"/>
            </a:pPr>
            <a:r>
              <a:rPr lang="en-US" kern="1200" dirty="0">
                <a:solidFill>
                  <a:schemeClr val="tx1"/>
                </a:solidFill>
                <a:effectLst/>
                <a:latin typeface="+mn-lt"/>
                <a:ea typeface="+mn-ea"/>
                <a:cs typeface="+mn-cs"/>
              </a:rPr>
              <a:t>Which ideas will you try in the future?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78B521-1886-4340-B2AD-80A3E62EAD2C}" type="slidenum">
              <a:rPr lang="en-US" smtClean="0"/>
              <a:t>12</a:t>
            </a:fld>
            <a:endParaRPr lang="en-US" dirty="0"/>
          </a:p>
        </p:txBody>
      </p:sp>
    </p:spTree>
    <p:extLst>
      <p:ext uri="{BB962C8B-B14F-4D97-AF65-F5344CB8AC3E}">
        <p14:creationId xmlns:p14="http://schemas.microsoft.com/office/powerpoint/2010/main" val="34590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one of the stressors that you checked in response to the question: how do you usually deal with that stress?</a:t>
            </a:r>
          </a:p>
          <a:p>
            <a:r>
              <a:rPr lang="en-US" baseline="0" dirty="0"/>
              <a:t>What might be a better way to answer that stress response? </a:t>
            </a:r>
          </a:p>
          <a:p>
            <a:r>
              <a:rPr lang="en-US" baseline="0" dirty="0"/>
              <a:t>(Invite participants to share their stressors and ways they deal with them if desired.)</a:t>
            </a: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13</a:t>
            </a:fld>
            <a:endParaRPr lang="en-US"/>
          </a:p>
        </p:txBody>
      </p:sp>
    </p:spTree>
    <p:extLst>
      <p:ext uri="{BB962C8B-B14F-4D97-AF65-F5344CB8AC3E}">
        <p14:creationId xmlns:p14="http://schemas.microsoft.com/office/powerpoint/2010/main" val="232976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sz="1200" b="1" i="0" kern="1200" dirty="0">
                <a:solidFill>
                  <a:schemeClr val="tx1"/>
                </a:solidFill>
                <a:effectLst/>
                <a:latin typeface="+mn-lt"/>
                <a:ea typeface="+mn-ea"/>
                <a:cs typeface="+mn-cs"/>
              </a:rPr>
              <a:t>How do we take care of ourselves?</a:t>
            </a:r>
          </a:p>
          <a:p>
            <a:r>
              <a:rPr lang="en-US" sz="1200" b="1" i="0" kern="1200" dirty="0">
                <a:solidFill>
                  <a:schemeClr val="tx1"/>
                </a:solidFill>
                <a:effectLst/>
                <a:latin typeface="+mn-lt"/>
                <a:ea typeface="+mn-ea"/>
                <a:cs typeface="+mn-cs"/>
              </a:rPr>
              <a:t>Self Care Begins With You: </a:t>
            </a:r>
            <a:r>
              <a:rPr lang="en-US" sz="1200" b="0" i="0" kern="1200" dirty="0">
                <a:solidFill>
                  <a:schemeClr val="tx1"/>
                </a:solidFill>
                <a:effectLst/>
                <a:latin typeface="+mn-lt"/>
                <a:ea typeface="+mn-ea"/>
                <a:cs typeface="+mn-cs"/>
              </a:rPr>
              <a:t>(read the definition on slide)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Enhance your awareness with education.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Accept where you are on your path at all times.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Exchange information and feelings with people who you</a:t>
            </a:r>
            <a:r>
              <a:rPr lang="en-US" sz="1200" b="0" i="0" kern="1200" baseline="0" dirty="0">
                <a:solidFill>
                  <a:schemeClr val="tx1"/>
                </a:solidFill>
                <a:effectLst/>
                <a:latin typeface="+mn-lt"/>
                <a:ea typeface="+mn-ea"/>
                <a:cs typeface="+mn-cs"/>
              </a:rPr>
              <a:t> can talk with and get feedback from.</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Clarify your personal boundaries. What works for you; what doesn't?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Verbally express your needs.</a:t>
            </a:r>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14</a:t>
            </a:fld>
            <a:endParaRPr lang="en-US"/>
          </a:p>
        </p:txBody>
      </p:sp>
    </p:spTree>
    <p:extLst>
      <p:ext uri="{BB962C8B-B14F-4D97-AF65-F5344CB8AC3E}">
        <p14:creationId xmlns:p14="http://schemas.microsoft.com/office/powerpoint/2010/main" val="394534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dirty="0">
                <a:solidFill>
                  <a:schemeClr val="tx1"/>
                </a:solidFill>
                <a:effectLst/>
                <a:ea typeface="+mn-ea"/>
                <a:cs typeface="+mn-cs"/>
              </a:rPr>
              <a:t>When you begin to practice self care, you need to have realistic perspective of yourself.</a:t>
            </a:r>
            <a:r>
              <a:rPr lang="en-US" b="0" i="0" kern="1200" baseline="0" dirty="0">
                <a:solidFill>
                  <a:schemeClr val="tx1"/>
                </a:solidFill>
                <a:effectLst/>
                <a:ea typeface="+mn-ea"/>
                <a:cs typeface="+mn-cs"/>
              </a:rPr>
              <a:t> </a:t>
            </a:r>
            <a:r>
              <a:rPr lang="en-US" b="0" i="0" kern="1200" dirty="0">
                <a:solidFill>
                  <a:schemeClr val="tx1"/>
                </a:solidFill>
                <a:effectLst/>
                <a:ea typeface="+mn-ea"/>
                <a:cs typeface="+mn-cs"/>
              </a:rPr>
              <a:t>Be kind to yourself.</a:t>
            </a:r>
          </a:p>
          <a:p>
            <a:pPr marL="171450" indent="-171450">
              <a:buFont typeface="Arial" panose="020B0604020202020204" pitchFamily="34" charset="0"/>
              <a:buChar char="•"/>
            </a:pPr>
            <a:r>
              <a:rPr lang="en-US" b="0" i="0" kern="1200" dirty="0">
                <a:solidFill>
                  <a:schemeClr val="tx1"/>
                </a:solidFill>
                <a:effectLst/>
                <a:ea typeface="+mn-ea"/>
                <a:cs typeface="+mn-cs"/>
              </a:rPr>
              <a:t>Accept where you are on your path at all times.</a:t>
            </a:r>
          </a:p>
          <a:p>
            <a:pPr marL="171450" indent="-171450">
              <a:buFont typeface="Arial" panose="020B0604020202020204" pitchFamily="34" charset="0"/>
              <a:buChar char="•"/>
            </a:pPr>
            <a:r>
              <a:rPr lang="en-US" b="0" i="0" kern="1200" dirty="0">
                <a:solidFill>
                  <a:schemeClr val="tx1"/>
                </a:solidFill>
                <a:effectLst/>
                <a:ea typeface="+mn-ea"/>
                <a:cs typeface="+mn-cs"/>
              </a:rPr>
              <a:t>Understand that those close to you may not be there when you need them most.</a:t>
            </a:r>
          </a:p>
          <a:p>
            <a:pPr marL="171450" indent="-171450">
              <a:buFont typeface="Arial" panose="020B0604020202020204" pitchFamily="34" charset="0"/>
              <a:buChar char="•"/>
            </a:pPr>
            <a:r>
              <a:rPr lang="en-US" b="0" i="0" kern="1200" dirty="0">
                <a:solidFill>
                  <a:schemeClr val="tx1"/>
                </a:solidFill>
                <a:effectLst/>
                <a:ea typeface="+mn-ea"/>
                <a:cs typeface="+mn-cs"/>
              </a:rPr>
              <a:t>Listen to others who are suffering.</a:t>
            </a:r>
          </a:p>
          <a:p>
            <a:pPr marL="171450" indent="-171450">
              <a:buFont typeface="Arial" panose="020B0604020202020204" pitchFamily="34" charset="0"/>
              <a:buChar char="•"/>
            </a:pPr>
            <a:r>
              <a:rPr lang="en-US" b="0" i="0" kern="1200" dirty="0">
                <a:solidFill>
                  <a:schemeClr val="tx1"/>
                </a:solidFill>
                <a:effectLst/>
                <a:ea typeface="+mn-ea"/>
                <a:cs typeface="+mn-cs"/>
              </a:rPr>
              <a:t>Express your needs verbally.</a:t>
            </a:r>
          </a:p>
          <a:p>
            <a:endParaRPr lang="en-US" b="0" i="0" kern="1200" dirty="0">
              <a:solidFill>
                <a:schemeClr val="tx1"/>
              </a:solidFill>
              <a:effectLst/>
              <a:ea typeface="+mn-ea"/>
              <a:cs typeface="+mn-cs"/>
            </a:endParaRPr>
          </a:p>
          <a:p>
            <a:r>
              <a:rPr lang="en-US" b="0" i="0" kern="1200" dirty="0">
                <a:solidFill>
                  <a:schemeClr val="tx1"/>
                </a:solidFill>
                <a:effectLst/>
                <a:ea typeface="+mn-ea"/>
                <a:cs typeface="+mn-cs"/>
              </a:rPr>
              <a:t>Self Care will let you:</a:t>
            </a:r>
          </a:p>
          <a:p>
            <a:pPr marL="171450" indent="-171450">
              <a:buFont typeface="Arial" panose="020B0604020202020204" pitchFamily="34" charset="0"/>
              <a:buChar char="•"/>
            </a:pPr>
            <a:r>
              <a:rPr lang="en-US" dirty="0">
                <a:solidFill>
                  <a:prstClr val="black">
                    <a:lumMod val="75000"/>
                    <a:lumOff val="25000"/>
                  </a:prstClr>
                </a:solidFill>
              </a:rPr>
              <a:t>Have a more realistic perspective of yourself</a:t>
            </a:r>
          </a:p>
          <a:p>
            <a:pPr marL="171450" indent="-171450">
              <a:buFont typeface="Arial" panose="020B0604020202020204" pitchFamily="34" charset="0"/>
              <a:buChar char="•"/>
            </a:pPr>
            <a:r>
              <a:rPr lang="en-US" dirty="0">
                <a:solidFill>
                  <a:prstClr val="black">
                    <a:lumMod val="75000"/>
                    <a:lumOff val="25000"/>
                  </a:prstClr>
                </a:solidFill>
              </a:rPr>
              <a:t>Have a more realistic perspective of yourself</a:t>
            </a:r>
          </a:p>
          <a:p>
            <a:pPr marL="171450" indent="-171450">
              <a:buFont typeface="Arial" panose="020B0604020202020204" pitchFamily="34" charset="0"/>
              <a:buChar char="•"/>
            </a:pPr>
            <a:r>
              <a:rPr lang="en-US" dirty="0">
                <a:solidFill>
                  <a:prstClr val="black">
                    <a:lumMod val="75000"/>
                    <a:lumOff val="25000"/>
                  </a:prstClr>
                </a:solidFill>
              </a:rPr>
              <a:t>Be more creative in dealing with challenges</a:t>
            </a:r>
          </a:p>
          <a:p>
            <a:pPr marL="171450" indent="-171450">
              <a:buFont typeface="Arial" panose="020B0604020202020204" pitchFamily="34" charset="0"/>
              <a:buChar char="•"/>
            </a:pPr>
            <a:r>
              <a:rPr lang="en-US" dirty="0">
                <a:solidFill>
                  <a:prstClr val="black">
                    <a:lumMod val="75000"/>
                    <a:lumOff val="25000"/>
                  </a:prstClr>
                </a:solidFill>
              </a:rPr>
              <a:t>Create a positive environment</a:t>
            </a:r>
          </a:p>
          <a:p>
            <a:pPr marL="171450" indent="-171450">
              <a:buFont typeface="Arial" panose="020B0604020202020204" pitchFamily="34" charset="0"/>
              <a:buChar char="•"/>
            </a:pPr>
            <a:r>
              <a:rPr lang="en-US" dirty="0">
                <a:solidFill>
                  <a:prstClr val="black">
                    <a:lumMod val="75000"/>
                    <a:lumOff val="25000"/>
                  </a:prstClr>
                </a:solidFill>
              </a:rPr>
              <a:t>Have self-confidence</a:t>
            </a:r>
          </a:p>
          <a:p>
            <a:pPr marL="171450" indent="-171450">
              <a:buFont typeface="Arial" panose="020B0604020202020204" pitchFamily="34" charset="0"/>
              <a:buChar char="•"/>
            </a:pPr>
            <a:r>
              <a:rPr lang="en-US" dirty="0">
                <a:solidFill>
                  <a:prstClr val="black">
                    <a:lumMod val="75000"/>
                    <a:lumOff val="25000"/>
                  </a:prstClr>
                </a:solidFill>
              </a:rPr>
              <a:t>Live in balance</a:t>
            </a:r>
          </a:p>
          <a:p>
            <a:pPr marL="171450" indent="-171450">
              <a:buFont typeface="Arial" panose="020B0604020202020204" pitchFamily="34" charset="0"/>
              <a:buChar char="•"/>
            </a:pPr>
            <a:r>
              <a:rPr lang="en-US" dirty="0">
                <a:solidFill>
                  <a:prstClr val="black">
                    <a:lumMod val="75000"/>
                    <a:lumOff val="25000"/>
                  </a:prstClr>
                </a:solidFill>
              </a:rPr>
              <a:t>Increase health and vibrancy</a:t>
            </a:r>
          </a:p>
          <a:p>
            <a:pPr marL="171450" indent="-171450">
              <a:buFont typeface="Arial" panose="020B0604020202020204" pitchFamily="34" charset="0"/>
              <a:buChar char="•"/>
            </a:pPr>
            <a:r>
              <a:rPr lang="en-US" dirty="0">
                <a:solidFill>
                  <a:prstClr val="black">
                    <a:lumMod val="75000"/>
                    <a:lumOff val="25000"/>
                  </a:prstClr>
                </a:solidFill>
              </a:rPr>
              <a:t>Be satisfied in your career</a:t>
            </a:r>
          </a:p>
          <a:p>
            <a:pPr marL="171450" indent="-171450">
              <a:buFont typeface="Arial" panose="020B0604020202020204" pitchFamily="34" charset="0"/>
              <a:buChar char="•"/>
            </a:pPr>
            <a:r>
              <a:rPr lang="en-US" dirty="0">
                <a:solidFill>
                  <a:prstClr val="black">
                    <a:lumMod val="75000"/>
                    <a:lumOff val="25000"/>
                  </a:prstClr>
                </a:solidFill>
              </a:rPr>
              <a:t>Have better coping skills</a:t>
            </a: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spcBef>
                <a:spcPts val="1000"/>
              </a:spcBef>
              <a:spcAft>
                <a:spcPts val="0"/>
              </a:spcAft>
              <a:buClr>
                <a:srgbClr val="353535"/>
              </a:buClr>
              <a:buSzTx/>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171450" indent="-171450">
              <a:buFont typeface="Arial" panose="020B0604020202020204" pitchFamily="34" charset="0"/>
              <a:buChar char="•"/>
            </a:pPr>
            <a:endParaRPr lang="en-US" b="0" i="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15</a:t>
            </a:fld>
            <a:endParaRPr lang="en-US"/>
          </a:p>
        </p:txBody>
      </p:sp>
    </p:spTree>
    <p:extLst>
      <p:ext uri="{BB962C8B-B14F-4D97-AF65-F5344CB8AC3E}">
        <p14:creationId xmlns:p14="http://schemas.microsoft.com/office/powerpoint/2010/main" val="419017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38275" y="4465637"/>
            <a:ext cx="4261485" cy="3696712"/>
          </a:xfrm>
        </p:spPr>
        <p:txBody>
          <a:bodyPr/>
          <a:lstStyle/>
          <a:p>
            <a:pPr marR="0" lvl="0" algn="l" defTabSz="457200" rtl="0" eaLnBrk="1" fontAlgn="auto" latinLnBrk="0" hangingPunct="1">
              <a:lnSpc>
                <a:spcPct val="100000"/>
              </a:lnSpc>
              <a:spcAft>
                <a:spcPts val="0"/>
              </a:spcAft>
              <a:buClr>
                <a:srgbClr val="353535"/>
              </a:buClr>
              <a:buSzTx/>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Discuss possible ways of dealing with stress that may occur at work:</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Daily planner – makes organization and prioritization easier throughout the day</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Journaling – write down how you feel when you have had a stressful day and what you did about your stress</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Only make promises you can keep – creates realistic expectations because when expectations are not met, anxiety and stress results</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Open communication with patients and staff – be honest and open</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Think before speaking and reacting – take a “time out” before you speak. Plan what you’re going to say.</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Breathing exercises – practice deep breathing ten times before reacting to a stressful situation.</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Meditation – practice meditation if that helps reduce your stress.</a:t>
            </a:r>
          </a:p>
          <a:p>
            <a:pPr marL="171450" marR="0" lvl="0" indent="-1714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Trust your inner wisdom and intuition – your “gut feeling” is very important, and usually right!</a:t>
            </a:r>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16</a:t>
            </a:fld>
            <a:endParaRPr lang="en-US"/>
          </a:p>
        </p:txBody>
      </p:sp>
    </p:spTree>
    <p:extLst>
      <p:ext uri="{BB962C8B-B14F-4D97-AF65-F5344CB8AC3E}">
        <p14:creationId xmlns:p14="http://schemas.microsoft.com/office/powerpoint/2010/main" val="8701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healthcare</a:t>
            </a:r>
            <a:r>
              <a:rPr lang="en-US" baseline="0" dirty="0"/>
              <a:t> providers</a:t>
            </a:r>
            <a:r>
              <a:rPr lang="en-US" dirty="0"/>
              <a:t> feel that compassion fatigue can feel like being lost alone in a barren desert</a:t>
            </a:r>
            <a:r>
              <a:rPr lang="en-US" baseline="0" dirty="0"/>
              <a:t> (Portnoy, 2013).</a:t>
            </a:r>
            <a:endParaRPr lang="en-US" dirty="0"/>
          </a:p>
          <a:p>
            <a:r>
              <a:rPr lang="en-US" dirty="0"/>
              <a:t>Fighting for your survival can</a:t>
            </a:r>
            <a:r>
              <a:rPr lang="en-US" baseline="0" dirty="0"/>
              <a:t> </a:t>
            </a:r>
            <a:r>
              <a:rPr lang="en-US" dirty="0"/>
              <a:t>drain your depleted energy and scarce resources. You need help and hope as you find your way through the desert.</a:t>
            </a:r>
          </a:p>
          <a:p>
            <a:endParaRPr lang="en-US" dirty="0"/>
          </a:p>
          <a:p>
            <a:r>
              <a:rPr lang="en-US" dirty="0"/>
              <a:t>Compassion fatigue</a:t>
            </a:r>
            <a:r>
              <a:rPr lang="en-US" baseline="0" dirty="0"/>
              <a:t>, </a:t>
            </a:r>
            <a:r>
              <a:rPr lang="en-US" dirty="0"/>
              <a:t>also known as secondary post-traumatic stress disorder,</a:t>
            </a:r>
            <a:r>
              <a:rPr lang="en-US" baseline="0" dirty="0"/>
              <a:t> is defined as the</a:t>
            </a:r>
            <a:r>
              <a:rPr lang="en-US" dirty="0"/>
              <a:t> emotional, physical, and spiritual exhaustion from witnessing and absorbing the problems and</a:t>
            </a:r>
            <a:r>
              <a:rPr lang="en-US" baseline="0" dirty="0"/>
              <a:t> </a:t>
            </a:r>
            <a:r>
              <a:rPr lang="en-US" dirty="0"/>
              <a:t>suffering of patients in our institutions.</a:t>
            </a:r>
            <a:r>
              <a:rPr lang="en-US" baseline="0" dirty="0"/>
              <a:t> </a:t>
            </a:r>
            <a:r>
              <a:rPr lang="en-US" dirty="0"/>
              <a:t>The symptoms of compassion fatigue include despair, hopelessness, numbing, apathy, cynicism, anxiety, depression, sleep disturbances, physical complaints, decreased work performance and exhaustion.</a:t>
            </a:r>
          </a:p>
          <a:p>
            <a:endParaRPr lang="en-US" dirty="0"/>
          </a:p>
          <a:p>
            <a:r>
              <a:rPr lang="en-US" dirty="0"/>
              <a:t>Recovery from compassion fatigue is complex and individualized. If you suspect you may be suffering from compassion fatigue, please tell those closest to you and consult your health care practitioner or a mental health professional.</a:t>
            </a:r>
          </a:p>
          <a:p>
            <a:endParaRPr lang="en-US" dirty="0"/>
          </a:p>
          <a:p>
            <a:r>
              <a:rPr lang="en-US" dirty="0"/>
              <a:t>Example - Monique is having trouble getting out of bed in the morning — she feels severely fatigued and depressed. Monique desperately tries to hide her symptoms at work. She doesn’t know how she will “make it through another day.” Monique has been a nurse for more than twenty years. In that time, she has consistently put the needs of others before her own needs. Caring for her terminally ill mother naturally fell on her shoulders</a:t>
            </a:r>
            <a:r>
              <a:rPr lang="en-US" baseline="0" dirty="0"/>
              <a:t> </a:t>
            </a:r>
            <a:r>
              <a:rPr lang="en-US" dirty="0"/>
              <a:t>as “the nurse in the family.”  Lately, Monique’s symptoms have become unmanageable and undeniable.</a:t>
            </a:r>
          </a:p>
          <a:p>
            <a:endParaRPr lang="en-US" dirty="0"/>
          </a:p>
          <a:p>
            <a:r>
              <a:rPr lang="en-US" dirty="0"/>
              <a:t>Monique’s recovery began by overcoming her denial. After seeking the support of a mental health counselor, she requested a family medical leave from her work. Her counselor is helping her to establish a self-care routine, set healthy boundaries, and to mobilize her resources. Monique asked her siblings to help care for her mother; together they have arranged for hospice care.  Monique knows that her recovery will be a slow process</a:t>
            </a:r>
            <a:r>
              <a:rPr lang="en-US" baseline="0" dirty="0"/>
              <a:t> but </a:t>
            </a:r>
            <a:r>
              <a:rPr lang="en-US" dirty="0"/>
              <a:t>she no longer feels alone. </a:t>
            </a:r>
          </a:p>
          <a:p>
            <a:endParaRPr lang="en-US" dirty="0"/>
          </a:p>
          <a:p>
            <a:r>
              <a:rPr lang="en-US" dirty="0"/>
              <a:t>Whatever your status — transient stress, burnout, or compassion fatigue — there are countless strategies and resources available to you. We become stronger when we help our selves and each other.</a:t>
            </a:r>
          </a:p>
        </p:txBody>
      </p:sp>
      <p:sp>
        <p:nvSpPr>
          <p:cNvPr id="4" name="Slide Number Placeholder 3"/>
          <p:cNvSpPr>
            <a:spLocks noGrp="1"/>
          </p:cNvSpPr>
          <p:nvPr>
            <p:ph type="sldNum" sz="quarter" idx="10"/>
          </p:nvPr>
        </p:nvSpPr>
        <p:spPr/>
        <p:txBody>
          <a:bodyPr/>
          <a:lstStyle/>
          <a:p>
            <a:fld id="{FA78B521-1886-4340-B2AD-80A3E62EAD2C}" type="slidenum">
              <a:rPr lang="en-US" smtClean="0"/>
              <a:t>17</a:t>
            </a:fld>
            <a:endParaRPr lang="en-US"/>
          </a:p>
        </p:txBody>
      </p:sp>
    </p:spTree>
    <p:extLst>
      <p:ext uri="{BB962C8B-B14F-4D97-AF65-F5344CB8AC3E}">
        <p14:creationId xmlns:p14="http://schemas.microsoft.com/office/powerpoint/2010/main" val="386759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Compassion</a:t>
            </a:r>
            <a:r>
              <a:rPr lang="en-US" baseline="0" dirty="0"/>
              <a:t> Fatigue? Read definition.</a:t>
            </a:r>
          </a:p>
          <a:p>
            <a:br>
              <a:rPr lang="en-US" baseline="0" dirty="0"/>
            </a:br>
            <a:r>
              <a:rPr lang="en-US" dirty="0"/>
              <a:t>Day in, day out, workers struggle to function in care giving environments that constantly present heart wrenching, emotional challenges.</a:t>
            </a:r>
          </a:p>
          <a:p>
            <a:endParaRPr lang="en-US" dirty="0"/>
          </a:p>
          <a:p>
            <a:r>
              <a:rPr lang="en-US" dirty="0"/>
              <a:t>Compassion Fatigue symptoms are normal displays of chronic stress resulting from the care giving work we choose to do. Leading </a:t>
            </a:r>
            <a:r>
              <a:rPr lang="en-US" dirty="0" err="1"/>
              <a:t>traumatologist</a:t>
            </a:r>
            <a:r>
              <a:rPr lang="en-US" dirty="0"/>
              <a:t> Eric Gentry suggests that people who are attracted to care giving often enter the field already compassion fatigued.</a:t>
            </a:r>
          </a:p>
          <a:p>
            <a:endParaRPr lang="en-US" dirty="0"/>
          </a:p>
          <a:p>
            <a:r>
              <a:rPr lang="en-US" dirty="0"/>
              <a:t>If you sense that you are suffering from compassion fatigue, chances are excellent that you are. </a:t>
            </a:r>
          </a:p>
          <a:p>
            <a:endParaRPr lang="en-US" dirty="0"/>
          </a:p>
          <a:p>
            <a:r>
              <a:rPr lang="en-US" dirty="0"/>
              <a:t>Your path to wellness begins with one small step: awareness.</a:t>
            </a:r>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18</a:t>
            </a:fld>
            <a:endParaRPr lang="en-US"/>
          </a:p>
        </p:txBody>
      </p:sp>
    </p:spTree>
    <p:extLst>
      <p:ext uri="{BB962C8B-B14F-4D97-AF65-F5344CB8AC3E}">
        <p14:creationId xmlns:p14="http://schemas.microsoft.com/office/powerpoint/2010/main" val="194111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people that you work with, and yourself.  Are you or they experiencing</a:t>
            </a:r>
            <a:r>
              <a:rPr lang="en-US" baseline="0" dirty="0"/>
              <a:t> any of these symptoms?</a:t>
            </a:r>
          </a:p>
          <a:p>
            <a:endParaRPr lang="en-US" dirty="0"/>
          </a:p>
          <a:p>
            <a:pPr marL="171450" lvl="0" indent="-171450">
              <a:buClr>
                <a:srgbClr val="353535"/>
              </a:buClr>
              <a:buFont typeface="Arial" panose="020B0604020202020204" pitchFamily="34" charset="0"/>
              <a:buChar char="•"/>
            </a:pPr>
            <a:r>
              <a:rPr lang="en-US" dirty="0">
                <a:solidFill>
                  <a:prstClr val="black">
                    <a:lumMod val="75000"/>
                    <a:lumOff val="25000"/>
                  </a:prstClr>
                </a:solidFill>
              </a:rPr>
              <a:t> Excessive blaming</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 Bottled up emotions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 Isolation from others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 Receives unusual amount of complaints from others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 Voices excessive complaints about administrative functions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 Substance abuse used to mask feelings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 Compulsive behaviors such as overspending, overeating, gambling, sexual addictions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19</a:t>
            </a:fld>
            <a:endParaRPr lang="en-US"/>
          </a:p>
        </p:txBody>
      </p:sp>
    </p:spTree>
    <p:extLst>
      <p:ext uri="{BB962C8B-B14F-4D97-AF65-F5344CB8AC3E}">
        <p14:creationId xmlns:p14="http://schemas.microsoft.com/office/powerpoint/2010/main" val="72044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rgbClr val="353535"/>
              </a:buClr>
              <a:buFont typeface="Arial" panose="020B0604020202020204" pitchFamily="34" charset="0"/>
              <a:buChar char="•"/>
            </a:pPr>
            <a:r>
              <a:rPr lang="en-US" dirty="0">
                <a:solidFill>
                  <a:prstClr val="black">
                    <a:lumMod val="75000"/>
                    <a:lumOff val="25000"/>
                  </a:prstClr>
                </a:solidFill>
              </a:rPr>
              <a:t>Legal problems, indebtedness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Reoccurrence of nightmares and flashbacks to traumatic event</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Chronic physical ailments such as gastrointestinal problems and</a:t>
            </a:r>
            <a:r>
              <a:rPr lang="en-US" baseline="0" dirty="0">
                <a:solidFill>
                  <a:prstClr val="black">
                    <a:lumMod val="75000"/>
                    <a:lumOff val="25000"/>
                  </a:prstClr>
                </a:solidFill>
              </a:rPr>
              <a:t> </a:t>
            </a:r>
            <a:r>
              <a:rPr lang="en-US" dirty="0">
                <a:solidFill>
                  <a:prstClr val="black">
                    <a:lumMod val="75000"/>
                    <a:lumOff val="25000"/>
                  </a:prstClr>
                </a:solidFill>
              </a:rPr>
              <a:t>recurrent colds</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Apathy, sadness, no longer finds activities pleasurable</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Difficulty concentrating</a:t>
            </a:r>
          </a:p>
          <a:p>
            <a:pPr marL="171450" lvl="0" indent="-171450">
              <a:buClr>
                <a:srgbClr val="353535"/>
              </a:buClr>
              <a:buFont typeface="Arial" panose="020B0604020202020204" pitchFamily="34" charset="0"/>
              <a:buChar char="•"/>
            </a:pPr>
            <a:r>
              <a:rPr lang="en-US" dirty="0">
                <a:solidFill>
                  <a:prstClr val="black">
                    <a:lumMod val="75000"/>
                    <a:lumOff val="25000"/>
                  </a:prstClr>
                </a:solidFill>
              </a:rPr>
              <a:t>Mentally and physically tired</a:t>
            </a:r>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20</a:t>
            </a:fld>
            <a:endParaRPr lang="en-US"/>
          </a:p>
        </p:txBody>
      </p:sp>
    </p:spTree>
    <p:extLst>
      <p:ext uri="{BB962C8B-B14F-4D97-AF65-F5344CB8AC3E}">
        <p14:creationId xmlns:p14="http://schemas.microsoft.com/office/powerpoint/2010/main" val="67269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33512" y="4465637"/>
            <a:ext cx="4261485" cy="3696712"/>
          </a:xfrm>
        </p:spPr>
        <p:txBody>
          <a:bodyPr/>
          <a:lstStyle/>
          <a:p>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See detailed procedures on</a:t>
            </a:r>
            <a:r>
              <a:rPr lang="en-US" sz="1200" b="0" kern="1200" baseline="0" dirty="0">
                <a:solidFill>
                  <a:schemeClr val="tx1"/>
                </a:solidFill>
                <a:effectLst/>
                <a:latin typeface="+mn-lt"/>
                <a:ea typeface="+mn-ea"/>
                <a:cs typeface="+mn-cs"/>
              </a:rPr>
              <a:t> page 10 of the Trainer Manual that accompanies this PowerPoint.)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explore their own compassion fatigue.</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“Compassion Fatigue Self-Test” for each participant</a:t>
            </a:r>
            <a:r>
              <a:rPr lang="en-US" sz="1200" kern="1200" baseline="0" dirty="0">
                <a:solidFill>
                  <a:schemeClr val="tx1"/>
                </a:solidFill>
                <a:effectLst/>
                <a:latin typeface="+mn-lt"/>
                <a:ea typeface="+mn-ea"/>
                <a:cs typeface="+mn-cs"/>
              </a:rPr>
              <a:t> (on pages 11-12 of the Trainer Manual).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Pen/pencil for each participant.</a:t>
            </a: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Pass out a “Compassion Fatigue Self-Test” and a pen/pencil to each participant.</a:t>
            </a:r>
          </a:p>
          <a:p>
            <a:pPr marL="228600" lvl="0" indent="-228600">
              <a:buFont typeface="+mj-lt"/>
              <a:buAutoNum type="arabicPeriod"/>
            </a:pPr>
            <a:r>
              <a:rPr lang="en-US" sz="1200" kern="1200" dirty="0">
                <a:solidFill>
                  <a:schemeClr val="tx1"/>
                </a:solidFill>
                <a:effectLst/>
                <a:latin typeface="+mn-lt"/>
                <a:ea typeface="+mn-ea"/>
                <a:cs typeface="+mn-cs"/>
              </a:rPr>
              <a:t>Have them read the instructions on the self-test. Questions?</a:t>
            </a:r>
          </a:p>
          <a:p>
            <a:pPr marL="228600" lvl="0" indent="-228600">
              <a:buFont typeface="+mj-lt"/>
              <a:buAutoNum type="arabicPeriod"/>
            </a:pPr>
            <a:r>
              <a:rPr lang="en-US" sz="1200" kern="1200" dirty="0">
                <a:solidFill>
                  <a:schemeClr val="tx1"/>
                </a:solidFill>
                <a:effectLst/>
                <a:latin typeface="+mn-lt"/>
                <a:ea typeface="+mn-ea"/>
                <a:cs typeface="+mn-cs"/>
              </a:rPr>
              <a:t>Give participants 5</a:t>
            </a:r>
            <a:r>
              <a:rPr lang="en-US" sz="1200"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7 minutes to complete the self-test.</a:t>
            </a:r>
          </a:p>
          <a:p>
            <a:pPr marL="228600" lvl="0" indent="-228600">
              <a:buFont typeface="+mj-lt"/>
              <a:buAutoNum type="arabicPeriod"/>
            </a:pPr>
            <a:r>
              <a:rPr lang="en-US" sz="1200" kern="1200" dirty="0">
                <a:solidFill>
                  <a:schemeClr val="tx1"/>
                </a:solidFill>
                <a:effectLst/>
                <a:latin typeface="+mn-lt"/>
                <a:ea typeface="+mn-ea"/>
                <a:cs typeface="+mn-cs"/>
              </a:rPr>
              <a:t>Reflect: When everyone has completed the self-test, invite discussion about the following points:</a:t>
            </a:r>
          </a:p>
          <a:p>
            <a:pPr marL="685800" lvl="1" indent="-228600">
              <a:buFont typeface="+mj-lt"/>
              <a:buAutoNum type="alphaLcPeriod"/>
            </a:pPr>
            <a:r>
              <a:rPr lang="en-US" kern="1200" dirty="0">
                <a:solidFill>
                  <a:schemeClr val="tx1"/>
                </a:solidFill>
                <a:effectLst/>
                <a:latin typeface="+mn-lt"/>
                <a:ea typeface="+mn-ea"/>
                <a:cs typeface="+mn-cs"/>
              </a:rPr>
              <a:t>Do you think you have compassion fatigue? Why or why not?</a:t>
            </a:r>
          </a:p>
          <a:p>
            <a:pPr marL="685800" lvl="1" indent="-228600">
              <a:buFont typeface="+mj-lt"/>
              <a:buAutoNum type="alphaLcPeriod"/>
            </a:pPr>
            <a:r>
              <a:rPr lang="en-US" kern="1200" dirty="0">
                <a:solidFill>
                  <a:schemeClr val="tx1"/>
                </a:solidFill>
                <a:effectLst/>
                <a:latin typeface="+mn-lt"/>
                <a:ea typeface="+mn-ea"/>
                <a:cs typeface="+mn-cs"/>
              </a:rPr>
              <a:t>If so, can you think of some ways to prevent this from happening? If not, what current habits do you think help prevent this sort of fatigue?</a:t>
            </a:r>
          </a:p>
          <a:p>
            <a:pPr marL="685800" lvl="1" indent="-228600">
              <a:buFont typeface="+mj-lt"/>
              <a:buAutoNum type="alphaLcPeriod"/>
            </a:pPr>
            <a:r>
              <a:rPr lang="en-US" kern="1200" dirty="0">
                <a:solidFill>
                  <a:schemeClr val="tx1"/>
                </a:solidFill>
                <a:effectLst/>
                <a:latin typeface="+mn-lt"/>
                <a:ea typeface="+mn-ea"/>
                <a:cs typeface="+mn-cs"/>
              </a:rPr>
              <a:t>Can you think of ways to deal with it once you realize you are experiencing it?</a:t>
            </a:r>
          </a:p>
        </p:txBody>
      </p:sp>
      <p:sp>
        <p:nvSpPr>
          <p:cNvPr id="4" name="Slide Number Placeholder 3"/>
          <p:cNvSpPr>
            <a:spLocks noGrp="1"/>
          </p:cNvSpPr>
          <p:nvPr>
            <p:ph type="sldNum" sz="quarter" idx="10"/>
          </p:nvPr>
        </p:nvSpPr>
        <p:spPr/>
        <p:txBody>
          <a:bodyPr/>
          <a:lstStyle/>
          <a:p>
            <a:fld id="{FA78B521-1886-4340-B2AD-80A3E62EAD2C}" type="slidenum">
              <a:rPr lang="en-US" smtClean="0"/>
              <a:t>21</a:t>
            </a:fld>
            <a:endParaRPr lang="en-US"/>
          </a:p>
        </p:txBody>
      </p:sp>
    </p:spTree>
    <p:extLst>
      <p:ext uri="{BB962C8B-B14F-4D97-AF65-F5344CB8AC3E}">
        <p14:creationId xmlns:p14="http://schemas.microsoft.com/office/powerpoint/2010/main" val="1676594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5892" y="4465637"/>
            <a:ext cx="4261485" cy="3696712"/>
          </a:xfrm>
        </p:spPr>
        <p:txBody>
          <a:bodyPr/>
          <a:lstStyle/>
          <a:p>
            <a:pPr marL="0" indent="0">
              <a:buNone/>
            </a:pPr>
            <a:r>
              <a:rPr lang="en-US" dirty="0">
                <a:solidFill>
                  <a:srgbClr val="000000"/>
                </a:solidFill>
              </a:rPr>
              <a:t>Compassion</a:t>
            </a:r>
            <a:r>
              <a:rPr lang="en-US" baseline="0" dirty="0">
                <a:solidFill>
                  <a:srgbClr val="000000"/>
                </a:solidFill>
              </a:rPr>
              <a:t> fatigue can lead to burnout. </a:t>
            </a:r>
            <a:r>
              <a:rPr lang="en-US" dirty="0">
                <a:solidFill>
                  <a:srgbClr val="000000"/>
                </a:solidFill>
              </a:rPr>
              <a:t>The metaphor of a forest fire for burnout describes the destructive depletion of life-sustaining resources.</a:t>
            </a:r>
          </a:p>
          <a:p>
            <a:pPr marL="0" indent="0">
              <a:buNone/>
            </a:pPr>
            <a:endParaRPr lang="en-US" dirty="0">
              <a:solidFill>
                <a:srgbClr val="000000"/>
              </a:solidFill>
            </a:endParaRPr>
          </a:p>
          <a:p>
            <a:pPr marL="0" indent="0">
              <a:buNone/>
            </a:pPr>
            <a:r>
              <a:rPr lang="en-US" dirty="0">
                <a:solidFill>
                  <a:srgbClr val="000000"/>
                </a:solidFill>
              </a:rPr>
              <a:t>Burnout is the frustration, loss of interest, decreased productivity, and fatigue caused by overwork and prolonged stress. </a:t>
            </a:r>
          </a:p>
          <a:p>
            <a:pPr marL="0" indent="0">
              <a:buNone/>
            </a:pPr>
            <a:endParaRPr lang="en-US" dirty="0">
              <a:solidFill>
                <a:srgbClr val="000000"/>
              </a:solidFill>
            </a:endParaRPr>
          </a:p>
          <a:p>
            <a:pPr marL="0" indent="0">
              <a:buNone/>
            </a:pPr>
            <a:r>
              <a:rPr lang="en-US" dirty="0">
                <a:solidFill>
                  <a:srgbClr val="000000"/>
                </a:solidFill>
              </a:rPr>
              <a:t>The potential consequences of burnout are emotional distress, physical illness, and interpersonal</a:t>
            </a:r>
            <a:r>
              <a:rPr lang="en-US" baseline="0" dirty="0">
                <a:solidFill>
                  <a:srgbClr val="000000"/>
                </a:solidFill>
              </a:rPr>
              <a:t> conflict</a:t>
            </a:r>
            <a:r>
              <a:rPr lang="en-US" dirty="0">
                <a:solidFill>
                  <a:srgbClr val="3398CA"/>
                </a:solidFill>
                <a:hlinkClick r:id="rId3" tooltip="Nursing Strategies: Countering Conflict with Positive Communication"/>
              </a:rPr>
              <a:t>.</a:t>
            </a:r>
            <a:r>
              <a:rPr lang="en-US" dirty="0">
                <a:solidFill>
                  <a:srgbClr val="000000"/>
                </a:solidFill>
              </a:rPr>
              <a:t> In the workplace, burnout leads to low morale, high absenteeism, high turnover rates, and occupational injuries.</a:t>
            </a:r>
          </a:p>
          <a:p>
            <a:pPr marL="0" indent="0">
              <a:buNone/>
            </a:pPr>
            <a:endParaRPr lang="en-US" dirty="0">
              <a:solidFill>
                <a:srgbClr val="000000"/>
              </a:solidFill>
            </a:endParaRPr>
          </a:p>
          <a:p>
            <a:r>
              <a:rPr lang="en-US" dirty="0">
                <a:solidFill>
                  <a:srgbClr val="000000"/>
                </a:solidFill>
              </a:rPr>
              <a:t>Just as most forest fires are preventable, burnout is preventable. Protection and conservation of your precious resources is the key to burnout prevention. Your primary resources are your time and energy.</a:t>
            </a:r>
          </a:p>
          <a:p>
            <a:endParaRPr lang="en-US" dirty="0"/>
          </a:p>
          <a:p>
            <a:r>
              <a:rPr lang="en-US" dirty="0"/>
              <a:t>Example:</a:t>
            </a:r>
            <a:r>
              <a:rPr lang="en-US" baseline="0" dirty="0"/>
              <a:t> </a:t>
            </a:r>
            <a:r>
              <a:rPr lang="en-US" dirty="0"/>
              <a:t>Anthony is a critical care nurse. He has recently moved into his dream home with his wife Marie and their two children. Anthony began working extra shifts at another hospital six months ago to offset their moving expenses. Anthony spends most of his time off working on his endless to-do-list of home improvement projects.  Marie is concerned — Anthony no longer has time for their regular “date night” or the energy to play with his children. Anthony’s nurse manager has noticed a decline in his attitude and the quality of his work. Anthony is burning out. </a:t>
            </a:r>
          </a:p>
          <a:p>
            <a:endParaRPr lang="en-US" dirty="0"/>
          </a:p>
          <a:p>
            <a:r>
              <a:rPr lang="en-US" dirty="0"/>
              <a:t>Anthony began working with a life coach. His initial goal was to “learn how to get more things done.” His coach guided Anthony as he modified his plan; Anthony’s new goal is creating work-life balance. Anthony began by clarifying his values and priorities. Next, he developed a sustainable self-care plan. Anthony has cut back to working occasional extra shifts and is developing a realistic timeline for his home improvement projects.  In addition, he has resumed his “date nights” with Marie and regularly arranges “play dates” with his children. His nurse manager recently remarked, “I am happy to see the old Anthony back again.” He is confident that she will like “the new Anthony” even better.</a:t>
            </a:r>
          </a:p>
        </p:txBody>
      </p:sp>
      <p:sp>
        <p:nvSpPr>
          <p:cNvPr id="4" name="Slide Number Placeholder 3"/>
          <p:cNvSpPr>
            <a:spLocks noGrp="1"/>
          </p:cNvSpPr>
          <p:nvPr>
            <p:ph type="sldNum" sz="quarter" idx="10"/>
          </p:nvPr>
        </p:nvSpPr>
        <p:spPr/>
        <p:txBody>
          <a:bodyPr/>
          <a:lstStyle/>
          <a:p>
            <a:fld id="{FA78B521-1886-4340-B2AD-80A3E62EAD2C}" type="slidenum">
              <a:rPr lang="en-US" smtClean="0"/>
              <a:t>22</a:t>
            </a:fld>
            <a:endParaRPr lang="en-US"/>
          </a:p>
        </p:txBody>
      </p:sp>
    </p:spTree>
    <p:extLst>
      <p:ext uri="{BB962C8B-B14F-4D97-AF65-F5344CB8AC3E}">
        <p14:creationId xmlns:p14="http://schemas.microsoft.com/office/powerpoint/2010/main" val="3425152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 Pause to discuss as needed.)</a:t>
            </a:r>
            <a:endParaRPr lang="en-US" dirty="0"/>
          </a:p>
          <a:p>
            <a:r>
              <a:rPr lang="en-US" dirty="0"/>
              <a:t>Read the slide.  If</a:t>
            </a:r>
            <a:r>
              <a:rPr lang="en-US" baseline="0" dirty="0"/>
              <a:t> you are experiencing burnout, compassion fatigue or stress at work or home, the hope is that this module will assist you with learning ways to deal with these issues and increase your enjoyment of life at work and at home.</a:t>
            </a: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23</a:t>
            </a:fld>
            <a:endParaRPr lang="en-US"/>
          </a:p>
        </p:txBody>
      </p:sp>
    </p:spTree>
    <p:extLst>
      <p:ext uri="{BB962C8B-B14F-4D97-AF65-F5344CB8AC3E}">
        <p14:creationId xmlns:p14="http://schemas.microsoft.com/office/powerpoint/2010/main" val="2636011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a:t>
            </a:r>
            <a:r>
              <a:rPr lang="en-US" baseline="0" dirty="0"/>
              <a:t> we are stronger.</a:t>
            </a: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24</a:t>
            </a:fld>
            <a:endParaRPr lang="en-US"/>
          </a:p>
        </p:txBody>
      </p:sp>
    </p:spTree>
    <p:extLst>
      <p:ext uri="{BB962C8B-B14F-4D97-AF65-F5344CB8AC3E}">
        <p14:creationId xmlns:p14="http://schemas.microsoft.com/office/powerpoint/2010/main" val="3392957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25</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preview the session.</a:t>
            </a:r>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83143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by author Rachel Naomi </a:t>
            </a:r>
            <a:r>
              <a:rPr lang="en-US" dirty="0" err="1"/>
              <a:t>Remen</a:t>
            </a:r>
            <a:r>
              <a:rPr lang="en-US" dirty="0"/>
              <a:t>. Explain that this presentation will discuss stress in the healthcare</a:t>
            </a:r>
            <a:r>
              <a:rPr lang="en-US" baseline="0" dirty="0"/>
              <a:t> environment and ways to deal with that stress.</a:t>
            </a: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4</a:t>
            </a:fld>
            <a:endParaRPr lang="en-US"/>
          </a:p>
        </p:txBody>
      </p:sp>
    </p:spTree>
    <p:extLst>
      <p:ext uri="{BB962C8B-B14F-4D97-AF65-F5344CB8AC3E}">
        <p14:creationId xmlns:p14="http://schemas.microsoft.com/office/powerpoint/2010/main" val="326470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69072" y="4465637"/>
            <a:ext cx="4261485" cy="3696712"/>
          </a:xfrm>
        </p:spPr>
        <p:txBody>
          <a:bodyPr/>
          <a:lstStyle/>
          <a:p>
            <a:r>
              <a:rPr lang="en-US" dirty="0"/>
              <a:t>Example:</a:t>
            </a:r>
            <a:r>
              <a:rPr lang="en-US" baseline="0" dirty="0"/>
              <a:t> B</a:t>
            </a:r>
            <a:r>
              <a:rPr lang="en-US" dirty="0"/>
              <a:t>onnie is a staff nurse working on a busy medical-surgical floor. After arriving at work this morning, she learned that she would be in charge and that one of the nurses had called in sick. Another nurse on the unit snapped at Bonnie, “I am tired of working short, what are you going to do about it?” Bonnie immediately implemented her conflict resolution and time management skills. Next, she called the nursing supervisor and asked for help. Bonnie effectively managed “the stress of the day.” After work, Bonnie was able to “let go” of her stress—she went to her yoga class and soaked in a warm bubble bath.  </a:t>
            </a:r>
          </a:p>
          <a:p>
            <a:endParaRPr lang="en-US" dirty="0"/>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5</a:t>
            </a:fld>
            <a:endParaRPr lang="en-US"/>
          </a:p>
        </p:txBody>
      </p:sp>
    </p:spTree>
    <p:extLst>
      <p:ext uri="{BB962C8B-B14F-4D97-AF65-F5344CB8AC3E}">
        <p14:creationId xmlns:p14="http://schemas.microsoft.com/office/powerpoint/2010/main" val="15595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Institute for Occupational Safety and Health (NIOSH),</a:t>
            </a:r>
            <a:r>
              <a:rPr lang="en-US" baseline="0" dirty="0"/>
              <a:t> (2016) defines occupational stress as … (read definition.)</a:t>
            </a: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6</a:t>
            </a:fld>
            <a:endParaRPr lang="en-US"/>
          </a:p>
        </p:txBody>
      </p:sp>
    </p:spTree>
    <p:extLst>
      <p:ext uri="{BB962C8B-B14F-4D97-AF65-F5344CB8AC3E}">
        <p14:creationId xmlns:p14="http://schemas.microsoft.com/office/powerpoint/2010/main" val="424840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08413" y="4389437"/>
            <a:ext cx="4261485" cy="3696712"/>
          </a:xfrm>
        </p:spPr>
        <p:txBody>
          <a:bodyPr/>
          <a:lstStyle/>
          <a:p>
            <a:pPr marL="457200" marR="0" lvl="1" indent="0" algn="l" defTabSz="457200" rtl="0" eaLnBrk="1" fontAlgn="auto" latinLnBrk="0" hangingPunct="1">
              <a:lnSpc>
                <a:spcPct val="100000"/>
              </a:lnSpc>
              <a:spcAft>
                <a:spcPts val="0"/>
              </a:spcAft>
              <a:buClr>
                <a:srgbClr val="353535"/>
              </a:buClr>
              <a:buSzTx/>
              <a:buFont typeface="Arial" panose="020B0604020202020204" pitchFamily="34" charset="0"/>
              <a:buNone/>
              <a:tabLst/>
              <a:defRPr/>
            </a:pPr>
            <a:r>
              <a:rPr lang="en-US" dirty="0"/>
              <a:t>The following workplace factors can result in stress:</a:t>
            </a:r>
          </a:p>
          <a:p>
            <a:pPr marL="742950" marR="0" lvl="1" indent="-2857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lang="en-US" dirty="0"/>
              <a:t>Job or task demands such as work overload, lack of task control, role ambiguity</a:t>
            </a:r>
          </a:p>
          <a:p>
            <a:pPr marL="742950" marR="0" lvl="1" indent="-2857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lang="en-US" dirty="0"/>
              <a:t>Organizational factors - for example, poor interpersonal relations or unfair management practices</a:t>
            </a:r>
          </a:p>
          <a:p>
            <a:pPr marL="742950" marR="0" lvl="1" indent="-2857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lang="en-US" dirty="0"/>
              <a:t>Financial and economic factors of the organization</a:t>
            </a:r>
          </a:p>
          <a:p>
            <a:pPr marL="742950" marR="0" lvl="1" indent="-2857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lang="en-US" dirty="0"/>
              <a:t>Conflict between work and family roles and responsibilities – for example, responsibilities at home interfering with work</a:t>
            </a:r>
          </a:p>
          <a:p>
            <a:pPr marL="742950" marR="0" lvl="1" indent="-2857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lang="en-US" dirty="0"/>
              <a:t>Training and career development issues causing a lack of opportunity for growth or promotion</a:t>
            </a:r>
          </a:p>
          <a:p>
            <a:pPr marL="742950" marR="0" lvl="1" indent="-285750" algn="l" defTabSz="457200" rtl="0" eaLnBrk="1" fontAlgn="auto" latinLnBrk="0" hangingPunct="1">
              <a:lnSpc>
                <a:spcPct val="100000"/>
              </a:lnSpc>
              <a:spcAft>
                <a:spcPts val="0"/>
              </a:spcAft>
              <a:buClr>
                <a:srgbClr val="353535"/>
              </a:buClr>
              <a:buSzTx/>
              <a:buFont typeface="Arial" panose="020B0604020202020204" pitchFamily="34" charset="0"/>
              <a:buChar char="•"/>
              <a:tabLst/>
              <a:defRPr/>
            </a:pPr>
            <a:r>
              <a:rPr lang="en-US" dirty="0"/>
              <a:t>Poor working conditions such as inconsistent demands or expectations, poor staffing decisions, ineffective managerial styles, lack of support staff…but especially due to a lack of management commitment to core values or conflicting communication styles</a:t>
            </a:r>
          </a:p>
          <a:p>
            <a:pPr marL="457200" marR="0" lvl="1" indent="0" algn="l" defTabSz="457200" rtl="0" eaLnBrk="1" fontAlgn="auto" latinLnBrk="0" hangingPunct="1">
              <a:lnSpc>
                <a:spcPct val="100000"/>
              </a:lnSpc>
              <a:spcAft>
                <a:spcPts val="0"/>
              </a:spcAft>
              <a:buClr>
                <a:srgbClr val="353535"/>
              </a:buClr>
              <a:buSzTx/>
              <a:buFont typeface="Wingdings 3" charset="2"/>
              <a:buNone/>
              <a:tabLst/>
              <a:defRPr/>
            </a:pPr>
            <a:endParaRPr lang="en-US" dirty="0"/>
          </a:p>
          <a:p>
            <a:pPr marL="457200" marR="0" lvl="1" indent="0" algn="l" defTabSz="457200" rtl="0" eaLnBrk="1" fontAlgn="auto" latinLnBrk="0" hangingPunct="1">
              <a:lnSpc>
                <a:spcPct val="100000"/>
              </a:lnSpc>
              <a:spcAft>
                <a:spcPts val="0"/>
              </a:spcAft>
              <a:buClr>
                <a:srgbClr val="353535"/>
              </a:buClr>
              <a:buSzTx/>
              <a:buFont typeface="Wingdings 3" charset="2"/>
              <a:buNone/>
              <a:tabLst/>
              <a:defRPr/>
            </a:pPr>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7</a:t>
            </a:fld>
            <a:endParaRPr lang="en-US"/>
          </a:p>
        </p:txBody>
      </p:sp>
    </p:spTree>
    <p:extLst>
      <p:ext uri="{BB962C8B-B14F-4D97-AF65-F5344CB8AC3E}">
        <p14:creationId xmlns:p14="http://schemas.microsoft.com/office/powerpoint/2010/main" val="92196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46212" y="4389437"/>
            <a:ext cx="4261485" cy="3696712"/>
          </a:xfrm>
        </p:spPr>
        <p:txBody>
          <a:bodyPr/>
          <a:lstStyle/>
          <a:p>
            <a:pPr marL="400050" lvl="2" defTabSz="457200">
              <a:spcBef>
                <a:spcPts val="1000"/>
              </a:spcBef>
              <a:buClr>
                <a:srgbClr val="353535"/>
              </a:buClr>
              <a:defRPr/>
            </a:pPr>
            <a:r>
              <a:rPr lang="en-US" dirty="0">
                <a:solidFill>
                  <a:prstClr val="black">
                    <a:lumMod val="75000"/>
                    <a:lumOff val="25000"/>
                  </a:prstClr>
                </a:solidFill>
              </a:rPr>
              <a:t>Additional stressors may include:</a:t>
            </a:r>
            <a:endParaRPr kumimoji="0" lang="en-US" b="1" i="0" u="none" strike="noStrike" kern="1200" cap="none" spc="0" normalizeH="0" baseline="0" noProof="0" dirty="0">
              <a:ln>
                <a:noFill/>
              </a:ln>
              <a:solidFill>
                <a:prstClr val="black">
                  <a:lumMod val="75000"/>
                  <a:lumOff val="25000"/>
                </a:prstClr>
              </a:solidFill>
              <a:effectLst/>
              <a:uLnTx/>
              <a:uFillTx/>
              <a:ea typeface="+mn-ea"/>
              <a:cs typeface="+mn-cs"/>
            </a:endParaRPr>
          </a:p>
          <a:p>
            <a:pPr marL="400050" marR="0" lvl="2"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Long work hours - 12 hours shift vs. 8 hour shifts. Some institutions are going back to eight hour shifts.</a:t>
            </a:r>
          </a:p>
          <a:p>
            <a:pPr marL="400050" marR="0" lvl="2"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Shift work - night shift, rotating shifts</a:t>
            </a:r>
          </a:p>
          <a:p>
            <a:pPr marL="400050" marR="0" lvl="2"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Customer Service - balancing the needs of the patient, visitors, and organization</a:t>
            </a:r>
          </a:p>
          <a:p>
            <a:pPr marL="400050" marR="0" lvl="2"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 Exposure to infectious and hazardous substances (meningitis, Ebola…….)</a:t>
            </a:r>
          </a:p>
          <a:p>
            <a:pPr marL="342900" marR="0" lvl="0" indent="-342900"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742950" marR="0" lvl="1" indent="-285750"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8</a:t>
            </a:fld>
            <a:endParaRPr lang="en-US"/>
          </a:p>
        </p:txBody>
      </p:sp>
    </p:spTree>
    <p:extLst>
      <p:ext uri="{BB962C8B-B14F-4D97-AF65-F5344CB8AC3E}">
        <p14:creationId xmlns:p14="http://schemas.microsoft.com/office/powerpoint/2010/main" val="22273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may be associated with the following types of reactions: </a:t>
            </a:r>
          </a:p>
          <a:p>
            <a:pPr marL="171450" indent="-171450">
              <a:buFont typeface="Arial" panose="020B0604020202020204" pitchFamily="34" charset="0"/>
              <a:buChar char="•"/>
            </a:pPr>
            <a:r>
              <a:rPr lang="en-US" dirty="0"/>
              <a:t>Impaired health (headache, upset stomach, changes in blood pressure…the list goes on) </a:t>
            </a:r>
          </a:p>
          <a:p>
            <a:pPr marL="171450" indent="-171450">
              <a:buFont typeface="Arial" panose="020B0604020202020204" pitchFamily="34" charset="0"/>
              <a:buChar char="•"/>
            </a:pPr>
            <a:r>
              <a:rPr lang="en-US" dirty="0"/>
              <a:t>Impaired relationships with supervisors</a:t>
            </a:r>
            <a:r>
              <a:rPr lang="en-US" baseline="0" dirty="0"/>
              <a:t> and friends and family causing absenteeism from work and personal events</a:t>
            </a:r>
            <a:endParaRPr lang="en-US" dirty="0"/>
          </a:p>
          <a:p>
            <a:pPr marL="171450" indent="-171450">
              <a:buFont typeface="Arial" panose="020B0604020202020204" pitchFamily="34" charset="0"/>
              <a:buChar char="•"/>
            </a:pPr>
            <a:r>
              <a:rPr lang="en-US" dirty="0"/>
              <a:t>Impaired self-image</a:t>
            </a:r>
            <a:r>
              <a:rPr lang="en-US" baseline="0" dirty="0"/>
              <a:t> </a:t>
            </a:r>
            <a:endParaRPr lang="en-US" dirty="0"/>
          </a:p>
          <a:p>
            <a:pPr marL="171450" indent="-171450">
              <a:buFont typeface="Arial" panose="020B0604020202020204" pitchFamily="34" charset="0"/>
              <a:buChar char="•"/>
            </a:pPr>
            <a:r>
              <a:rPr lang="en-US" dirty="0"/>
              <a:t>Decreased quality of life</a:t>
            </a:r>
            <a:r>
              <a:rPr lang="en-US" baseline="0" dirty="0"/>
              <a:t> causing </a:t>
            </a:r>
            <a:r>
              <a:rPr lang="en-US" dirty="0"/>
              <a:t>depression</a:t>
            </a:r>
            <a:r>
              <a:rPr lang="en-US" baseline="0" dirty="0"/>
              <a:t> or</a:t>
            </a:r>
            <a:r>
              <a:rPr lang="en-US" dirty="0"/>
              <a:t> sleep problems</a:t>
            </a:r>
          </a:p>
          <a:p>
            <a:pPr marL="171450" indent="-171450">
              <a:buFont typeface="Arial" panose="020B0604020202020204" pitchFamily="34" charset="0"/>
              <a:buChar char="•"/>
            </a:pPr>
            <a:r>
              <a:rPr lang="en-US" dirty="0"/>
              <a:t>Decreased coping, irritability, and inability</a:t>
            </a:r>
            <a:r>
              <a:rPr lang="en-US" baseline="0" dirty="0"/>
              <a:t> to handle change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A78B521-1886-4340-B2AD-80A3E62EAD2C}" type="slidenum">
              <a:rPr lang="en-US" smtClean="0"/>
              <a:t>9</a:t>
            </a:fld>
            <a:endParaRPr lang="en-US"/>
          </a:p>
        </p:txBody>
      </p:sp>
    </p:spTree>
    <p:extLst>
      <p:ext uri="{BB962C8B-B14F-4D97-AF65-F5344CB8AC3E}">
        <p14:creationId xmlns:p14="http://schemas.microsoft.com/office/powerpoint/2010/main" val="182939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5105400"/>
            <a:ext cx="5257800" cy="707886"/>
          </a:xfrm>
          <a:prstGeom prst="rect">
            <a:avLst/>
          </a:prstGeom>
          <a:noFill/>
        </p:spPr>
        <p:txBody>
          <a:bodyPr wrap="square" rtlCol="0">
            <a:spAutoFit/>
          </a:bodyPr>
          <a:lstStyle/>
          <a:p>
            <a:pPr algn="ctr"/>
            <a:r>
              <a:rPr lang="en-US" sz="4000" b="1" dirty="0">
                <a:solidFill>
                  <a:schemeClr val="accent1">
                    <a:lumMod val="75000"/>
                  </a:schemeClr>
                </a:solidFill>
              </a:rPr>
              <a:t>Hi-Touch Healthcare</a:t>
            </a:r>
            <a:endParaRPr lang="en-US" sz="4000" b="1"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90" y="173181"/>
            <a:ext cx="8229600" cy="1143000"/>
          </a:xfrm>
        </p:spPr>
        <p:txBody>
          <a:bodyPr/>
          <a:lstStyle/>
          <a:p>
            <a:r>
              <a:rPr lang="en-US" sz="3200" dirty="0"/>
              <a:t>What are your Stressors?</a:t>
            </a:r>
          </a:p>
        </p:txBody>
      </p:sp>
      <p:sp>
        <p:nvSpPr>
          <p:cNvPr id="3" name="Content Placeholder 2"/>
          <p:cNvSpPr>
            <a:spLocks noGrp="1"/>
          </p:cNvSpPr>
          <p:nvPr>
            <p:ph idx="1"/>
          </p:nvPr>
        </p:nvSpPr>
        <p:spPr>
          <a:xfrm>
            <a:off x="685800" y="2057400"/>
            <a:ext cx="8229600" cy="4525963"/>
          </a:xfrm>
        </p:spPr>
        <p:txBody>
          <a:bodyPr>
            <a:normAutofit/>
          </a:bodyPr>
          <a:lstStyle/>
          <a:p>
            <a:r>
              <a:rPr lang="en-US" sz="2800" dirty="0"/>
              <a:t>Work</a:t>
            </a:r>
          </a:p>
          <a:p>
            <a:r>
              <a:rPr lang="en-US" sz="2800" dirty="0"/>
              <a:t>School</a:t>
            </a:r>
          </a:p>
          <a:p>
            <a:r>
              <a:rPr lang="en-US" sz="2800" dirty="0"/>
              <a:t>Home</a:t>
            </a:r>
          </a:p>
          <a:p>
            <a:r>
              <a:rPr lang="en-US" sz="2800" dirty="0"/>
              <a:t>Finances</a:t>
            </a:r>
          </a:p>
          <a:p>
            <a:r>
              <a:rPr lang="en-US" sz="2800" dirty="0"/>
              <a:t>Future</a:t>
            </a:r>
          </a:p>
          <a:p>
            <a:r>
              <a:rPr lang="en-US" sz="2800" dirty="0"/>
              <a:t>Past</a:t>
            </a:r>
          </a:p>
          <a:p>
            <a:pPr marL="0" indent="0">
              <a:buNone/>
            </a:pPr>
            <a:endParaRPr lang="en-US" sz="2800" dirty="0"/>
          </a:p>
          <a:p>
            <a:endParaRPr lang="en-US" sz="2800" dirty="0"/>
          </a:p>
        </p:txBody>
      </p:sp>
      <p:pic>
        <p:nvPicPr>
          <p:cNvPr id="5" name="Picture 4"/>
          <p:cNvPicPr>
            <a:picLocks noChangeAspect="1"/>
          </p:cNvPicPr>
          <p:nvPr/>
        </p:nvPicPr>
        <p:blipFill>
          <a:blip r:embed="rId3"/>
          <a:stretch>
            <a:fillRect/>
          </a:stretch>
        </p:blipFill>
        <p:spPr>
          <a:xfrm>
            <a:off x="4780384" y="2133600"/>
            <a:ext cx="3394128" cy="3115505"/>
          </a:xfrm>
          <a:prstGeom prst="rect">
            <a:avLst/>
          </a:prstGeom>
          <a:ln>
            <a:noFill/>
          </a:ln>
          <a:effectLst>
            <a:softEdge rad="112500"/>
          </a:effectLst>
        </p:spPr>
      </p:pic>
    </p:spTree>
    <p:extLst>
      <p:ext uri="{BB962C8B-B14F-4D97-AF65-F5344CB8AC3E}">
        <p14:creationId xmlns:p14="http://schemas.microsoft.com/office/powerpoint/2010/main" val="398059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Activity #1</a:t>
            </a:r>
            <a:br>
              <a:rPr lang="en-US" sz="3200" dirty="0"/>
            </a:br>
            <a:r>
              <a:rPr lang="en-US" sz="3200" dirty="0"/>
              <a:t>Life Stress Activity</a:t>
            </a:r>
          </a:p>
        </p:txBody>
      </p:sp>
      <p:pic>
        <p:nvPicPr>
          <p:cNvPr id="4" name="Content Placeholder 3"/>
          <p:cNvPicPr>
            <a:picLocks noGrp="1" noChangeAspect="1"/>
          </p:cNvPicPr>
          <p:nvPr>
            <p:ph idx="1"/>
          </p:nvPr>
        </p:nvPicPr>
        <p:blipFill>
          <a:blip r:embed="rId3"/>
          <a:stretch>
            <a:fillRect/>
          </a:stretch>
        </p:blipFill>
        <p:spPr>
          <a:xfrm>
            <a:off x="2590800" y="2133600"/>
            <a:ext cx="3768012" cy="3001636"/>
          </a:xfrm>
          <a:prstGeom prst="rect">
            <a:avLst/>
          </a:prstGeom>
          <a:ln>
            <a:noFill/>
          </a:ln>
          <a:effectLst>
            <a:softEdge rad="112500"/>
          </a:effectLst>
        </p:spPr>
      </p:pic>
    </p:spTree>
    <p:extLst>
      <p:ext uri="{BB962C8B-B14F-4D97-AF65-F5344CB8AC3E}">
        <p14:creationId xmlns:p14="http://schemas.microsoft.com/office/powerpoint/2010/main" val="16476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8" y="228600"/>
            <a:ext cx="8229600" cy="1143000"/>
          </a:xfrm>
        </p:spPr>
        <p:txBody>
          <a:bodyPr>
            <a:normAutofit/>
          </a:bodyPr>
          <a:lstStyle/>
          <a:p>
            <a:r>
              <a:rPr lang="en-US" sz="3200" dirty="0"/>
              <a:t>Activity #2</a:t>
            </a:r>
            <a:br>
              <a:rPr lang="en-US" sz="3200" dirty="0"/>
            </a:br>
            <a:r>
              <a:rPr lang="en-US" sz="3200" dirty="0"/>
              <a:t>Pair/Share Activity</a:t>
            </a:r>
          </a:p>
        </p:txBody>
      </p:sp>
      <p:sp>
        <p:nvSpPr>
          <p:cNvPr id="3" name="Content Placeholder 2"/>
          <p:cNvSpPr>
            <a:spLocks noGrp="1"/>
          </p:cNvSpPr>
          <p:nvPr>
            <p:ph idx="1"/>
          </p:nvPr>
        </p:nvSpPr>
        <p:spPr>
          <a:xfrm>
            <a:off x="415211" y="1828800"/>
            <a:ext cx="8229600" cy="3394472"/>
          </a:xfrm>
        </p:spPr>
        <p:txBody>
          <a:bodyPr>
            <a:normAutofit fontScale="92500" lnSpcReduction="20000"/>
          </a:bodyPr>
          <a:lstStyle/>
          <a:p>
            <a:pPr marL="0" indent="0">
              <a:buNone/>
            </a:pPr>
            <a:r>
              <a:rPr lang="en-US" altLang="en-US" sz="2100" dirty="0"/>
              <a:t>Think about a recent time when you were stressed (one at work and one  at home) and you found a way to manage your reaction and feelings.</a:t>
            </a:r>
          </a:p>
          <a:p>
            <a:pPr marL="0" indent="0">
              <a:buNone/>
            </a:pPr>
            <a:endParaRPr lang="en-US" altLang="en-US" sz="2100" dirty="0"/>
          </a:p>
          <a:p>
            <a:pPr marL="0" indent="0">
              <a:buNone/>
            </a:pPr>
            <a:r>
              <a:rPr lang="en-US" altLang="en-US" sz="2100" b="1" dirty="0"/>
              <a:t>PAIRS: </a:t>
            </a:r>
            <a:r>
              <a:rPr lang="en-US" altLang="en-US" sz="2100" dirty="0"/>
              <a:t>Take  turns finishing the following statement:</a:t>
            </a:r>
          </a:p>
          <a:p>
            <a:pPr marL="0" indent="0">
              <a:buNone/>
            </a:pPr>
            <a:endParaRPr lang="en-US" altLang="en-US" sz="2100" dirty="0"/>
          </a:p>
          <a:p>
            <a:pPr lvl="1">
              <a:buNone/>
            </a:pPr>
            <a:r>
              <a:rPr lang="en-US" altLang="en-US" dirty="0"/>
              <a:t>“One of the best things I can do for myself when I am feeling stressed at work/home is…..”</a:t>
            </a:r>
          </a:p>
          <a:p>
            <a:pPr lvl="1">
              <a:buNone/>
            </a:pPr>
            <a:endParaRPr lang="en-US" altLang="en-US" dirty="0"/>
          </a:p>
          <a:p>
            <a:pPr lvl="1">
              <a:buNone/>
            </a:pPr>
            <a:endParaRPr lang="en-US" altLang="en-US" dirty="0"/>
          </a:p>
          <a:p>
            <a:pPr>
              <a:buNone/>
            </a:pPr>
            <a:r>
              <a:rPr lang="en-US" altLang="en-US" sz="2100" b="1" dirty="0"/>
              <a:t>SHARE</a:t>
            </a:r>
            <a:r>
              <a:rPr lang="en-US" altLang="en-US" sz="2100" dirty="0"/>
              <a:t>: Be prepared to share with the large group.</a:t>
            </a:r>
          </a:p>
          <a:p>
            <a:endParaRPr lang="en-US" dirty="0"/>
          </a:p>
        </p:txBody>
      </p:sp>
      <p:pic>
        <p:nvPicPr>
          <p:cNvPr id="4" name="Picture 3"/>
          <p:cNvPicPr>
            <a:picLocks noChangeAspect="1"/>
          </p:cNvPicPr>
          <p:nvPr/>
        </p:nvPicPr>
        <p:blipFill>
          <a:blip r:embed="rId3"/>
          <a:stretch>
            <a:fillRect/>
          </a:stretch>
        </p:blipFill>
        <p:spPr>
          <a:xfrm>
            <a:off x="6781800" y="4419600"/>
            <a:ext cx="1762897" cy="1322173"/>
          </a:xfrm>
          <a:prstGeom prst="rect">
            <a:avLst/>
          </a:prstGeom>
        </p:spPr>
      </p:pic>
    </p:spTree>
    <p:extLst>
      <p:ext uri="{BB962C8B-B14F-4D97-AF65-F5344CB8AC3E}">
        <p14:creationId xmlns:p14="http://schemas.microsoft.com/office/powerpoint/2010/main" val="11525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39"/>
            <a:ext cx="8229600" cy="1143000"/>
          </a:xfrm>
        </p:spPr>
        <p:txBody>
          <a:bodyPr/>
          <a:lstStyle/>
          <a:p>
            <a:r>
              <a:rPr lang="en-US" sz="3200" dirty="0"/>
              <a:t>Response/answer to stress?</a:t>
            </a:r>
          </a:p>
        </p:txBody>
      </p:sp>
      <p:sp>
        <p:nvSpPr>
          <p:cNvPr id="3" name="Content Placeholder 2"/>
          <p:cNvSpPr>
            <a:spLocks noGrp="1"/>
          </p:cNvSpPr>
          <p:nvPr>
            <p:ph idx="1"/>
          </p:nvPr>
        </p:nvSpPr>
        <p:spPr>
          <a:xfrm>
            <a:off x="453326" y="1536221"/>
            <a:ext cx="8229600" cy="4525963"/>
          </a:xfrm>
        </p:spPr>
        <p:txBody>
          <a:bodyPr>
            <a:noAutofit/>
          </a:bodyPr>
          <a:lstStyle/>
          <a:p>
            <a:r>
              <a:rPr lang="en-US" sz="2800" dirty="0"/>
              <a:t>Isolation</a:t>
            </a:r>
          </a:p>
          <a:p>
            <a:r>
              <a:rPr lang="en-US" sz="2800" dirty="0"/>
              <a:t>Eating</a:t>
            </a:r>
          </a:p>
          <a:p>
            <a:r>
              <a:rPr lang="en-US" sz="2800" dirty="0"/>
              <a:t>Exercising</a:t>
            </a:r>
          </a:p>
          <a:p>
            <a:r>
              <a:rPr lang="en-US" sz="2800" dirty="0"/>
              <a:t>Alcohol</a:t>
            </a:r>
          </a:p>
          <a:p>
            <a:r>
              <a:rPr lang="en-US" sz="2800" dirty="0"/>
              <a:t>Pampering</a:t>
            </a:r>
          </a:p>
          <a:p>
            <a:r>
              <a:rPr lang="en-US" sz="2800" dirty="0"/>
              <a:t>Reading</a:t>
            </a:r>
          </a:p>
          <a:p>
            <a:r>
              <a:rPr lang="en-US" sz="2800" dirty="0"/>
              <a:t>Television</a:t>
            </a:r>
          </a:p>
          <a:p>
            <a:r>
              <a:rPr lang="en-US" sz="2800" dirty="0"/>
              <a:t>Friends/Family</a:t>
            </a:r>
          </a:p>
          <a:p>
            <a:r>
              <a:rPr lang="en-US" sz="2800" dirty="0"/>
              <a:t>Music</a:t>
            </a:r>
          </a:p>
          <a:p>
            <a:endParaRPr lang="en-US" sz="2800" dirty="0"/>
          </a:p>
        </p:txBody>
      </p:sp>
      <p:pic>
        <p:nvPicPr>
          <p:cNvPr id="5" name="Picture 4"/>
          <p:cNvPicPr>
            <a:picLocks noChangeAspect="1"/>
          </p:cNvPicPr>
          <p:nvPr/>
        </p:nvPicPr>
        <p:blipFill rotWithShape="1">
          <a:blip r:embed="rId3"/>
          <a:srcRect t="1" r="3146" b="2902"/>
          <a:stretch/>
        </p:blipFill>
        <p:spPr>
          <a:xfrm>
            <a:off x="4419600" y="1676400"/>
            <a:ext cx="4065198" cy="3783146"/>
          </a:xfrm>
          <a:prstGeom prst="rect">
            <a:avLst/>
          </a:prstGeom>
        </p:spPr>
      </p:pic>
    </p:spTree>
    <p:extLst>
      <p:ext uri="{BB962C8B-B14F-4D97-AF65-F5344CB8AC3E}">
        <p14:creationId xmlns:p14="http://schemas.microsoft.com/office/powerpoint/2010/main" val="198346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a:t>Definition of Self Care</a:t>
            </a:r>
            <a:br>
              <a:rPr lang="en-US" sz="3200" dirty="0"/>
            </a:br>
            <a:r>
              <a:rPr lang="en-US" sz="1800" dirty="0"/>
              <a:t>(Portnoy, 2013)</a:t>
            </a:r>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r>
              <a:rPr lang="en-US" sz="2800" dirty="0"/>
              <a:t>“Self-care is the intentional time taken to nurture yourself physically, mentally, spiritually, and emotionally on a daily basis.”</a:t>
            </a:r>
          </a:p>
        </p:txBody>
      </p:sp>
      <p:pic>
        <p:nvPicPr>
          <p:cNvPr id="5" name="Picture 4"/>
          <p:cNvPicPr>
            <a:picLocks noChangeAspect="1"/>
          </p:cNvPicPr>
          <p:nvPr/>
        </p:nvPicPr>
        <p:blipFill>
          <a:blip r:embed="rId3"/>
          <a:stretch>
            <a:fillRect/>
          </a:stretch>
        </p:blipFill>
        <p:spPr>
          <a:xfrm>
            <a:off x="2438400" y="3534543"/>
            <a:ext cx="4480949" cy="2638273"/>
          </a:xfrm>
          <a:prstGeom prst="rect">
            <a:avLst/>
          </a:prstGeom>
        </p:spPr>
      </p:pic>
    </p:spTree>
    <p:extLst>
      <p:ext uri="{BB962C8B-B14F-4D97-AF65-F5344CB8AC3E}">
        <p14:creationId xmlns:p14="http://schemas.microsoft.com/office/powerpoint/2010/main" val="40208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670"/>
            <a:ext cx="8229600" cy="1143000"/>
          </a:xfrm>
        </p:spPr>
        <p:txBody>
          <a:bodyPr>
            <a:normAutofit/>
          </a:bodyPr>
          <a:lstStyle/>
          <a:p>
            <a:r>
              <a:rPr lang="en-US" sz="3200" dirty="0"/>
              <a:t>Practicing Self Care</a:t>
            </a:r>
            <a:br>
              <a:rPr lang="en-US" sz="3200" dirty="0"/>
            </a:br>
            <a:r>
              <a:rPr lang="en-US" sz="1800" dirty="0"/>
              <a:t>(Portnoy, 2013)</a:t>
            </a:r>
          </a:p>
        </p:txBody>
      </p:sp>
      <p:sp>
        <p:nvSpPr>
          <p:cNvPr id="3" name="Content Placeholder 2"/>
          <p:cNvSpPr>
            <a:spLocks noGrp="1"/>
          </p:cNvSpPr>
          <p:nvPr>
            <p:ph idx="1"/>
          </p:nvPr>
        </p:nvSpPr>
        <p:spPr>
          <a:xfrm>
            <a:off x="457200" y="1749700"/>
            <a:ext cx="8229600" cy="3712417"/>
          </a:xfrm>
        </p:spPr>
        <p:txBody>
          <a:bodyPr>
            <a:noAutofit/>
          </a:bodyPr>
          <a:lstStyle/>
          <a:p>
            <a:r>
              <a:rPr lang="en-US" sz="2800" dirty="0"/>
              <a:t>Have a more realistic perspective of yourself</a:t>
            </a:r>
          </a:p>
          <a:p>
            <a:r>
              <a:rPr lang="en-US" sz="2800" dirty="0"/>
              <a:t>Be more creative in dealing with challenges</a:t>
            </a:r>
          </a:p>
          <a:p>
            <a:r>
              <a:rPr lang="en-US" sz="2800" dirty="0"/>
              <a:t>Create a positive environment</a:t>
            </a:r>
          </a:p>
          <a:p>
            <a:r>
              <a:rPr lang="en-US" sz="2800" dirty="0"/>
              <a:t>Have self-confidence</a:t>
            </a:r>
          </a:p>
          <a:p>
            <a:r>
              <a:rPr lang="en-US" sz="2800" dirty="0"/>
              <a:t>Live in balance</a:t>
            </a:r>
          </a:p>
          <a:p>
            <a:r>
              <a:rPr lang="en-US" sz="2800" dirty="0"/>
              <a:t>Increase health and vibrancy</a:t>
            </a:r>
          </a:p>
          <a:p>
            <a:r>
              <a:rPr lang="en-US" sz="2800" dirty="0"/>
              <a:t>Be satisfied in your career</a:t>
            </a:r>
          </a:p>
          <a:p>
            <a:r>
              <a:rPr lang="en-US" sz="2800" dirty="0"/>
              <a:t>Have b </a:t>
            </a:r>
            <a:r>
              <a:rPr lang="en-US" sz="2800" dirty="0" err="1"/>
              <a:t>etter</a:t>
            </a:r>
            <a:r>
              <a:rPr lang="en-US" sz="2800" dirty="0"/>
              <a:t> coping skills</a:t>
            </a:r>
          </a:p>
        </p:txBody>
      </p:sp>
      <p:pic>
        <p:nvPicPr>
          <p:cNvPr id="4" name="Picture 3"/>
          <p:cNvPicPr>
            <a:picLocks noChangeAspect="1"/>
          </p:cNvPicPr>
          <p:nvPr/>
        </p:nvPicPr>
        <p:blipFill>
          <a:blip r:embed="rId3"/>
          <a:stretch>
            <a:fillRect/>
          </a:stretch>
        </p:blipFill>
        <p:spPr>
          <a:xfrm>
            <a:off x="6021091" y="3492863"/>
            <a:ext cx="1969254" cy="1969254"/>
          </a:xfrm>
          <a:prstGeom prst="rect">
            <a:avLst/>
          </a:prstGeom>
        </p:spPr>
      </p:pic>
    </p:spTree>
    <p:extLst>
      <p:ext uri="{BB962C8B-B14F-4D97-AF65-F5344CB8AC3E}">
        <p14:creationId xmlns:p14="http://schemas.microsoft.com/office/powerpoint/2010/main" val="8821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235198" cy="1143000"/>
          </a:xfrm>
        </p:spPr>
        <p:txBody>
          <a:bodyPr>
            <a:normAutofit fontScale="90000"/>
          </a:bodyPr>
          <a:lstStyle/>
          <a:p>
            <a:r>
              <a:rPr lang="en-US" sz="3200" dirty="0"/>
              <a:t>Decreasing Stress with Your Mind</a:t>
            </a:r>
            <a:br>
              <a:rPr lang="en-US" sz="3200" dirty="0"/>
            </a:br>
            <a:r>
              <a:rPr lang="en-US" sz="1600" dirty="0"/>
              <a:t>(</a:t>
            </a:r>
            <a:r>
              <a:rPr lang="en-US" sz="1600" dirty="0" err="1"/>
              <a:t>Glasberg</a:t>
            </a:r>
            <a:r>
              <a:rPr lang="en-US" sz="1600" dirty="0"/>
              <a:t>, Eriksson &amp; </a:t>
            </a:r>
            <a:r>
              <a:rPr lang="en-US" sz="1600" dirty="0" err="1"/>
              <a:t>Norberg</a:t>
            </a:r>
            <a:r>
              <a:rPr lang="en-US" sz="1600" dirty="0"/>
              <a:t>, 2007)</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572501" y="1828800"/>
            <a:ext cx="4357396" cy="4357396"/>
          </a:xfrm>
          <a:prstGeom prst="rect">
            <a:avLst/>
          </a:prstGeom>
        </p:spPr>
      </p:pic>
    </p:spTree>
    <p:extLst>
      <p:ext uri="{BB962C8B-B14F-4D97-AF65-F5344CB8AC3E}">
        <p14:creationId xmlns:p14="http://schemas.microsoft.com/office/powerpoint/2010/main" val="26436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50" y="304800"/>
            <a:ext cx="5410200" cy="1143000"/>
          </a:xfrm>
        </p:spPr>
        <p:txBody>
          <a:bodyPr>
            <a:normAutofit fontScale="90000"/>
          </a:bodyPr>
          <a:lstStyle/>
          <a:p>
            <a:r>
              <a:rPr lang="en-US" sz="3200" dirty="0"/>
              <a:t>Compassion Fatigue-A Barren Desert</a:t>
            </a:r>
            <a:br>
              <a:rPr lang="en-US" sz="3200" dirty="0"/>
            </a:br>
            <a:r>
              <a:rPr lang="en-US" sz="1600" dirty="0"/>
              <a:t>(Portnoy, 2013)</a:t>
            </a:r>
          </a:p>
        </p:txBody>
      </p:sp>
      <p:sp>
        <p:nvSpPr>
          <p:cNvPr id="3" name="Content Placeholder 2"/>
          <p:cNvSpPr>
            <a:spLocks noGrp="1"/>
          </p:cNvSpPr>
          <p:nvPr>
            <p:ph idx="1"/>
          </p:nvPr>
        </p:nvSpPr>
        <p:spPr>
          <a:xfrm>
            <a:off x="209937" y="1905000"/>
            <a:ext cx="8831425" cy="3955943"/>
          </a:xfrm>
        </p:spPr>
        <p:txBody>
          <a:bodyPr>
            <a:noAutofit/>
          </a:bodyPr>
          <a:lstStyle/>
          <a:p>
            <a:r>
              <a:rPr lang="en-US" sz="2400" dirty="0"/>
              <a:t>Some healthcare providers feel that compassion fatigue can feel like being lost alone in a barren desert</a:t>
            </a:r>
          </a:p>
          <a:p>
            <a:r>
              <a:rPr lang="en-US" sz="2400" dirty="0"/>
              <a:t>Fighting for your survival can drain your depleted energy and scarce resources</a:t>
            </a:r>
          </a:p>
          <a:p>
            <a:r>
              <a:rPr lang="en-US" sz="2400" dirty="0"/>
              <a:t>Also known as secondary post-traumatic stress disorder</a:t>
            </a:r>
          </a:p>
          <a:p>
            <a:pPr lvl="1"/>
            <a:r>
              <a:rPr lang="en-US" sz="2400" dirty="0"/>
              <a:t>Emotional, physical, and spiritual exhaustion</a:t>
            </a:r>
          </a:p>
          <a:p>
            <a:pPr lvl="1"/>
            <a:r>
              <a:rPr lang="en-US" sz="2400" dirty="0"/>
              <a:t>Affects caring, self-sacrificing individuals prone to neglecting their self-care</a:t>
            </a:r>
          </a:p>
          <a:p>
            <a:pPr lvl="1"/>
            <a:r>
              <a:rPr lang="en-US" sz="2400" dirty="0"/>
              <a:t>Recovery from compassion fatigue is complex and individualized</a:t>
            </a:r>
          </a:p>
        </p:txBody>
      </p:sp>
    </p:spTree>
    <p:extLst>
      <p:ext uri="{BB962C8B-B14F-4D97-AF65-F5344CB8AC3E}">
        <p14:creationId xmlns:p14="http://schemas.microsoft.com/office/powerpoint/2010/main" val="296599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49" y="152400"/>
            <a:ext cx="8229600" cy="1143000"/>
          </a:xfrm>
        </p:spPr>
        <p:txBody>
          <a:bodyPr/>
          <a:lstStyle/>
          <a:p>
            <a:r>
              <a:rPr lang="en-US" sz="3200" dirty="0"/>
              <a:t>Compassion Fatigue Continued</a:t>
            </a:r>
          </a:p>
        </p:txBody>
      </p:sp>
      <p:sp>
        <p:nvSpPr>
          <p:cNvPr id="3" name="Content Placeholder 2"/>
          <p:cNvSpPr>
            <a:spLocks noGrp="1"/>
          </p:cNvSpPr>
          <p:nvPr>
            <p:ph idx="1"/>
          </p:nvPr>
        </p:nvSpPr>
        <p:spPr>
          <a:xfrm>
            <a:off x="381000" y="1904999"/>
            <a:ext cx="8573278" cy="3657600"/>
          </a:xfrm>
        </p:spPr>
        <p:txBody>
          <a:bodyPr>
            <a:noAutofit/>
          </a:bodyPr>
          <a:lstStyle/>
          <a:p>
            <a:r>
              <a:rPr lang="en-US" sz="2800" dirty="0"/>
              <a:t>Definition:</a:t>
            </a:r>
          </a:p>
          <a:p>
            <a:pPr marL="0" indent="0">
              <a:buNone/>
            </a:pPr>
            <a:endParaRPr lang="en-US" sz="1000" dirty="0"/>
          </a:p>
          <a:p>
            <a:pPr marL="0" indent="0">
              <a:buNone/>
            </a:pPr>
            <a:r>
              <a:rPr lang="en-US" sz="2400" dirty="0"/>
              <a:t>Indifference to those who are suffering, experienced as a result of the frequency or number of stressful exposures. As a result, workers may struggle to function in care giving environments. Eventually, negative attitudes prevail.</a:t>
            </a:r>
          </a:p>
          <a:p>
            <a:endParaRPr lang="en-US" sz="2800" dirty="0"/>
          </a:p>
        </p:txBody>
      </p:sp>
      <p:pic>
        <p:nvPicPr>
          <p:cNvPr id="4" name="Picture 3"/>
          <p:cNvPicPr>
            <a:picLocks noChangeAspect="1"/>
          </p:cNvPicPr>
          <p:nvPr/>
        </p:nvPicPr>
        <p:blipFill>
          <a:blip r:embed="rId3"/>
          <a:stretch>
            <a:fillRect/>
          </a:stretch>
        </p:blipFill>
        <p:spPr>
          <a:xfrm>
            <a:off x="3124200" y="4644023"/>
            <a:ext cx="2669300" cy="1837153"/>
          </a:xfrm>
          <a:prstGeom prst="rect">
            <a:avLst/>
          </a:prstGeom>
          <a:ln>
            <a:noFill/>
          </a:ln>
          <a:effectLst>
            <a:softEdge rad="112500"/>
          </a:effectLst>
        </p:spPr>
      </p:pic>
    </p:spTree>
    <p:extLst>
      <p:ext uri="{BB962C8B-B14F-4D97-AF65-F5344CB8AC3E}">
        <p14:creationId xmlns:p14="http://schemas.microsoft.com/office/powerpoint/2010/main" val="40200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54" y="276290"/>
            <a:ext cx="8229600" cy="1143000"/>
          </a:xfrm>
        </p:spPr>
        <p:txBody>
          <a:bodyPr>
            <a:normAutofit/>
          </a:bodyPr>
          <a:lstStyle/>
          <a:p>
            <a:r>
              <a:rPr lang="en-US" sz="3200" dirty="0"/>
              <a:t>Symptoms of Compassion Fatigue</a:t>
            </a:r>
            <a:br>
              <a:rPr lang="en-US" sz="3200" dirty="0"/>
            </a:br>
            <a:r>
              <a:rPr lang="en-US" sz="1600" dirty="0"/>
              <a:t>(Portnoy, 2013)</a:t>
            </a:r>
          </a:p>
        </p:txBody>
      </p:sp>
      <p:sp>
        <p:nvSpPr>
          <p:cNvPr id="3" name="Content Placeholder 2"/>
          <p:cNvSpPr>
            <a:spLocks noGrp="1"/>
          </p:cNvSpPr>
          <p:nvPr>
            <p:ph sz="half" idx="1"/>
          </p:nvPr>
        </p:nvSpPr>
        <p:spPr>
          <a:xfrm>
            <a:off x="533400" y="1925665"/>
            <a:ext cx="4643446" cy="3189812"/>
          </a:xfrm>
        </p:spPr>
        <p:txBody>
          <a:bodyPr>
            <a:noAutofit/>
          </a:bodyPr>
          <a:lstStyle/>
          <a:p>
            <a:pPr>
              <a:buClr>
                <a:srgbClr val="353535"/>
              </a:buClr>
              <a:buBlip>
                <a:blip r:embed="rId3"/>
              </a:buBlip>
            </a:pPr>
            <a:r>
              <a:rPr lang="en-US" sz="2400" dirty="0">
                <a:solidFill>
                  <a:prstClr val="black">
                    <a:lumMod val="75000"/>
                    <a:lumOff val="25000"/>
                  </a:prstClr>
                </a:solidFill>
              </a:rPr>
              <a:t>Excessive blaming</a:t>
            </a:r>
          </a:p>
          <a:p>
            <a:pPr>
              <a:buClr>
                <a:srgbClr val="353535"/>
              </a:buClr>
              <a:buBlip>
                <a:blip r:embed="rId3"/>
              </a:buBlip>
            </a:pPr>
            <a:r>
              <a:rPr lang="en-US" sz="2400" dirty="0">
                <a:solidFill>
                  <a:prstClr val="black">
                    <a:lumMod val="75000"/>
                    <a:lumOff val="25000"/>
                  </a:prstClr>
                </a:solidFill>
              </a:rPr>
              <a:t>Bottled up emotions</a:t>
            </a:r>
          </a:p>
          <a:p>
            <a:pPr>
              <a:buClr>
                <a:srgbClr val="353535"/>
              </a:buClr>
              <a:buBlip>
                <a:blip r:embed="rId3"/>
              </a:buBlip>
            </a:pPr>
            <a:r>
              <a:rPr lang="en-US" sz="2400" dirty="0">
                <a:solidFill>
                  <a:prstClr val="black">
                    <a:lumMod val="75000"/>
                    <a:lumOff val="25000"/>
                  </a:prstClr>
                </a:solidFill>
              </a:rPr>
              <a:t>Isolation from others</a:t>
            </a:r>
          </a:p>
          <a:p>
            <a:pPr>
              <a:buClr>
                <a:srgbClr val="353535"/>
              </a:buClr>
              <a:buBlip>
                <a:blip r:embed="rId3"/>
              </a:buBlip>
            </a:pPr>
            <a:r>
              <a:rPr lang="en-US" sz="2400" dirty="0">
                <a:solidFill>
                  <a:prstClr val="black">
                    <a:lumMod val="75000"/>
                    <a:lumOff val="25000"/>
                  </a:prstClr>
                </a:solidFill>
              </a:rPr>
              <a:t>Everyone complains to you</a:t>
            </a:r>
          </a:p>
          <a:p>
            <a:pPr>
              <a:buClr>
                <a:srgbClr val="353535"/>
              </a:buClr>
              <a:buBlip>
                <a:blip r:embed="rId3"/>
              </a:buBlip>
            </a:pPr>
            <a:r>
              <a:rPr lang="en-US" sz="2400" dirty="0">
                <a:solidFill>
                  <a:prstClr val="black">
                    <a:lumMod val="75000"/>
                    <a:lumOff val="25000"/>
                  </a:prstClr>
                </a:solidFill>
              </a:rPr>
              <a:t>Complaints about them</a:t>
            </a:r>
          </a:p>
          <a:p>
            <a:pPr>
              <a:buClr>
                <a:srgbClr val="353535"/>
              </a:buClr>
              <a:buBlip>
                <a:blip r:embed="rId3"/>
              </a:buBlip>
            </a:pPr>
            <a:r>
              <a:rPr lang="en-US" sz="2400" dirty="0">
                <a:solidFill>
                  <a:prstClr val="black">
                    <a:lumMod val="75000"/>
                    <a:lumOff val="25000"/>
                  </a:prstClr>
                </a:solidFill>
              </a:rPr>
              <a:t>Substance abuse</a:t>
            </a:r>
          </a:p>
          <a:p>
            <a:pPr>
              <a:buClr>
                <a:srgbClr val="353535"/>
              </a:buClr>
              <a:buBlip>
                <a:blip r:embed="rId3"/>
              </a:buBlip>
            </a:pPr>
            <a:r>
              <a:rPr lang="en-US" sz="2400" dirty="0">
                <a:solidFill>
                  <a:prstClr val="black">
                    <a:lumMod val="75000"/>
                    <a:lumOff val="25000"/>
                  </a:prstClr>
                </a:solidFill>
              </a:rPr>
              <a:t>Compulsive behaviors </a:t>
            </a:r>
          </a:p>
        </p:txBody>
      </p:sp>
      <p:pic>
        <p:nvPicPr>
          <p:cNvPr id="6" name="Picture 5"/>
          <p:cNvPicPr>
            <a:picLocks noChangeAspect="1"/>
          </p:cNvPicPr>
          <p:nvPr/>
        </p:nvPicPr>
        <p:blipFill rotWithShape="1">
          <a:blip r:embed="rId4"/>
          <a:srcRect/>
          <a:stretch/>
        </p:blipFill>
        <p:spPr>
          <a:xfrm>
            <a:off x="6248400" y="2117036"/>
            <a:ext cx="2062724" cy="28070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161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95400"/>
            <a:ext cx="5443870" cy="5029200"/>
          </a:xfrm>
          <a:prstGeom prst="round2DiagRect">
            <a:avLst/>
          </a:prstGeom>
        </p:spPr>
      </p:pic>
      <p:sp>
        <p:nvSpPr>
          <p:cNvPr id="4" name="Title 3"/>
          <p:cNvSpPr>
            <a:spLocks noGrp="1"/>
          </p:cNvSpPr>
          <p:nvPr>
            <p:ph type="title"/>
          </p:nvPr>
        </p:nvSpPr>
        <p:spPr>
          <a:xfrm>
            <a:off x="1693235" y="228600"/>
            <a:ext cx="6019800" cy="1143000"/>
          </a:xfrm>
        </p:spPr>
        <p:txBody>
          <a:bodyPr/>
          <a:lstStyle/>
          <a:p>
            <a:r>
              <a:rPr lang="en-US" dirty="0"/>
              <a:t>Stress Management and Self-Care</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6" y="228600"/>
            <a:ext cx="8229600" cy="1143000"/>
          </a:xfrm>
        </p:spPr>
        <p:txBody>
          <a:bodyPr/>
          <a:lstStyle/>
          <a:p>
            <a:r>
              <a:rPr lang="en-US" sz="3200" dirty="0"/>
              <a:t>Symptoms of Compassion Fatigue</a:t>
            </a:r>
          </a:p>
        </p:txBody>
      </p:sp>
      <p:sp>
        <p:nvSpPr>
          <p:cNvPr id="3" name="Content Placeholder 2"/>
          <p:cNvSpPr>
            <a:spLocks noGrp="1"/>
          </p:cNvSpPr>
          <p:nvPr>
            <p:ph sz="half" idx="1"/>
          </p:nvPr>
        </p:nvSpPr>
        <p:spPr>
          <a:xfrm>
            <a:off x="474306" y="1752600"/>
            <a:ext cx="6172200" cy="4525963"/>
          </a:xfrm>
        </p:spPr>
        <p:txBody>
          <a:bodyPr>
            <a:noAutofit/>
          </a:bodyPr>
          <a:lstStyle/>
          <a:p>
            <a:pPr lvl="0">
              <a:buClr>
                <a:srgbClr val="353535"/>
              </a:buClr>
              <a:buBlip>
                <a:blip r:embed="rId3"/>
              </a:buBlip>
            </a:pPr>
            <a:r>
              <a:rPr lang="en-US" sz="2400" dirty="0">
                <a:solidFill>
                  <a:prstClr val="black">
                    <a:lumMod val="75000"/>
                    <a:lumOff val="25000"/>
                  </a:prstClr>
                </a:solidFill>
              </a:rPr>
              <a:t>Legal problems</a:t>
            </a:r>
          </a:p>
          <a:p>
            <a:pPr lvl="0">
              <a:buClr>
                <a:srgbClr val="353535"/>
              </a:buClr>
              <a:buBlip>
                <a:blip r:embed="rId3"/>
              </a:buBlip>
            </a:pPr>
            <a:r>
              <a:rPr lang="en-US" sz="2400" dirty="0">
                <a:solidFill>
                  <a:prstClr val="black">
                    <a:lumMod val="75000"/>
                    <a:lumOff val="25000"/>
                  </a:prstClr>
                </a:solidFill>
              </a:rPr>
              <a:t>Nightmares and flashbacks to traumatic event</a:t>
            </a:r>
          </a:p>
          <a:p>
            <a:pPr lvl="0">
              <a:buClr>
                <a:srgbClr val="353535"/>
              </a:buClr>
              <a:buBlip>
                <a:blip r:embed="rId3"/>
              </a:buBlip>
            </a:pPr>
            <a:r>
              <a:rPr lang="en-US" sz="2400" dirty="0">
                <a:solidFill>
                  <a:prstClr val="black">
                    <a:lumMod val="75000"/>
                    <a:lumOff val="25000"/>
                  </a:prstClr>
                </a:solidFill>
              </a:rPr>
              <a:t>Chronic physical ailments </a:t>
            </a:r>
          </a:p>
          <a:p>
            <a:pPr lvl="0">
              <a:buClr>
                <a:srgbClr val="353535"/>
              </a:buClr>
              <a:buBlip>
                <a:blip r:embed="rId3"/>
              </a:buBlip>
            </a:pPr>
            <a:r>
              <a:rPr lang="en-US" sz="2400" dirty="0">
                <a:solidFill>
                  <a:prstClr val="black">
                    <a:lumMod val="75000"/>
                    <a:lumOff val="25000"/>
                  </a:prstClr>
                </a:solidFill>
              </a:rPr>
              <a:t>Recurrent colds</a:t>
            </a:r>
          </a:p>
          <a:p>
            <a:pPr lvl="0">
              <a:buClr>
                <a:srgbClr val="353535"/>
              </a:buClr>
              <a:buBlip>
                <a:blip r:embed="rId3"/>
              </a:buBlip>
            </a:pPr>
            <a:r>
              <a:rPr lang="en-US" sz="2400" dirty="0">
                <a:solidFill>
                  <a:prstClr val="black">
                    <a:lumMod val="75000"/>
                    <a:lumOff val="25000"/>
                  </a:prstClr>
                </a:solidFill>
              </a:rPr>
              <a:t>Apathy</a:t>
            </a:r>
          </a:p>
          <a:p>
            <a:pPr lvl="0">
              <a:buClr>
                <a:srgbClr val="353535"/>
              </a:buClr>
              <a:buBlip>
                <a:blip r:embed="rId3"/>
              </a:buBlip>
            </a:pPr>
            <a:r>
              <a:rPr lang="en-US" sz="2400" dirty="0">
                <a:solidFill>
                  <a:prstClr val="black">
                    <a:lumMod val="75000"/>
                    <a:lumOff val="25000"/>
                  </a:prstClr>
                </a:solidFill>
              </a:rPr>
              <a:t>Difficulty concentrating</a:t>
            </a:r>
          </a:p>
          <a:p>
            <a:pPr lvl="0">
              <a:buClr>
                <a:srgbClr val="353535"/>
              </a:buClr>
              <a:buBlip>
                <a:blip r:embed="rId3"/>
              </a:buBlip>
            </a:pPr>
            <a:r>
              <a:rPr lang="en-US" sz="2400" dirty="0">
                <a:solidFill>
                  <a:prstClr val="black">
                    <a:lumMod val="75000"/>
                    <a:lumOff val="25000"/>
                  </a:prstClr>
                </a:solidFill>
              </a:rPr>
              <a:t>Mentally and physically tired</a:t>
            </a:r>
          </a:p>
          <a:p>
            <a:endParaRPr lang="en-US" sz="2400" dirty="0"/>
          </a:p>
        </p:txBody>
      </p:sp>
    </p:spTree>
    <p:extLst>
      <p:ext uri="{BB962C8B-B14F-4D97-AF65-F5344CB8AC3E}">
        <p14:creationId xmlns:p14="http://schemas.microsoft.com/office/powerpoint/2010/main" val="18587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Activity #3</a:t>
            </a:r>
            <a:br>
              <a:rPr lang="en-US" sz="3600" dirty="0"/>
            </a:br>
            <a:r>
              <a:rPr lang="en-US" sz="3600" dirty="0"/>
              <a:t>Compassion Fatigue Exercise </a:t>
            </a:r>
            <a:br>
              <a:rPr lang="en-US" dirty="0"/>
            </a:br>
            <a:r>
              <a:rPr lang="en-US" sz="1200" dirty="0"/>
              <a:t>(Compassion Fatigue Awareness Project, 2013)</a:t>
            </a:r>
            <a:br>
              <a:rPr lang="en-US" sz="1200" dirty="0"/>
            </a:br>
            <a:endParaRPr lang="en-US" sz="1200" dirty="0"/>
          </a:p>
        </p:txBody>
      </p:sp>
      <p:pic>
        <p:nvPicPr>
          <p:cNvPr id="4" name="Content Placeholder 3"/>
          <p:cNvPicPr>
            <a:picLocks noGrp="1" noChangeAspect="1"/>
          </p:cNvPicPr>
          <p:nvPr>
            <p:ph idx="1"/>
          </p:nvPr>
        </p:nvPicPr>
        <p:blipFill>
          <a:blip r:embed="rId3"/>
          <a:stretch>
            <a:fillRect/>
          </a:stretch>
        </p:blipFill>
        <p:spPr>
          <a:xfrm>
            <a:off x="4038600" y="3200400"/>
            <a:ext cx="4038600" cy="2672603"/>
          </a:xfrm>
          <a:prstGeom prst="rect">
            <a:avLst/>
          </a:prstGeom>
        </p:spPr>
      </p:pic>
      <p:pic>
        <p:nvPicPr>
          <p:cNvPr id="5" name="Picture 4"/>
          <p:cNvPicPr>
            <a:picLocks noChangeAspect="1"/>
          </p:cNvPicPr>
          <p:nvPr/>
        </p:nvPicPr>
        <p:blipFill>
          <a:blip r:embed="rId4"/>
          <a:stretch>
            <a:fillRect/>
          </a:stretch>
        </p:blipFill>
        <p:spPr>
          <a:xfrm>
            <a:off x="1141445" y="2057400"/>
            <a:ext cx="3430555" cy="2830252"/>
          </a:xfrm>
          <a:prstGeom prst="rect">
            <a:avLst/>
          </a:prstGeom>
        </p:spPr>
      </p:pic>
    </p:spTree>
    <p:extLst>
      <p:ext uri="{BB962C8B-B14F-4D97-AF65-F5344CB8AC3E}">
        <p14:creationId xmlns:p14="http://schemas.microsoft.com/office/powerpoint/2010/main" val="17642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256" y="236768"/>
            <a:ext cx="4953000" cy="1143000"/>
          </a:xfrm>
        </p:spPr>
        <p:txBody>
          <a:bodyPr>
            <a:normAutofit fontScale="90000"/>
          </a:bodyPr>
          <a:lstStyle/>
          <a:p>
            <a:r>
              <a:rPr lang="en-US" sz="3200" dirty="0"/>
              <a:t>Burnout: Destructive Forest Fire</a:t>
            </a:r>
            <a:br>
              <a:rPr lang="en-US" sz="3200" dirty="0"/>
            </a:br>
            <a:r>
              <a:rPr lang="en-US" sz="1600" dirty="0"/>
              <a:t>(Portnoy, 2013)</a:t>
            </a:r>
          </a:p>
        </p:txBody>
      </p:sp>
      <p:sp>
        <p:nvSpPr>
          <p:cNvPr id="3" name="Content Placeholder 2"/>
          <p:cNvSpPr>
            <a:spLocks noGrp="1"/>
          </p:cNvSpPr>
          <p:nvPr>
            <p:ph idx="1"/>
          </p:nvPr>
        </p:nvSpPr>
        <p:spPr>
          <a:xfrm>
            <a:off x="264369" y="1828800"/>
            <a:ext cx="8738775" cy="3747534"/>
          </a:xfrm>
        </p:spPr>
        <p:txBody>
          <a:bodyPr>
            <a:noAutofit/>
          </a:bodyPr>
          <a:lstStyle/>
          <a:p>
            <a:r>
              <a:rPr lang="en-US" sz="2400" dirty="0">
                <a:solidFill>
                  <a:srgbClr val="000000"/>
                </a:solidFill>
                <a:latin typeface="Open Sans"/>
              </a:rPr>
              <a:t>The metaphor of a forest fire for burnout describes the destructive depletion of life-sustaining resources.</a:t>
            </a:r>
          </a:p>
          <a:p>
            <a:r>
              <a:rPr lang="en-US" sz="2400" dirty="0">
                <a:solidFill>
                  <a:srgbClr val="000000"/>
                </a:solidFill>
                <a:latin typeface="Open Sans"/>
              </a:rPr>
              <a:t>Burnout is the frustration, loss of interest, decreased productivity, and fatigue caused by overwork and prolonged stress.</a:t>
            </a:r>
          </a:p>
          <a:p>
            <a:r>
              <a:rPr lang="en-US" sz="2400" dirty="0">
                <a:solidFill>
                  <a:srgbClr val="000000"/>
                </a:solidFill>
                <a:latin typeface="Open Sans"/>
              </a:rPr>
              <a:t>The potential consequences of burnout are emotional distress, physical illness, and interpersonal conflict. </a:t>
            </a:r>
          </a:p>
          <a:p>
            <a:r>
              <a:rPr lang="en-US" sz="2400" dirty="0">
                <a:solidFill>
                  <a:srgbClr val="000000"/>
                </a:solidFill>
                <a:latin typeface="Open Sans"/>
              </a:rPr>
              <a:t>In the workplace, burnout leads to low morale, high absenteeism, high turnover rates, and occupational injuries.</a:t>
            </a:r>
          </a:p>
          <a:p>
            <a:r>
              <a:rPr lang="en-US" sz="2400" dirty="0">
                <a:solidFill>
                  <a:srgbClr val="000000"/>
                </a:solidFill>
                <a:latin typeface="Open Sans"/>
              </a:rPr>
              <a:t>Just as most forest fires are preventable, burnout is preventable.</a:t>
            </a:r>
          </a:p>
          <a:p>
            <a:pPr marL="0" indent="0">
              <a:buNone/>
            </a:pPr>
            <a:endParaRPr lang="en-US" sz="2400" dirty="0"/>
          </a:p>
        </p:txBody>
      </p:sp>
      <p:pic>
        <p:nvPicPr>
          <p:cNvPr id="4" name="Picture 3"/>
          <p:cNvPicPr>
            <a:picLocks noChangeAspect="1"/>
          </p:cNvPicPr>
          <p:nvPr/>
        </p:nvPicPr>
        <p:blipFill>
          <a:blip r:embed="rId3"/>
          <a:stretch>
            <a:fillRect/>
          </a:stretch>
        </p:blipFill>
        <p:spPr>
          <a:xfrm>
            <a:off x="7178798" y="236768"/>
            <a:ext cx="1824346" cy="1214019"/>
          </a:xfrm>
          <a:prstGeom prst="rect">
            <a:avLst/>
          </a:prstGeom>
        </p:spPr>
      </p:pic>
    </p:spTree>
    <p:extLst>
      <p:ext uri="{BB962C8B-B14F-4D97-AF65-F5344CB8AC3E}">
        <p14:creationId xmlns:p14="http://schemas.microsoft.com/office/powerpoint/2010/main" val="20800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1968"/>
            <a:ext cx="8229600" cy="1143000"/>
          </a:xfrm>
        </p:spPr>
        <p:txBody>
          <a:bodyPr/>
          <a:lstStyle/>
          <a:p>
            <a:r>
              <a:rPr lang="en-US" sz="3200" dirty="0"/>
              <a:t>Are you Experiencing Burnout?</a:t>
            </a:r>
          </a:p>
        </p:txBody>
      </p:sp>
      <p:sp>
        <p:nvSpPr>
          <p:cNvPr id="3" name="Content Placeholder 2"/>
          <p:cNvSpPr>
            <a:spLocks noGrp="1"/>
          </p:cNvSpPr>
          <p:nvPr>
            <p:ph idx="1"/>
          </p:nvPr>
        </p:nvSpPr>
        <p:spPr>
          <a:xfrm>
            <a:off x="381000" y="1981200"/>
            <a:ext cx="8229600" cy="3814561"/>
          </a:xfrm>
        </p:spPr>
        <p:txBody>
          <a:bodyPr>
            <a:noAutofit/>
          </a:bodyPr>
          <a:lstStyle/>
          <a:p>
            <a:pPr marL="457200" indent="-457200">
              <a:buFont typeface="+mj-lt"/>
              <a:buAutoNum type="arabicPeriod"/>
            </a:pPr>
            <a:r>
              <a:rPr lang="en-US" sz="2400" dirty="0"/>
              <a:t>How often are you tired and lacking energy to go to work in the morning?</a:t>
            </a:r>
          </a:p>
          <a:p>
            <a:pPr marL="457200" indent="-457200">
              <a:buFont typeface="+mj-lt"/>
              <a:buAutoNum type="arabicPeriod"/>
            </a:pPr>
            <a:r>
              <a:rPr lang="en-US" sz="2400" dirty="0"/>
              <a:t>How often do you feel physically drained, as if your batteries were dead?</a:t>
            </a:r>
          </a:p>
          <a:p>
            <a:pPr marL="457200" indent="-457200">
              <a:buFont typeface="+mj-lt"/>
              <a:buAutoNum type="arabicPeriod"/>
            </a:pPr>
            <a:r>
              <a:rPr lang="en-US" sz="2400" dirty="0"/>
              <a:t>How often is your thinking process sluggish or your concentration impaired?</a:t>
            </a:r>
          </a:p>
          <a:p>
            <a:pPr marL="457200" indent="-457200">
              <a:buFont typeface="+mj-lt"/>
              <a:buAutoNum type="arabicPeriod"/>
            </a:pPr>
            <a:r>
              <a:rPr lang="en-US" sz="2400" dirty="0"/>
              <a:t>How often do you struggle to think over complex problems at work?</a:t>
            </a:r>
          </a:p>
          <a:p>
            <a:pPr marL="457200" indent="-457200">
              <a:buFont typeface="+mj-lt"/>
              <a:buAutoNum type="arabicPeriod"/>
            </a:pPr>
            <a:r>
              <a:rPr lang="en-US" sz="2400" dirty="0"/>
              <a:t>How often do you feel emotionally detached from coworkers or customers, and unable to respond to their needs?</a:t>
            </a:r>
            <a:br>
              <a:rPr lang="en-US" sz="2400" dirty="0"/>
            </a:br>
            <a:endParaRPr lang="en-US" sz="2400" dirty="0"/>
          </a:p>
        </p:txBody>
      </p:sp>
      <p:sp>
        <p:nvSpPr>
          <p:cNvPr id="4" name="Rectangle 3"/>
          <p:cNvSpPr/>
          <p:nvPr/>
        </p:nvSpPr>
        <p:spPr>
          <a:xfrm>
            <a:off x="381000" y="1356474"/>
            <a:ext cx="6580648" cy="523220"/>
          </a:xfrm>
          <a:prstGeom prst="rect">
            <a:avLst/>
          </a:prstGeom>
        </p:spPr>
        <p:txBody>
          <a:bodyPr wrap="none">
            <a:spAutoFit/>
          </a:bodyPr>
          <a:lstStyle/>
          <a:p>
            <a:r>
              <a:rPr lang="en-US" sz="2800" dirty="0">
                <a:solidFill>
                  <a:schemeClr val="bg1"/>
                </a:solidFill>
                <a:latin typeface="Century Schoolbook" panose="02040604050505020304" pitchFamily="18" charset="0"/>
              </a:rPr>
              <a:t>Ask yourself these simple questions….</a:t>
            </a:r>
          </a:p>
        </p:txBody>
      </p:sp>
    </p:spTree>
    <p:extLst>
      <p:ext uri="{BB962C8B-B14F-4D97-AF65-F5344CB8AC3E}">
        <p14:creationId xmlns:p14="http://schemas.microsoft.com/office/powerpoint/2010/main" val="14624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0972"/>
            <a:ext cx="8233490" cy="3571600"/>
          </a:xfrm>
        </p:spPr>
        <p:txBody>
          <a:bodyPr>
            <a:noAutofit/>
          </a:bodyPr>
          <a:lstStyle/>
          <a:p>
            <a:pPr marL="0" indent="0" algn="just">
              <a:buNone/>
            </a:pPr>
            <a:r>
              <a:rPr lang="en-US" sz="2800" dirty="0">
                <a:solidFill>
                  <a:schemeClr val="bg1"/>
                </a:solidFill>
                <a:cs typeface="Aharoni" panose="02010803020104030203" pitchFamily="2" charset="-79"/>
              </a:rPr>
              <a:t>Whatever your status — transient stress, burnout, or compassion fatigue — there are countless strategies and resources available to you. We become stronger when we help our selves and each other.</a:t>
            </a:r>
          </a:p>
          <a:p>
            <a:endParaRPr lang="en-US" sz="2800" dirty="0">
              <a:solidFill>
                <a:schemeClr val="bg1"/>
              </a:solidFill>
              <a:cs typeface="Aharoni" panose="02010803020104030203" pitchFamily="2" charset="-79"/>
            </a:endParaRPr>
          </a:p>
        </p:txBody>
      </p:sp>
      <p:pic>
        <p:nvPicPr>
          <p:cNvPr id="5" name="Picture 4"/>
          <p:cNvPicPr>
            <a:picLocks noChangeAspect="1"/>
          </p:cNvPicPr>
          <p:nvPr/>
        </p:nvPicPr>
        <p:blipFill>
          <a:blip r:embed="rId3"/>
          <a:stretch>
            <a:fillRect/>
          </a:stretch>
        </p:blipFill>
        <p:spPr>
          <a:xfrm>
            <a:off x="3429000" y="4191000"/>
            <a:ext cx="2121159" cy="1823145"/>
          </a:xfrm>
          <a:prstGeom prst="rect">
            <a:avLst/>
          </a:prstGeom>
          <a:ln>
            <a:noFill/>
          </a:ln>
          <a:effectLst>
            <a:softEdge rad="112500"/>
          </a:effectLst>
        </p:spPr>
      </p:pic>
    </p:spTree>
    <p:extLst>
      <p:ext uri="{BB962C8B-B14F-4D97-AF65-F5344CB8AC3E}">
        <p14:creationId xmlns:p14="http://schemas.microsoft.com/office/powerpoint/2010/main" val="15884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 IN THIS PRESENTATION</a:t>
            </a:r>
          </a:p>
        </p:txBody>
      </p:sp>
      <p:sp>
        <p:nvSpPr>
          <p:cNvPr id="3" name="Content Placeholder 2"/>
          <p:cNvSpPr>
            <a:spLocks noGrp="1"/>
          </p:cNvSpPr>
          <p:nvPr>
            <p:ph idx="1"/>
          </p:nvPr>
        </p:nvSpPr>
        <p:spPr/>
        <p:txBody>
          <a:bodyPr/>
          <a:lstStyle/>
          <a:p>
            <a:r>
              <a:rPr lang="en-US" dirty="0"/>
              <a:t>Impact of Stress of Employee Performance and Satisfaction</a:t>
            </a:r>
          </a:p>
          <a:p>
            <a:r>
              <a:rPr lang="en-US" dirty="0"/>
              <a:t>Life Stress Activity</a:t>
            </a:r>
          </a:p>
          <a:p>
            <a:r>
              <a:rPr lang="en-US" dirty="0"/>
              <a:t>Stress Worksheet</a:t>
            </a:r>
          </a:p>
          <a:p>
            <a:r>
              <a:rPr lang="en-US" dirty="0"/>
              <a:t>Pair/Share Activity</a:t>
            </a:r>
          </a:p>
          <a:p>
            <a:r>
              <a:rPr lang="en-US" dirty="0"/>
              <a:t>Compassion Fatigue Self-Test</a:t>
            </a:r>
          </a:p>
        </p:txBody>
      </p:sp>
    </p:spTree>
    <p:extLst>
      <p:ext uri="{BB962C8B-B14F-4D97-AF65-F5344CB8AC3E}">
        <p14:creationId xmlns:p14="http://schemas.microsoft.com/office/powerpoint/2010/main" val="344773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969144" y="1600200"/>
            <a:ext cx="7040785" cy="2160740"/>
          </a:xfrm>
          <a:prstGeom prst="rect">
            <a:avLst/>
          </a:prstGeom>
          <a:noFill/>
          <a:ln>
            <a:noFill/>
          </a:ln>
        </p:spPr>
        <p:txBody>
          <a:bodyPr vert="horz" lIns="68580" tIns="34290" rIns="68580" bIns="3429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marL="0" indent="0" algn="ctr" defTabSz="685800">
              <a:tabLst>
                <a:tab pos="2872979" algn="l"/>
              </a:tabLst>
              <a:defRPr/>
            </a:pPr>
            <a:r>
              <a:rPr lang="en-US" sz="2800" b="0" spc="38" dirty="0">
                <a:ln w="13335" cmpd="sng">
                  <a:solidFill>
                    <a:srgbClr val="7FD13B">
                      <a:lumMod val="50000"/>
                    </a:srgbClr>
                  </a:solidFill>
                  <a:prstDash val="solid"/>
                </a:ln>
                <a:solidFill>
                  <a:schemeClr val="bg1"/>
                </a:solidFill>
                <a:latin typeface="Century Schoolbook" panose="02040604050505020304" pitchFamily="18" charset="0"/>
              </a:rPr>
              <a:t>“The expectation that we can be immersed in suffering and loss daily and not be touched by it is as unrealistic as expecting to be able to walk through the water without getting wet.”   </a:t>
            </a:r>
          </a:p>
          <a:p>
            <a:pPr marL="0" indent="0" algn="r" defTabSz="685800">
              <a:tabLst>
                <a:tab pos="2872979" algn="l"/>
              </a:tabLst>
              <a:defRPr/>
            </a:pPr>
            <a:r>
              <a:rPr lang="en-US" sz="2000" b="0" i="1" spc="38" dirty="0">
                <a:ln w="13335" cmpd="sng">
                  <a:solidFill>
                    <a:srgbClr val="7FD13B">
                      <a:lumMod val="50000"/>
                    </a:srgbClr>
                  </a:solidFill>
                  <a:prstDash val="solid"/>
                </a:ln>
                <a:solidFill>
                  <a:schemeClr val="bg1"/>
                </a:solidFill>
                <a:latin typeface="Century Schoolbook" panose="02040604050505020304" pitchFamily="18" charset="0"/>
              </a:rPr>
              <a:t>~ </a:t>
            </a:r>
            <a:r>
              <a:rPr lang="en-US" sz="2000" b="0" i="1" spc="38" dirty="0" err="1">
                <a:ln w="13335" cmpd="sng">
                  <a:solidFill>
                    <a:srgbClr val="7FD13B">
                      <a:lumMod val="50000"/>
                    </a:srgbClr>
                  </a:solidFill>
                  <a:prstDash val="solid"/>
                </a:ln>
                <a:solidFill>
                  <a:schemeClr val="bg1"/>
                </a:solidFill>
                <a:latin typeface="Century Schoolbook" panose="02040604050505020304" pitchFamily="18" charset="0"/>
              </a:rPr>
              <a:t>Remen</a:t>
            </a:r>
            <a:endParaRPr lang="en-US" sz="2000" b="0" i="1" spc="38" dirty="0">
              <a:ln w="13335" cmpd="sng">
                <a:solidFill>
                  <a:srgbClr val="7FD13B">
                    <a:lumMod val="50000"/>
                  </a:srgbClr>
                </a:solidFill>
                <a:prstDash val="solid"/>
              </a:ln>
              <a:solidFill>
                <a:schemeClr val="bg1"/>
              </a:solidFill>
              <a:latin typeface="Century Schoolbook" panose="02040604050505020304" pitchFamily="18" charset="0"/>
            </a:endParaRPr>
          </a:p>
        </p:txBody>
      </p:sp>
      <p:pic>
        <p:nvPicPr>
          <p:cNvPr id="5" name="Picture 4"/>
          <p:cNvPicPr>
            <a:picLocks noChangeAspect="1"/>
          </p:cNvPicPr>
          <p:nvPr/>
        </p:nvPicPr>
        <p:blipFill>
          <a:blip r:embed="rId3"/>
          <a:stretch>
            <a:fillRect/>
          </a:stretch>
        </p:blipFill>
        <p:spPr>
          <a:xfrm>
            <a:off x="2895600" y="4114800"/>
            <a:ext cx="3187874" cy="2166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14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82"/>
            <a:ext cx="8229600" cy="1143000"/>
          </a:xfrm>
        </p:spPr>
        <p:txBody>
          <a:bodyPr>
            <a:normAutofit/>
          </a:bodyPr>
          <a:lstStyle/>
          <a:p>
            <a:r>
              <a:rPr lang="en-US" sz="3200" dirty="0"/>
              <a:t>Stress: Life’s Storms</a:t>
            </a:r>
            <a:br>
              <a:rPr lang="en-US" sz="3200" dirty="0"/>
            </a:br>
            <a:r>
              <a:rPr lang="en-US" sz="1800" dirty="0"/>
              <a:t>(</a:t>
            </a:r>
            <a:r>
              <a:rPr lang="en-US" sz="1800" dirty="0" err="1"/>
              <a:t>Oginska-Bulik</a:t>
            </a:r>
            <a:r>
              <a:rPr lang="en-US" sz="1800" dirty="0"/>
              <a:t>, 2006)</a:t>
            </a:r>
          </a:p>
        </p:txBody>
      </p:sp>
      <p:sp>
        <p:nvSpPr>
          <p:cNvPr id="3" name="Content Placeholder 2"/>
          <p:cNvSpPr>
            <a:spLocks noGrp="1"/>
          </p:cNvSpPr>
          <p:nvPr>
            <p:ph idx="1"/>
          </p:nvPr>
        </p:nvSpPr>
        <p:spPr>
          <a:xfrm>
            <a:off x="457200" y="1676400"/>
            <a:ext cx="7497305" cy="3533613"/>
          </a:xfrm>
        </p:spPr>
        <p:txBody>
          <a:bodyPr>
            <a:noAutofit/>
          </a:bodyPr>
          <a:lstStyle/>
          <a:p>
            <a:r>
              <a:rPr lang="en-US" sz="2000" dirty="0">
                <a:solidFill>
                  <a:schemeClr val="bg1">
                    <a:lumMod val="95000"/>
                    <a:lumOff val="5000"/>
                  </a:schemeClr>
                </a:solidFill>
                <a:latin typeface="Open Sans"/>
              </a:rPr>
              <a:t>Stress is a naturally occurring phenomenon in the life of a nurse</a:t>
            </a:r>
          </a:p>
          <a:p>
            <a:r>
              <a:rPr lang="en-US" sz="2000" dirty="0">
                <a:solidFill>
                  <a:schemeClr val="bg1">
                    <a:lumMod val="95000"/>
                    <a:lumOff val="5000"/>
                  </a:schemeClr>
                </a:solidFill>
                <a:latin typeface="Open Sans"/>
              </a:rPr>
              <a:t>Stress is like a storm — anything from a quick cloudburst to a hurricane. Like storms, stress follows a predictable life cycle</a:t>
            </a:r>
          </a:p>
          <a:p>
            <a:r>
              <a:rPr lang="en-US" sz="2000" dirty="0">
                <a:solidFill>
                  <a:schemeClr val="bg1">
                    <a:lumMod val="95000"/>
                    <a:lumOff val="5000"/>
                  </a:schemeClr>
                </a:solidFill>
                <a:latin typeface="Open Sans"/>
              </a:rPr>
              <a:t>Prepare for life’s storm</a:t>
            </a:r>
          </a:p>
          <a:p>
            <a:pPr lvl="1"/>
            <a:r>
              <a:rPr lang="en-US" sz="1600" dirty="0">
                <a:solidFill>
                  <a:schemeClr val="bg1">
                    <a:lumMod val="95000"/>
                    <a:lumOff val="5000"/>
                  </a:schemeClr>
                </a:solidFill>
                <a:latin typeface="Open Sans"/>
              </a:rPr>
              <a:t>Build your support network</a:t>
            </a:r>
          </a:p>
          <a:p>
            <a:pPr lvl="1"/>
            <a:r>
              <a:rPr lang="en-US" sz="1600" dirty="0">
                <a:solidFill>
                  <a:schemeClr val="bg1">
                    <a:lumMod val="95000"/>
                    <a:lumOff val="5000"/>
                  </a:schemeClr>
                </a:solidFill>
                <a:latin typeface="Open Sans"/>
              </a:rPr>
              <a:t>Practice self-care</a:t>
            </a:r>
          </a:p>
          <a:p>
            <a:pPr lvl="1"/>
            <a:r>
              <a:rPr lang="en-US" sz="1600" dirty="0">
                <a:solidFill>
                  <a:schemeClr val="bg1">
                    <a:lumMod val="95000"/>
                    <a:lumOff val="5000"/>
                  </a:schemeClr>
                </a:solidFill>
                <a:latin typeface="Open Sans"/>
              </a:rPr>
              <a:t>Study stress management strategies</a:t>
            </a:r>
          </a:p>
          <a:p>
            <a:r>
              <a:rPr lang="en-US" sz="2000" dirty="0">
                <a:solidFill>
                  <a:schemeClr val="bg1">
                    <a:lumMod val="95000"/>
                    <a:lumOff val="5000"/>
                  </a:schemeClr>
                </a:solidFill>
                <a:latin typeface="Open Sans"/>
              </a:rPr>
              <a:t>During the storm, use your resources, implement your survival skills, and ask for support</a:t>
            </a:r>
          </a:p>
          <a:p>
            <a:r>
              <a:rPr lang="en-US" sz="2000" dirty="0">
                <a:solidFill>
                  <a:schemeClr val="bg1">
                    <a:lumMod val="95000"/>
                    <a:lumOff val="5000"/>
                  </a:schemeClr>
                </a:solidFill>
                <a:latin typeface="Open Sans"/>
              </a:rPr>
              <a:t>After the storm, survey the damage, recover, and prepare for the next storm. Building a strong support system is the key to deal with stress in healthcare.</a:t>
            </a:r>
          </a:p>
          <a:p>
            <a:endParaRPr lang="en-US" sz="2000" dirty="0">
              <a:solidFill>
                <a:schemeClr val="bg1">
                  <a:lumMod val="95000"/>
                  <a:lumOff val="5000"/>
                </a:schemeClr>
              </a:solidFill>
            </a:endParaRPr>
          </a:p>
        </p:txBody>
      </p:sp>
      <p:pic>
        <p:nvPicPr>
          <p:cNvPr id="4" name="Picture 3"/>
          <p:cNvPicPr>
            <a:picLocks noChangeAspect="1"/>
          </p:cNvPicPr>
          <p:nvPr/>
        </p:nvPicPr>
        <p:blipFill>
          <a:blip r:embed="rId3"/>
          <a:stretch>
            <a:fillRect/>
          </a:stretch>
        </p:blipFill>
        <p:spPr>
          <a:xfrm>
            <a:off x="7166334" y="3276600"/>
            <a:ext cx="1781055" cy="1334071"/>
          </a:xfrm>
          <a:prstGeom prst="rect">
            <a:avLst/>
          </a:prstGeom>
        </p:spPr>
      </p:pic>
    </p:spTree>
    <p:extLst>
      <p:ext uri="{BB962C8B-B14F-4D97-AF65-F5344CB8AC3E}">
        <p14:creationId xmlns:p14="http://schemas.microsoft.com/office/powerpoint/2010/main" val="6632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647"/>
            <a:ext cx="8229600" cy="1143000"/>
          </a:xfrm>
        </p:spPr>
        <p:txBody>
          <a:bodyPr/>
          <a:lstStyle/>
          <a:p>
            <a:r>
              <a:rPr lang="en-US" sz="3200" dirty="0"/>
              <a:t>Occupational Stress</a:t>
            </a:r>
          </a:p>
        </p:txBody>
      </p:sp>
      <p:sp>
        <p:nvSpPr>
          <p:cNvPr id="3" name="Content Placeholder 2"/>
          <p:cNvSpPr>
            <a:spLocks noGrp="1"/>
          </p:cNvSpPr>
          <p:nvPr>
            <p:ph idx="1"/>
          </p:nvPr>
        </p:nvSpPr>
        <p:spPr>
          <a:xfrm>
            <a:off x="561392" y="1905000"/>
            <a:ext cx="7749975" cy="1265129"/>
          </a:xfrm>
        </p:spPr>
        <p:txBody>
          <a:bodyPr>
            <a:noAutofit/>
          </a:bodyPr>
          <a:lstStyle/>
          <a:p>
            <a:pPr marL="0" indent="0">
              <a:buNone/>
            </a:pPr>
            <a:r>
              <a:rPr lang="en-US" sz="2400" dirty="0"/>
              <a:t>“The harmful physical and emotional responses that occur when the requirements of the job do not match the capabilities, resources, or needs of the worker.”</a:t>
            </a:r>
          </a:p>
          <a:p>
            <a:pPr marL="0" indent="0">
              <a:buNone/>
            </a:pPr>
            <a:r>
              <a:rPr lang="en-US" sz="3600" dirty="0"/>
              <a:t> </a:t>
            </a:r>
          </a:p>
        </p:txBody>
      </p:sp>
      <p:pic>
        <p:nvPicPr>
          <p:cNvPr id="4" name="Picture 3"/>
          <p:cNvPicPr>
            <a:picLocks noChangeAspect="1"/>
          </p:cNvPicPr>
          <p:nvPr/>
        </p:nvPicPr>
        <p:blipFill>
          <a:blip r:embed="rId3"/>
          <a:stretch>
            <a:fillRect/>
          </a:stretch>
        </p:blipFill>
        <p:spPr>
          <a:xfrm>
            <a:off x="3227127" y="3962400"/>
            <a:ext cx="2842145" cy="2513720"/>
          </a:xfrm>
          <a:prstGeom prst="rect">
            <a:avLst/>
          </a:prstGeom>
        </p:spPr>
      </p:pic>
    </p:spTree>
    <p:extLst>
      <p:ext uri="{BB962C8B-B14F-4D97-AF65-F5344CB8AC3E}">
        <p14:creationId xmlns:p14="http://schemas.microsoft.com/office/powerpoint/2010/main" val="176162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06" y="304800"/>
            <a:ext cx="6683765" cy="960668"/>
          </a:xfrm>
        </p:spPr>
        <p:txBody>
          <a:bodyPr>
            <a:noAutofit/>
          </a:bodyPr>
          <a:lstStyle/>
          <a:p>
            <a:pPr algn="ctr"/>
            <a:r>
              <a:rPr lang="en-US" sz="3200" dirty="0"/>
              <a:t>Occupational</a:t>
            </a:r>
            <a:br>
              <a:rPr lang="en-US" sz="3200" dirty="0"/>
            </a:br>
            <a:r>
              <a:rPr lang="en-US" sz="3200" dirty="0"/>
              <a:t>Stressors</a:t>
            </a:r>
            <a:endParaRPr lang="en-US" sz="1200" dirty="0"/>
          </a:p>
        </p:txBody>
      </p:sp>
      <p:sp>
        <p:nvSpPr>
          <p:cNvPr id="3" name="Content Placeholder 2"/>
          <p:cNvSpPr>
            <a:spLocks noGrp="1"/>
          </p:cNvSpPr>
          <p:nvPr>
            <p:ph idx="1"/>
          </p:nvPr>
        </p:nvSpPr>
        <p:spPr>
          <a:xfrm>
            <a:off x="381000" y="1789003"/>
            <a:ext cx="7581377" cy="3654592"/>
          </a:xfrm>
        </p:spPr>
        <p:txBody>
          <a:bodyPr>
            <a:noAutofit/>
          </a:bodyPr>
          <a:lstStyle/>
          <a:p>
            <a:r>
              <a:rPr lang="en-US" sz="2800" dirty="0"/>
              <a:t>The following workplace factors (job stressors) can result in stress: </a:t>
            </a:r>
          </a:p>
          <a:p>
            <a:pPr lvl="1"/>
            <a:r>
              <a:rPr lang="en-US" sz="2400" dirty="0"/>
              <a:t>Job or task demands</a:t>
            </a:r>
          </a:p>
          <a:p>
            <a:pPr lvl="1"/>
            <a:r>
              <a:rPr lang="en-US" sz="2400" dirty="0"/>
              <a:t> Organizational factors</a:t>
            </a:r>
          </a:p>
          <a:p>
            <a:pPr lvl="1"/>
            <a:r>
              <a:rPr lang="en-US" sz="2400" dirty="0"/>
              <a:t> Financial and economic factors</a:t>
            </a:r>
          </a:p>
          <a:p>
            <a:pPr lvl="1"/>
            <a:r>
              <a:rPr lang="en-US" sz="2400" dirty="0"/>
              <a:t>Conflict between work and family roles and responsibilities</a:t>
            </a:r>
          </a:p>
          <a:p>
            <a:pPr lvl="1"/>
            <a:r>
              <a:rPr lang="en-US" sz="2400" dirty="0"/>
              <a:t>Training and career development issues </a:t>
            </a:r>
          </a:p>
          <a:p>
            <a:pPr lvl="1"/>
            <a:r>
              <a:rPr lang="en-US" sz="2400" dirty="0"/>
              <a:t>Poor organizational climate</a:t>
            </a:r>
            <a:endParaRPr lang="en-US" sz="2400" dirty="0">
              <a:solidFill>
                <a:schemeClr val="bg1"/>
              </a:solidFill>
            </a:endParaRPr>
          </a:p>
          <a:p>
            <a:pPr marL="2743200" lvl="8" indent="0">
              <a:buNone/>
            </a:pPr>
            <a:r>
              <a:rPr lang="en-US" sz="1600" i="1" dirty="0">
                <a:solidFill>
                  <a:schemeClr val="bg1"/>
                </a:solidFill>
                <a:latin typeface="Century Schoolbook" panose="02040604050505020304" pitchFamily="18" charset="0"/>
              </a:rPr>
              <a:t>                                   </a:t>
            </a:r>
            <a:r>
              <a:rPr lang="en-US" sz="1600" i="1" dirty="0">
                <a:solidFill>
                  <a:schemeClr val="tx2">
                    <a:lumMod val="10000"/>
                  </a:schemeClr>
                </a:solidFill>
                <a:latin typeface="Century Schoolbook" panose="02040604050505020304" pitchFamily="18" charset="0"/>
              </a:rPr>
              <a:t>(</a:t>
            </a:r>
            <a:r>
              <a:rPr lang="en-US" sz="1600" i="1" dirty="0" err="1">
                <a:solidFill>
                  <a:schemeClr val="tx2">
                    <a:lumMod val="10000"/>
                  </a:schemeClr>
                </a:solidFill>
                <a:latin typeface="Century Schoolbook" panose="02040604050505020304" pitchFamily="18" charset="0"/>
              </a:rPr>
              <a:t>Oginska-Bulik</a:t>
            </a:r>
            <a:r>
              <a:rPr lang="en-US" sz="1600" i="1" dirty="0">
                <a:solidFill>
                  <a:schemeClr val="tx2">
                    <a:lumMod val="10000"/>
                  </a:schemeClr>
                </a:solidFill>
                <a:latin typeface="Century Schoolbook" panose="02040604050505020304" pitchFamily="18" charset="0"/>
              </a:rPr>
              <a:t>, 2006)</a:t>
            </a:r>
          </a:p>
        </p:txBody>
      </p:sp>
      <p:pic>
        <p:nvPicPr>
          <p:cNvPr id="4" name="Picture 3"/>
          <p:cNvPicPr>
            <a:picLocks noChangeAspect="1"/>
          </p:cNvPicPr>
          <p:nvPr/>
        </p:nvPicPr>
        <p:blipFill>
          <a:blip r:embed="rId3"/>
          <a:stretch>
            <a:fillRect/>
          </a:stretch>
        </p:blipFill>
        <p:spPr>
          <a:xfrm>
            <a:off x="6931539" y="381000"/>
            <a:ext cx="1773664" cy="1330248"/>
          </a:xfrm>
          <a:prstGeom prst="rect">
            <a:avLst/>
          </a:prstGeom>
        </p:spPr>
      </p:pic>
    </p:spTree>
    <p:extLst>
      <p:ext uri="{BB962C8B-B14F-4D97-AF65-F5344CB8AC3E}">
        <p14:creationId xmlns:p14="http://schemas.microsoft.com/office/powerpoint/2010/main" val="141301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a:t>Occupational Stressors</a:t>
            </a:r>
            <a:br>
              <a:rPr lang="en-US" sz="3200" dirty="0"/>
            </a:br>
            <a:r>
              <a:rPr lang="en-US" sz="1400" dirty="0"/>
              <a:t>(</a:t>
            </a:r>
            <a:r>
              <a:rPr lang="en-US" sz="1400" dirty="0" err="1"/>
              <a:t>Oginska-Bulik</a:t>
            </a:r>
            <a:r>
              <a:rPr lang="en-US" sz="1400" dirty="0"/>
              <a:t>, 2006)</a:t>
            </a:r>
          </a:p>
        </p:txBody>
      </p:sp>
      <p:sp>
        <p:nvSpPr>
          <p:cNvPr id="3" name="Content Placeholder 2"/>
          <p:cNvSpPr>
            <a:spLocks noGrp="1"/>
          </p:cNvSpPr>
          <p:nvPr>
            <p:ph idx="1"/>
          </p:nvPr>
        </p:nvSpPr>
        <p:spPr>
          <a:xfrm>
            <a:off x="457200" y="1752600"/>
            <a:ext cx="8229600" cy="4525963"/>
          </a:xfrm>
        </p:spPr>
        <p:txBody>
          <a:bodyPr>
            <a:normAutofit/>
          </a:bodyPr>
          <a:lstStyle/>
          <a:p>
            <a:r>
              <a:rPr lang="en-US" sz="2800" dirty="0"/>
              <a:t>Additional health care worker stressors:</a:t>
            </a:r>
          </a:p>
          <a:p>
            <a:pPr marL="642938" lvl="2" indent="-342900">
              <a:buFont typeface="Arial" panose="020B0604020202020204" pitchFamily="34" charset="0"/>
              <a:buChar char="•"/>
            </a:pPr>
            <a:r>
              <a:rPr lang="en-US" sz="2000" dirty="0"/>
              <a:t>Long work hours</a:t>
            </a:r>
          </a:p>
          <a:p>
            <a:pPr marL="642938" lvl="2" indent="-342900">
              <a:buFont typeface="Arial" panose="020B0604020202020204" pitchFamily="34" charset="0"/>
              <a:buChar char="•"/>
            </a:pPr>
            <a:r>
              <a:rPr lang="en-US" sz="2000" dirty="0"/>
              <a:t>Shift work</a:t>
            </a:r>
          </a:p>
          <a:p>
            <a:pPr marL="642938" lvl="2" indent="-342900">
              <a:buFont typeface="Arial" panose="020B0604020202020204" pitchFamily="34" charset="0"/>
              <a:buChar char="•"/>
            </a:pPr>
            <a:r>
              <a:rPr lang="en-US" sz="2000" dirty="0"/>
              <a:t>Customer service</a:t>
            </a:r>
          </a:p>
          <a:p>
            <a:pPr marL="642938" lvl="2" indent="-342900">
              <a:buFont typeface="Arial" panose="020B0604020202020204" pitchFamily="34" charset="0"/>
              <a:buChar char="•"/>
            </a:pPr>
            <a:r>
              <a:rPr lang="en-US" sz="2000" dirty="0"/>
              <a:t>Exposure to infectious and hazardous substances </a:t>
            </a:r>
          </a:p>
          <a:p>
            <a:endParaRPr lang="en-US" sz="2000" dirty="0"/>
          </a:p>
          <a:p>
            <a:endParaRPr lang="en-US" sz="2800" dirty="0"/>
          </a:p>
        </p:txBody>
      </p:sp>
    </p:spTree>
    <p:extLst>
      <p:ext uri="{BB962C8B-B14F-4D97-AF65-F5344CB8AC3E}">
        <p14:creationId xmlns:p14="http://schemas.microsoft.com/office/powerpoint/2010/main" val="36808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001"/>
            <a:ext cx="8229600" cy="1143000"/>
          </a:xfrm>
        </p:spPr>
        <p:txBody>
          <a:bodyPr>
            <a:normAutofit/>
          </a:bodyPr>
          <a:lstStyle/>
          <a:p>
            <a:r>
              <a:rPr lang="en-US" sz="3200" dirty="0"/>
              <a:t>Impact of Stress on the Body</a:t>
            </a:r>
            <a:br>
              <a:rPr lang="en-US" sz="3200" dirty="0"/>
            </a:br>
            <a:r>
              <a:rPr lang="en-US" sz="1800" dirty="0"/>
              <a:t>(</a:t>
            </a:r>
            <a:r>
              <a:rPr lang="en-US" sz="1800" dirty="0" err="1"/>
              <a:t>Oginska-Bulik</a:t>
            </a:r>
            <a:r>
              <a:rPr lang="en-US" sz="1800" dirty="0"/>
              <a:t>, 2006)</a:t>
            </a:r>
          </a:p>
        </p:txBody>
      </p:sp>
      <p:sp>
        <p:nvSpPr>
          <p:cNvPr id="3" name="Content Placeholder 2"/>
          <p:cNvSpPr>
            <a:spLocks noGrp="1"/>
          </p:cNvSpPr>
          <p:nvPr>
            <p:ph idx="1"/>
          </p:nvPr>
        </p:nvSpPr>
        <p:spPr>
          <a:xfrm>
            <a:off x="489857" y="2209800"/>
            <a:ext cx="6686550" cy="2325715"/>
          </a:xfrm>
        </p:spPr>
        <p:txBody>
          <a:bodyPr>
            <a:noAutofit/>
          </a:bodyPr>
          <a:lstStyle/>
          <a:p>
            <a:r>
              <a:rPr lang="en-US" sz="2800" dirty="0"/>
              <a:t>Health</a:t>
            </a:r>
          </a:p>
          <a:p>
            <a:r>
              <a:rPr lang="en-US" sz="2800" dirty="0"/>
              <a:t>Relationships</a:t>
            </a:r>
          </a:p>
          <a:p>
            <a:r>
              <a:rPr lang="en-US" sz="2800" dirty="0"/>
              <a:t>Self-image</a:t>
            </a:r>
          </a:p>
          <a:p>
            <a:r>
              <a:rPr lang="en-US" sz="2800" dirty="0"/>
              <a:t>Quality of life</a:t>
            </a:r>
          </a:p>
          <a:p>
            <a:r>
              <a:rPr lang="en-US" sz="2800" dirty="0"/>
              <a:t>Coping</a:t>
            </a:r>
          </a:p>
          <a:p>
            <a:pPr marL="0" indent="0">
              <a:buNone/>
            </a:pPr>
            <a:r>
              <a:rPr lang="en-US" sz="2800" dirty="0"/>
              <a:t> </a:t>
            </a:r>
          </a:p>
        </p:txBody>
      </p:sp>
      <p:pic>
        <p:nvPicPr>
          <p:cNvPr id="5" name="Picture 4"/>
          <p:cNvPicPr>
            <a:picLocks noChangeAspect="1"/>
          </p:cNvPicPr>
          <p:nvPr/>
        </p:nvPicPr>
        <p:blipFill>
          <a:blip r:embed="rId3"/>
          <a:stretch>
            <a:fillRect/>
          </a:stretch>
        </p:blipFill>
        <p:spPr>
          <a:xfrm>
            <a:off x="4572000" y="2057400"/>
            <a:ext cx="3835831" cy="3160040"/>
          </a:xfrm>
          <a:prstGeom prst="rect">
            <a:avLst/>
          </a:prstGeom>
        </p:spPr>
      </p:pic>
    </p:spTree>
    <p:extLst>
      <p:ext uri="{BB962C8B-B14F-4D97-AF65-F5344CB8AC3E}">
        <p14:creationId xmlns:p14="http://schemas.microsoft.com/office/powerpoint/2010/main" val="32303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13123</TotalTime>
  <Words>2582</Words>
  <Application>Microsoft Office PowerPoint</Application>
  <PresentationFormat>On-screen Show (4:3)</PresentationFormat>
  <Paragraphs>308</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Arial</vt:lpstr>
      <vt:lpstr>Calibri</vt:lpstr>
      <vt:lpstr>Century Schoolbook</vt:lpstr>
      <vt:lpstr>Open Sans</vt:lpstr>
      <vt:lpstr>Trebuchet MS</vt:lpstr>
      <vt:lpstr>Wingdings 3</vt:lpstr>
      <vt:lpstr>Office Theme</vt:lpstr>
      <vt:lpstr>PowerPoint Presentation</vt:lpstr>
      <vt:lpstr>Stress Management and Self-Care</vt:lpstr>
      <vt:lpstr>WHAT TO EXPECT IN THIS PRESENTATION</vt:lpstr>
      <vt:lpstr>PowerPoint Presentation</vt:lpstr>
      <vt:lpstr>Stress: Life’s Storms (Oginska-Bulik, 2006)</vt:lpstr>
      <vt:lpstr>Occupational Stress</vt:lpstr>
      <vt:lpstr>Occupational Stressors</vt:lpstr>
      <vt:lpstr>Occupational Stressors (Oginska-Bulik, 2006)</vt:lpstr>
      <vt:lpstr>Impact of Stress on the Body (Oginska-Bulik, 2006)</vt:lpstr>
      <vt:lpstr>What are your Stressors?</vt:lpstr>
      <vt:lpstr>Activity #1 Life Stress Activity</vt:lpstr>
      <vt:lpstr>Activity #2 Pair/Share Activity</vt:lpstr>
      <vt:lpstr>Response/answer to stress?</vt:lpstr>
      <vt:lpstr>Definition of Self Care (Portnoy, 2013)</vt:lpstr>
      <vt:lpstr>Practicing Self Care (Portnoy, 2013)</vt:lpstr>
      <vt:lpstr>Decreasing Stress with Your Mind (Glasberg, Eriksson &amp; Norberg, 2007)</vt:lpstr>
      <vt:lpstr>Compassion Fatigue-A Barren Desert (Portnoy, 2013)</vt:lpstr>
      <vt:lpstr>Compassion Fatigue Continued</vt:lpstr>
      <vt:lpstr>Symptoms of Compassion Fatigue (Portnoy, 2013)</vt:lpstr>
      <vt:lpstr>Symptoms of Compassion Fatigue</vt:lpstr>
      <vt:lpstr>Activity #3 Compassion Fatigue Exercise  (Compassion Fatigue Awareness Project, 2013) </vt:lpstr>
      <vt:lpstr>Burnout: Destructive Forest Fire (Portnoy, 2013)</vt:lpstr>
      <vt:lpstr>Are you Experiencing Burnout?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Jason Roberson</cp:lastModifiedBy>
  <cp:revision>395</cp:revision>
  <cp:lastPrinted>2016-01-15T04:11:14Z</cp:lastPrinted>
  <dcterms:created xsi:type="dcterms:W3CDTF">2015-05-10T22:13:31Z</dcterms:created>
  <dcterms:modified xsi:type="dcterms:W3CDTF">2017-02-18T19:39:12Z</dcterms:modified>
</cp:coreProperties>
</file>