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36" r:id="rId2"/>
    <p:sldId id="337" r:id="rId3"/>
    <p:sldId id="359" r:id="rId4"/>
    <p:sldId id="384" r:id="rId5"/>
    <p:sldId id="408" r:id="rId6"/>
    <p:sldId id="389" r:id="rId7"/>
    <p:sldId id="407" r:id="rId8"/>
    <p:sldId id="401" r:id="rId9"/>
    <p:sldId id="402" r:id="rId10"/>
    <p:sldId id="403" r:id="rId11"/>
    <p:sldId id="412" r:id="rId12"/>
    <p:sldId id="415" r:id="rId13"/>
    <p:sldId id="413" r:id="rId14"/>
    <p:sldId id="414" r:id="rId15"/>
    <p:sldId id="409" r:id="rId16"/>
    <p:sldId id="410" r:id="rId17"/>
    <p:sldId id="411" r:id="rId18"/>
    <p:sldId id="416" r:id="rId19"/>
    <p:sldId id="418" r:id="rId20"/>
    <p:sldId id="419" r:id="rId21"/>
    <p:sldId id="406" r:id="rId22"/>
    <p:sldId id="420" r:id="rId23"/>
    <p:sldId id="299"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7093D2"/>
    <a:srgbClr val="B5CD85"/>
    <a:srgbClr val="93B64E"/>
    <a:srgbClr val="77943C"/>
    <a:srgbClr val="647D33"/>
    <a:srgbClr val="678034"/>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68" autoAdjust="0"/>
    <p:restoredTop sz="84372" autoAdjust="0"/>
  </p:normalViewPr>
  <p:slideViewPr>
    <p:cSldViewPr>
      <p:cViewPr varScale="1">
        <p:scale>
          <a:sx n="98" d="100"/>
          <a:sy n="98" d="100"/>
        </p:scale>
        <p:origin x="1596" y="84"/>
      </p:cViewPr>
      <p:guideLst>
        <p:guide orient="horz" pos="2160"/>
        <p:guide pos="2880"/>
      </p:guideLst>
    </p:cSldViewPr>
  </p:slideViewPr>
  <p:outlineViewPr>
    <p:cViewPr>
      <p:scale>
        <a:sx n="33" d="100"/>
        <a:sy n="33" d="100"/>
      </p:scale>
      <p:origin x="0" y="-55714"/>
    </p:cViewPr>
  </p:outlineViewPr>
  <p:notesTextViewPr>
    <p:cViewPr>
      <p:scale>
        <a:sx n="125" d="100"/>
        <a:sy n="125" d="100"/>
      </p:scale>
      <p:origin x="0" y="0"/>
    </p:cViewPr>
  </p:notesTextViewPr>
  <p:sorterViewPr>
    <p:cViewPr>
      <p:scale>
        <a:sx n="100" d="100"/>
        <a:sy n="100" d="100"/>
      </p:scale>
      <p:origin x="0" y="-19675"/>
    </p:cViewPr>
  </p:sorterViewPr>
  <p:notesViewPr>
    <p:cSldViewPr>
      <p:cViewPr>
        <p:scale>
          <a:sx n="100" d="100"/>
          <a:sy n="100" d="100"/>
        </p:scale>
        <p:origin x="1812"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2/24/2017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2/24/2017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a:t>
            </a:r>
            <a:r>
              <a:rPr lang="en-US" baseline="0" dirty="0"/>
              <a:t> as participants enter and explain that this training was developed and created based on industry and educator input in conjunction with the </a:t>
            </a:r>
            <a:r>
              <a:rPr lang="en-US" sz="1200" kern="1200" dirty="0">
                <a:solidFill>
                  <a:schemeClr val="tx1"/>
                </a:solidFill>
                <a:effectLst/>
                <a:latin typeface="+mn-lt"/>
                <a:ea typeface="+mn-ea"/>
                <a:cs typeface="+mn-cs"/>
              </a:rPr>
              <a:t>Health Workforce Initiative Statewide Advisory Committee, California Community Colleges Chancellor’s Office, and Workforce and Economic Development Program. </a:t>
            </a:r>
            <a:r>
              <a:rPr lang="en-US" baseline="0" dirty="0"/>
              <a:t>This is just one soft skills module of the comprehensive training package: “Hi-Touch Healthcare: The Critical 6 Soft Skills.”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dirty="0"/>
              <a:t>(Animated Slide—stay on title until prompted.)</a:t>
            </a:r>
          </a:p>
          <a:p>
            <a:endParaRPr lang="en-US" dirty="0"/>
          </a:p>
          <a:p>
            <a:pPr marL="0" marR="0">
              <a:lnSpc>
                <a:spcPct val="115000"/>
              </a:lnSpc>
              <a:spcBef>
                <a:spcPts val="0"/>
              </a:spcBef>
              <a:spcAft>
                <a:spcPts val="800"/>
              </a:spcAft>
            </a:pPr>
            <a:r>
              <a:rPr lang="en-US" b="1" dirty="0">
                <a:solidFill>
                  <a:srgbClr val="000000"/>
                </a:solidFill>
                <a:effectLst/>
                <a:ea typeface="Calibri"/>
                <a:cs typeface="Times New Roman"/>
              </a:rPr>
              <a:t>Procedures Part Three: Activity Conclusion</a:t>
            </a:r>
            <a:endParaRPr lang="en-US" b="1" dirty="0">
              <a:effectLst/>
              <a:ea typeface="Calibri"/>
              <a:cs typeface="Times New Roman"/>
            </a:endParaRPr>
          </a:p>
          <a:p>
            <a:pPr marL="342900" lvl="0" indent="-342900">
              <a:spcBef>
                <a:spcPts val="0"/>
              </a:spcBef>
              <a:spcAft>
                <a:spcPts val="0"/>
              </a:spcAft>
              <a:buFont typeface="+mj-lt"/>
              <a:buAutoNum type="arabicPeriod"/>
            </a:pPr>
            <a:r>
              <a:rPr lang="en-US" dirty="0">
                <a:effectLst/>
                <a:ea typeface="Times New Roman"/>
                <a:cs typeface="Times New Roman"/>
              </a:rPr>
              <a:t>Before bringing up the chart on this slide which shows the scores and next steps, for credibility of the survey instrument as a valuable assessment, explain that this planning activity and quiz was adapted from the work of Hyrum Smith, time management and planning expert associated with </a:t>
            </a:r>
            <a:r>
              <a:rPr lang="en-US" dirty="0" smtClean="0">
                <a:effectLst/>
                <a:ea typeface="Times New Roman"/>
                <a:cs typeface="Times New Roman"/>
              </a:rPr>
              <a:t>Franklin Covey</a:t>
            </a:r>
            <a:r>
              <a:rPr lang="en-US" dirty="0">
                <a:effectLst/>
                <a:ea typeface="Times New Roman"/>
                <a:cs typeface="Times New Roman"/>
              </a:rPr>
              <a:t>.  </a:t>
            </a:r>
            <a:endParaRPr lang="en-US" dirty="0">
              <a:effectLst/>
            </a:endParaRPr>
          </a:p>
          <a:p>
            <a:pPr marL="742950" lvl="1" indent="-285750">
              <a:spcBef>
                <a:spcPts val="0"/>
              </a:spcBef>
              <a:spcAft>
                <a:spcPts val="0"/>
              </a:spcAft>
              <a:buFont typeface="+mj-lt"/>
              <a:buAutoNum type="alphaLcPeriod"/>
            </a:pPr>
            <a:r>
              <a:rPr lang="en-US" dirty="0">
                <a:effectLst/>
                <a:ea typeface="Times New Roman"/>
                <a:cs typeface="Times New Roman"/>
              </a:rPr>
              <a:t> See frankincoveyspeakersbureau.com for additional information if desired.</a:t>
            </a:r>
            <a:endParaRPr lang="en-US" dirty="0">
              <a:effectLst/>
            </a:endParaRPr>
          </a:p>
          <a:p>
            <a:pPr marL="342900" lvl="0" indent="-342900">
              <a:spcBef>
                <a:spcPts val="0"/>
              </a:spcBef>
              <a:spcAft>
                <a:spcPts val="0"/>
              </a:spcAft>
              <a:buFont typeface="+mj-lt"/>
              <a:buAutoNum type="arabicPeriod"/>
            </a:pPr>
            <a:r>
              <a:rPr lang="en-US" dirty="0">
                <a:effectLst/>
                <a:ea typeface="Times New Roman"/>
                <a:cs typeface="Times New Roman"/>
              </a:rPr>
              <a:t>Next, reveal the chart on the PowerPoint slide and review each planning style.</a:t>
            </a:r>
            <a:endParaRPr lang="en-US" dirty="0">
              <a:effectLst/>
            </a:endParaRPr>
          </a:p>
          <a:p>
            <a:pPr marL="342900" lvl="0" indent="-342900">
              <a:spcBef>
                <a:spcPts val="0"/>
              </a:spcBef>
              <a:spcAft>
                <a:spcPts val="0"/>
              </a:spcAft>
              <a:buFont typeface="+mj-lt"/>
              <a:buAutoNum type="arabicPeriod"/>
            </a:pPr>
            <a:r>
              <a:rPr lang="en-US" dirty="0">
                <a:effectLst/>
                <a:ea typeface="Times New Roman"/>
                <a:cs typeface="Times New Roman"/>
              </a:rPr>
              <a:t>Remind participants of the first part of the activity and ask them to review their actual scores and planning style from SIDE B and then to return to SIDE A of the Planning Activity worksheet to compare what they circled on SIDE A to what their survey scores indicated. </a:t>
            </a:r>
            <a:endParaRPr lang="en-US" dirty="0">
              <a:effectLst/>
            </a:endParaRPr>
          </a:p>
          <a:p>
            <a:pPr marL="742950" lvl="1" indent="-285750">
              <a:spcBef>
                <a:spcPts val="0"/>
              </a:spcBef>
              <a:spcAft>
                <a:spcPts val="0"/>
              </a:spcAft>
              <a:buFont typeface="+mj-lt"/>
              <a:buAutoNum type="alphaLcPeriod"/>
            </a:pPr>
            <a:r>
              <a:rPr lang="en-US" dirty="0">
                <a:effectLst/>
                <a:ea typeface="Times New Roman"/>
                <a:cs typeface="Times New Roman"/>
              </a:rPr>
              <a:t>Provide a copy of the “Planning:</a:t>
            </a:r>
            <a:r>
              <a:rPr lang="en-US" baseline="0" dirty="0">
                <a:effectLst/>
                <a:ea typeface="Times New Roman"/>
                <a:cs typeface="Times New Roman"/>
              </a:rPr>
              <a:t> Interpretation, Scores &amp; Next Steps”</a:t>
            </a:r>
            <a:r>
              <a:rPr lang="en-US" dirty="0">
                <a:effectLst/>
                <a:ea typeface="Times New Roman"/>
                <a:cs typeface="Times New Roman"/>
              </a:rPr>
              <a:t>” worksheet</a:t>
            </a:r>
            <a:r>
              <a:rPr lang="en-US" baseline="0" dirty="0">
                <a:effectLst/>
                <a:ea typeface="Times New Roman"/>
                <a:cs typeface="Times New Roman"/>
              </a:rPr>
              <a:t> </a:t>
            </a:r>
            <a:r>
              <a:rPr lang="en-US" dirty="0" smtClean="0">
                <a:effectLst/>
                <a:ea typeface="Times New Roman"/>
                <a:cs typeface="Times New Roman"/>
              </a:rPr>
              <a:t>(page</a:t>
            </a:r>
            <a:r>
              <a:rPr lang="en-US" baseline="0" dirty="0" smtClean="0">
                <a:effectLst/>
                <a:ea typeface="Times New Roman"/>
                <a:cs typeface="Times New Roman"/>
              </a:rPr>
              <a:t> 13 </a:t>
            </a:r>
            <a:r>
              <a:rPr lang="en-US" baseline="0" dirty="0">
                <a:effectLst/>
                <a:ea typeface="Times New Roman"/>
                <a:cs typeface="Times New Roman"/>
              </a:rPr>
              <a:t>of the Trainer Manual) </a:t>
            </a:r>
            <a:r>
              <a:rPr lang="en-US" dirty="0">
                <a:effectLst/>
                <a:ea typeface="Times New Roman"/>
                <a:cs typeface="Times New Roman"/>
              </a:rPr>
              <a:t>to each participant and ask them to review it independently.</a:t>
            </a:r>
            <a:endParaRPr lang="en-US" dirty="0">
              <a:effectLst/>
            </a:endParaRPr>
          </a:p>
          <a:p>
            <a:pPr marL="742950" lvl="1" indent="-285750">
              <a:spcBef>
                <a:spcPts val="0"/>
              </a:spcBef>
              <a:spcAft>
                <a:spcPts val="0"/>
              </a:spcAft>
              <a:buFont typeface="+mj-lt"/>
              <a:buAutoNum type="alphaLcPeriod"/>
            </a:pPr>
            <a:r>
              <a:rPr lang="en-US" dirty="0">
                <a:effectLst/>
                <a:ea typeface="Times New Roman"/>
                <a:cs typeface="Times New Roman"/>
              </a:rPr>
              <a:t>Invite participants to share their experiences with the larger group as time allows.</a:t>
            </a:r>
            <a:endParaRPr lang="en-US" dirty="0">
              <a:effectLst/>
            </a:endParaRPr>
          </a:p>
          <a:p>
            <a:pPr marL="342900" lvl="0" indent="-342900">
              <a:spcBef>
                <a:spcPts val="0"/>
              </a:spcBef>
              <a:spcAft>
                <a:spcPts val="0"/>
              </a:spcAft>
              <a:buFont typeface="+mj-lt"/>
              <a:buAutoNum type="arabicPeriod"/>
            </a:pPr>
            <a:r>
              <a:rPr lang="en-US" dirty="0">
                <a:effectLst/>
                <a:ea typeface="Times New Roman"/>
                <a:cs typeface="Times New Roman"/>
              </a:rPr>
              <a:t>Conclude the activity by emphasizing that while planning is an important function, becoming overly rigid with planning, not planning effectively, and/or focusing our time and energy on matters that do not align with our priorities can lead to stress and burnout. Emphasize</a:t>
            </a:r>
            <a:r>
              <a:rPr lang="en-US" baseline="0" dirty="0">
                <a:effectLst/>
                <a:ea typeface="Times New Roman"/>
                <a:cs typeface="Times New Roman"/>
              </a:rPr>
              <a:t> </a:t>
            </a:r>
            <a:r>
              <a:rPr lang="en-US" dirty="0">
                <a:effectLst/>
                <a:ea typeface="Times New Roman"/>
                <a:cs typeface="Times New Roman"/>
              </a:rPr>
              <a:t>that we can’t control everything but “we can plan to control what we can.” (Reveal this statement on the </a:t>
            </a:r>
            <a:r>
              <a:rPr lang="en-US" dirty="0" smtClean="0">
                <a:effectLst/>
                <a:ea typeface="Times New Roman"/>
                <a:cs typeface="Times New Roman"/>
              </a:rPr>
              <a:t>PowerPoint </a:t>
            </a:r>
            <a:r>
              <a:rPr lang="en-US" baseline="0" dirty="0" smtClean="0">
                <a:effectLst/>
                <a:ea typeface="Times New Roman"/>
                <a:cs typeface="Times New Roman"/>
              </a:rPr>
              <a:t>slide </a:t>
            </a:r>
            <a:r>
              <a:rPr lang="en-US" baseline="0" dirty="0">
                <a:effectLst/>
                <a:ea typeface="Times New Roman"/>
                <a:cs typeface="Times New Roman"/>
              </a:rPr>
              <a:t>and invite participants to say it out loud.)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10</a:t>
            </a:fld>
            <a:endParaRPr lang="en-US"/>
          </a:p>
        </p:txBody>
      </p:sp>
    </p:spTree>
    <p:extLst>
      <p:ext uri="{BB962C8B-B14F-4D97-AF65-F5344CB8AC3E}">
        <p14:creationId xmlns:p14="http://schemas.microsoft.com/office/powerpoint/2010/main" val="153550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Explain</a:t>
            </a:r>
            <a:r>
              <a:rPr lang="en-US" b="0" baseline="0" dirty="0"/>
              <a:t> that the next causes of burnout being discussed (mismatch in values and work-life balance; although it might be better titled </a:t>
            </a:r>
            <a:r>
              <a:rPr lang="en-US" b="0" i="1" baseline="0" dirty="0"/>
              <a:t>imbalance</a:t>
            </a:r>
            <a:r>
              <a:rPr lang="en-US" b="0" baseline="0" dirty="0"/>
              <a:t>) relate to effective and ineffective planning because if one is not specifically aware of their priorities and values and aligning those with daily plans, these two causes are more to likely to create negative consequences for time management effectiveness. Describe the terms as indicated below:</a:t>
            </a:r>
          </a:p>
          <a:p>
            <a:r>
              <a:rPr lang="en-US" b="1" dirty="0"/>
              <a:t>Mismatch in values.</a:t>
            </a:r>
            <a:r>
              <a:rPr lang="en-US" dirty="0"/>
              <a:t> If your values differ from the way your employer does business or handles grievances, the mismatch can eventually take a toll.</a:t>
            </a:r>
          </a:p>
          <a:p>
            <a:r>
              <a:rPr lang="en-US" b="1" dirty="0"/>
              <a:t>Work-life imbalance.</a:t>
            </a:r>
            <a:r>
              <a:rPr lang="en-US" dirty="0"/>
              <a:t> If your work takes up so much of your time and effort that you don't have the energy to spend time with your family and friends, you might burn out quickly</a:t>
            </a:r>
            <a:r>
              <a:rPr lang="en-US" baseline="0" dirty="0"/>
              <a:t>.</a:t>
            </a:r>
          </a:p>
          <a:p>
            <a:r>
              <a:rPr lang="en-US" baseline="0" dirty="0"/>
              <a:t>(This leads to the next activity.)</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11</a:t>
            </a:fld>
            <a:endParaRPr lang="en-US"/>
          </a:p>
        </p:txBody>
      </p:sp>
    </p:spTree>
    <p:extLst>
      <p:ext uri="{BB962C8B-B14F-4D97-AF65-F5344CB8AC3E}">
        <p14:creationId xmlns:p14="http://schemas.microsoft.com/office/powerpoint/2010/main" val="108141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321176"/>
            <a:ext cx="4261485" cy="3696712"/>
          </a:xfrm>
        </p:spPr>
        <p:txBody>
          <a:bodyPr/>
          <a:lstStyle/>
          <a:p>
            <a:pPr marL="0" marR="0" indent="0" algn="l" defTabSz="914400" rtl="0" eaLnBrk="1" fontAlgn="auto" latinLnBrk="0" hangingPunct="1">
              <a:lnSpc>
                <a:spcPct val="200000"/>
              </a:lnSpc>
              <a:spcBef>
                <a:spcPts val="0"/>
              </a:spcBef>
              <a:buClrTx/>
              <a:buSzTx/>
              <a:buFontTx/>
              <a:buNone/>
              <a:tabLst/>
              <a:defRPr/>
            </a:pPr>
            <a:r>
              <a:rPr lang="en-US" sz="1200" b="0" kern="1200" dirty="0" smtClean="0">
                <a:solidFill>
                  <a:schemeClr val="tx1"/>
                </a:solidFill>
                <a:effectLst/>
                <a:latin typeface="+mn-lt"/>
                <a:ea typeface="+mn-ea"/>
                <a:cs typeface="+mn-cs"/>
              </a:rPr>
              <a:t>(See </a:t>
            </a:r>
            <a:r>
              <a:rPr lang="en-US" sz="1200" b="0" kern="1200" dirty="0">
                <a:solidFill>
                  <a:schemeClr val="tx1"/>
                </a:solidFill>
                <a:effectLst/>
                <a:latin typeface="+mn-lt"/>
                <a:ea typeface="+mn-ea"/>
                <a:cs typeface="+mn-cs"/>
              </a:rPr>
              <a:t>detailed procedures on pages </a:t>
            </a:r>
            <a:r>
              <a:rPr lang="en-US" sz="1200" b="0" kern="1200" dirty="0" smtClean="0">
                <a:solidFill>
                  <a:schemeClr val="tx1"/>
                </a:solidFill>
                <a:effectLst/>
                <a:latin typeface="+mn-lt"/>
                <a:ea typeface="+mn-ea"/>
                <a:cs typeface="+mn-cs"/>
              </a:rPr>
              <a:t>14</a:t>
            </a:r>
            <a:r>
              <a:rPr lang="en-US" sz="1200" u="none"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15</a:t>
            </a:r>
            <a:r>
              <a:rPr lang="en-US" sz="1200" b="0" kern="1200" baseline="0" dirty="0" smtClean="0">
                <a:solidFill>
                  <a:schemeClr val="tx1"/>
                </a:solidFill>
                <a:effectLst/>
                <a:latin typeface="+mn-lt"/>
                <a:ea typeface="+mn-ea"/>
                <a:cs typeface="+mn-cs"/>
              </a:rPr>
              <a:t> </a:t>
            </a:r>
            <a:r>
              <a:rPr lang="en-US" sz="1200" b="0" kern="1200" dirty="0">
                <a:solidFill>
                  <a:schemeClr val="tx1"/>
                </a:solidFill>
                <a:effectLst/>
                <a:latin typeface="+mn-lt"/>
                <a:ea typeface="+mn-ea"/>
                <a:cs typeface="+mn-cs"/>
              </a:rPr>
              <a:t>of the Trainer</a:t>
            </a:r>
            <a:r>
              <a:rPr lang="en-US" sz="1200" b="0" kern="1200" baseline="0" dirty="0">
                <a:solidFill>
                  <a:schemeClr val="tx1"/>
                </a:solidFill>
                <a:effectLst/>
                <a:latin typeface="+mn-lt"/>
                <a:ea typeface="+mn-ea"/>
                <a:cs typeface="+mn-cs"/>
              </a:rPr>
              <a:t> Manual </a:t>
            </a:r>
            <a:r>
              <a:rPr lang="en-US" sz="1200" b="0" kern="1200" dirty="0">
                <a:solidFill>
                  <a:schemeClr val="tx1"/>
                </a:solidFill>
                <a:effectLst/>
                <a:latin typeface="+mn-lt"/>
                <a:ea typeface="+mn-ea"/>
                <a:cs typeface="+mn-cs"/>
              </a:rPr>
              <a:t>that accompanies this PowerPoint</a:t>
            </a:r>
            <a:r>
              <a:rPr lang="en-US" sz="1200" b="0" kern="1200" dirty="0" smtClean="0">
                <a:solidFill>
                  <a:schemeClr val="tx1"/>
                </a:solidFill>
                <a:effectLst/>
                <a:latin typeface="+mn-lt"/>
                <a:ea typeface="+mn-ea"/>
                <a:cs typeface="+mn-cs"/>
              </a:rPr>
              <a:t>.)</a:t>
            </a:r>
          </a:p>
          <a:p>
            <a:pPr marL="0" marR="0" indent="0" algn="l" defTabSz="914400" rtl="0" eaLnBrk="1" fontAlgn="auto" latinLnBrk="0" hangingPunct="1">
              <a:lnSpc>
                <a:spcPct val="200000"/>
              </a:lnSpc>
              <a:spcBef>
                <a:spcPts val="0"/>
              </a:spcBef>
              <a:buClrTx/>
              <a:buSzTx/>
              <a:buFontTx/>
              <a:buNone/>
              <a:tabLst/>
              <a:defRPr/>
            </a:pPr>
            <a:endParaRPr lang="en-US" sz="1200" b="1" dirty="0">
              <a:effectLst/>
              <a:latin typeface="Century Schoolbook"/>
              <a:ea typeface="Calibri"/>
              <a:cs typeface="Times New Roman"/>
            </a:endParaRPr>
          </a:p>
          <a:p>
            <a:r>
              <a:rPr lang="en-US" sz="1200" b="1" u="none" kern="1200" dirty="0">
                <a:solidFill>
                  <a:schemeClr val="tx1"/>
                </a:solidFill>
                <a:effectLst/>
                <a:latin typeface="+mn-lt"/>
                <a:ea typeface="+mn-ea"/>
                <a:cs typeface="+mn-cs"/>
              </a:rPr>
              <a:t>Goal: </a:t>
            </a:r>
            <a:r>
              <a:rPr lang="en-US" sz="1200" b="0" u="none" kern="1200" dirty="0">
                <a:solidFill>
                  <a:schemeClr val="tx1"/>
                </a:solidFill>
                <a:effectLst/>
                <a:latin typeface="+mn-lt"/>
                <a:ea typeface="+mn-ea"/>
                <a:cs typeface="+mn-cs"/>
              </a:rPr>
              <a:t>To introduce principles for intentionality in thinking though the interplay among core values, planning, and time management in order to reduce two causes of burnout: mismatch in values and work-life balance.</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PowerPoint slides </a:t>
            </a:r>
            <a:r>
              <a:rPr lang="en-US" sz="1200" kern="1200" dirty="0" smtClean="0">
                <a:solidFill>
                  <a:schemeClr val="tx1"/>
                </a:solidFill>
                <a:effectLst/>
                <a:latin typeface="+mn-lt"/>
                <a:ea typeface="+mn-ea"/>
                <a:cs typeface="+mn-cs"/>
              </a:rPr>
              <a:t>12</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14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 clear glass vase or jar large enough in size to be seen throughout the room but small enough to be manageable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Large rocks, small rocks (gravel or pea gravel), sand and water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large rocks must be able to fit in the glass jar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other rocks and water should be sufficient in quantity to fill the glass jar as detailed in the procedure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box or covered tub to hide the objects until used in the procedure</a:t>
            </a:r>
          </a:p>
          <a:p>
            <a:r>
              <a:rPr lang="en-US" sz="1200" b="1" kern="1200" dirty="0">
                <a:solidFill>
                  <a:schemeClr val="tx1"/>
                </a:solidFill>
                <a:effectLst/>
                <a:latin typeface="+mn-lt"/>
                <a:ea typeface="+mn-ea"/>
                <a:cs typeface="+mn-cs"/>
              </a:rPr>
              <a:t>Procedures: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to trainer: It’s important to the outcome that the rocks, sand, and water remain out of site until prompted below.) </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Put the glass container on a flat and sturdy surface, easily seen by all participants. Keep the other materials hidden. (It would be prudent to ask those participants who know the outcome to remain silent.) </a:t>
            </a:r>
          </a:p>
          <a:p>
            <a:pPr marL="228600" lvl="0" indent="-228600">
              <a:buFont typeface="+mj-lt"/>
              <a:buAutoNum type="arabicPeriod"/>
            </a:pPr>
            <a:r>
              <a:rPr lang="en-US" sz="1200" kern="1200" dirty="0">
                <a:solidFill>
                  <a:schemeClr val="tx1"/>
                </a:solidFill>
                <a:effectLst/>
                <a:latin typeface="+mn-lt"/>
                <a:ea typeface="+mn-ea"/>
                <a:cs typeface="+mn-cs"/>
              </a:rPr>
              <a:t>As indicated on </a:t>
            </a:r>
            <a:r>
              <a:rPr lang="en-US" dirty="0"/>
              <a:t>PowerPoint</a:t>
            </a:r>
            <a:r>
              <a:rPr lang="en-US" sz="1200" kern="1200" dirty="0">
                <a:solidFill>
                  <a:schemeClr val="tx1"/>
                </a:solidFill>
                <a:effectLst/>
                <a:latin typeface="+mn-lt"/>
                <a:ea typeface="+mn-ea"/>
                <a:cs typeface="+mn-cs"/>
              </a:rPr>
              <a:t> slide 12, state that there is a quiz. Bring out and show the participants, ONLY the large rocks and ask, “How many of these rocks will fit into this jar?” Ask them to quickly write down the number. Then say, “Let’s find out” and begin to put as many large rocks as you can into the glass container. Then ask, “Is the jar full?”</a:t>
            </a:r>
          </a:p>
          <a:p>
            <a:pPr marL="228600" lvl="0" indent="-228600">
              <a:buFont typeface="+mj-lt"/>
              <a:buAutoNum type="arabicPeriod"/>
            </a:pPr>
            <a:r>
              <a:rPr lang="en-US" sz="1200" kern="1200" dirty="0">
                <a:solidFill>
                  <a:schemeClr val="tx1"/>
                </a:solidFill>
                <a:effectLst/>
                <a:latin typeface="+mn-lt"/>
                <a:ea typeface="+mn-ea"/>
                <a:cs typeface="+mn-cs"/>
              </a:rPr>
              <a:t>Most respondents will say “yes.” (Be aware if participants have seen this activity before they will say “no” ---remind folks to remain quiet if they know the outcome already.)</a:t>
            </a:r>
          </a:p>
          <a:p>
            <a:pPr marL="228600" lvl="0" indent="-228600">
              <a:buFont typeface="+mj-lt"/>
              <a:buAutoNum type="arabicPeriod"/>
            </a:pPr>
            <a:r>
              <a:rPr lang="en-US" sz="1200" kern="1200" dirty="0">
                <a:solidFill>
                  <a:schemeClr val="tx1"/>
                </a:solidFill>
                <a:effectLst/>
                <a:latin typeface="+mn-lt"/>
                <a:ea typeface="+mn-ea"/>
                <a:cs typeface="+mn-cs"/>
              </a:rPr>
              <a:t>Next, take out the small rocks (gravel) and dump as much into the same container with the big rocks. Ask again, “Is it full?” Some will be wiser and respond “Maybe not” some will still say that it is full.</a:t>
            </a:r>
          </a:p>
          <a:p>
            <a:pPr marL="228600" lvl="0" indent="-228600">
              <a:buFont typeface="+mj-lt"/>
              <a:buAutoNum type="arabicPeriod"/>
            </a:pPr>
            <a:r>
              <a:rPr lang="en-US" sz="1200" kern="1200" dirty="0">
                <a:solidFill>
                  <a:schemeClr val="tx1"/>
                </a:solidFill>
                <a:effectLst/>
                <a:latin typeface="+mn-lt"/>
                <a:ea typeface="+mn-ea"/>
                <a:cs typeface="+mn-cs"/>
              </a:rPr>
              <a:t>Take out the sand and repeat the above step. By now when asked “Is the jar full?” Respondents should reply, “NO!” Praise this response. Or, if they say think it is full, prompt with “Are you sure?” and then move to the next step.</a:t>
            </a:r>
          </a:p>
          <a:p>
            <a:pPr marL="228600" lvl="0" indent="-228600">
              <a:buFont typeface="+mj-lt"/>
              <a:buAutoNum type="arabicPeriod"/>
            </a:pPr>
            <a:r>
              <a:rPr lang="en-US" sz="1200" kern="1200" dirty="0">
                <a:solidFill>
                  <a:schemeClr val="tx1"/>
                </a:solidFill>
                <a:effectLst/>
                <a:latin typeface="+mn-lt"/>
                <a:ea typeface="+mn-ea"/>
                <a:cs typeface="+mn-cs"/>
              </a:rPr>
              <a:t>Now take out the container of water and fill the jar until it is full. Then proclaim enthusiastically, “Now it’s full!” Then ask, “Can anyone explain the point of this quiz?” Because this is a time management presentation, the expected response will be: “You can always squeeze more into your day/schedule/life.” Respond by stating that is incorrect. Clarify, “The point of this illustration is to put the big rocks in first or they won’t fit.” </a:t>
            </a:r>
          </a:p>
          <a:p>
            <a:pPr marL="228600" lvl="0" indent="-228600">
              <a:buFont typeface="+mj-lt"/>
              <a:buAutoNum type="arabicPeriod"/>
            </a:pPr>
            <a:r>
              <a:rPr lang="en-US" sz="1200" kern="1200" dirty="0">
                <a:solidFill>
                  <a:schemeClr val="tx1"/>
                </a:solidFill>
                <a:effectLst/>
                <a:latin typeface="+mn-lt"/>
                <a:ea typeface="+mn-ea"/>
                <a:cs typeface="+mn-cs"/>
              </a:rPr>
              <a:t>Transition to </a:t>
            </a:r>
            <a:r>
              <a:rPr lang="en-US" dirty="0"/>
              <a:t>PowerPoint </a:t>
            </a:r>
            <a:r>
              <a:rPr lang="en-US" sz="1200" kern="1200" dirty="0">
                <a:solidFill>
                  <a:schemeClr val="tx1"/>
                </a:solidFill>
                <a:effectLst/>
                <a:latin typeface="+mn-lt"/>
                <a:ea typeface="+mn-ea"/>
                <a:cs typeface="+mn-cs"/>
              </a:rPr>
              <a:t>slide 13 and explain the Pareto Principle.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12</a:t>
            </a:fld>
            <a:endParaRPr lang="en-US"/>
          </a:p>
        </p:txBody>
      </p:sp>
    </p:spTree>
    <p:extLst>
      <p:ext uri="{BB962C8B-B14F-4D97-AF65-F5344CB8AC3E}">
        <p14:creationId xmlns:p14="http://schemas.microsoft.com/office/powerpoint/2010/main" val="3219142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02715" y="4465637"/>
            <a:ext cx="4261485" cy="3696712"/>
          </a:xfrm>
        </p:spPr>
        <p:txBody>
          <a:bodyPr/>
          <a:lstStyle/>
          <a:p>
            <a:pPr marL="457200" marR="0">
              <a:lnSpc>
                <a:spcPct val="115000"/>
              </a:lnSpc>
              <a:spcBef>
                <a:spcPts val="0"/>
              </a:spcBef>
              <a:spcAft>
                <a:spcPts val="1000"/>
              </a:spcAft>
            </a:pPr>
            <a:r>
              <a:rPr lang="en-US" kern="1200" dirty="0">
                <a:solidFill>
                  <a:srgbClr val="000000"/>
                </a:solidFill>
                <a:effectLst/>
                <a:ea typeface="Times New Roman"/>
                <a:cs typeface="Times New Roman"/>
              </a:rPr>
              <a:t>Read</a:t>
            </a:r>
            <a:r>
              <a:rPr lang="en-US" kern="1200" baseline="0" dirty="0">
                <a:solidFill>
                  <a:srgbClr val="000000"/>
                </a:solidFill>
                <a:effectLst/>
                <a:ea typeface="Times New Roman"/>
                <a:cs typeface="Times New Roman"/>
              </a:rPr>
              <a:t> the Stephen Covey quotation aloud.</a:t>
            </a:r>
          </a:p>
          <a:p>
            <a:pPr marL="457200" marR="0">
              <a:lnSpc>
                <a:spcPct val="115000"/>
              </a:lnSpc>
              <a:spcBef>
                <a:spcPts val="0"/>
              </a:spcBef>
              <a:spcAft>
                <a:spcPts val="1000"/>
              </a:spcAft>
            </a:pPr>
            <a:r>
              <a:rPr lang="en-US" kern="1200" baseline="0" dirty="0">
                <a:solidFill>
                  <a:srgbClr val="000000"/>
                </a:solidFill>
                <a:effectLst/>
                <a:ea typeface="Times New Roman"/>
                <a:cs typeface="Times New Roman"/>
              </a:rPr>
              <a:t>E</a:t>
            </a:r>
            <a:r>
              <a:rPr lang="en-US" kern="1200" dirty="0">
                <a:solidFill>
                  <a:srgbClr val="000000"/>
                </a:solidFill>
                <a:effectLst/>
                <a:ea typeface="Times New Roman"/>
                <a:cs typeface="Times New Roman"/>
              </a:rPr>
              <a:t>xplain Pareto's Principle (Pareto's Law) frequently called the 80/20 Rule means that in anything we do a few (20 percent) are vital and many (80 percent) are trivial. This principle applies to business (80% of the work is done by 20% of the people) and it’s critical in time management. In order to determine one’s “big rocks” in life, it’s important to understand this principle.  </a:t>
            </a:r>
          </a:p>
          <a:p>
            <a:pPr marL="457200" marR="0">
              <a:lnSpc>
                <a:spcPct val="115000"/>
              </a:lnSpc>
              <a:spcBef>
                <a:spcPts val="0"/>
              </a:spcBef>
              <a:spcAft>
                <a:spcPts val="1000"/>
              </a:spcAft>
            </a:pPr>
            <a:r>
              <a:rPr lang="en-US" kern="1200" dirty="0">
                <a:solidFill>
                  <a:srgbClr val="000000"/>
                </a:solidFill>
                <a:effectLst/>
                <a:ea typeface="Times New Roman"/>
                <a:cs typeface="Times New Roman"/>
              </a:rPr>
              <a:t>(The</a:t>
            </a:r>
            <a:r>
              <a:rPr lang="en-US" kern="1200" baseline="0" dirty="0">
                <a:solidFill>
                  <a:srgbClr val="000000"/>
                </a:solidFill>
                <a:effectLst/>
                <a:ea typeface="Times New Roman"/>
                <a:cs typeface="Times New Roman"/>
              </a:rPr>
              <a:t> next slide continues and concludes the activity.)</a:t>
            </a:r>
            <a:endParaRPr lang="en-US" dirty="0">
              <a:effectLst/>
              <a:ea typeface="Times New Roman"/>
            </a:endParaRPr>
          </a:p>
          <a:p>
            <a:pPr marL="457200" marR="0">
              <a:lnSpc>
                <a:spcPct val="115000"/>
              </a:lnSpc>
              <a:spcBef>
                <a:spcPts val="0"/>
              </a:spcBef>
              <a:spcAft>
                <a:spcPts val="1000"/>
              </a:spcAft>
            </a:pPr>
            <a:r>
              <a:rPr lang="en-US" kern="1200" dirty="0">
                <a:solidFill>
                  <a:srgbClr val="000000"/>
                </a:solidFill>
                <a:effectLst/>
                <a:ea typeface="Times New Roman"/>
                <a:cs typeface="Times New Roman"/>
              </a:rPr>
              <a:t> </a:t>
            </a:r>
            <a:endParaRPr lang="en-US" dirty="0">
              <a:effectLs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13</a:t>
            </a:fld>
            <a:endParaRPr lang="en-US"/>
          </a:p>
        </p:txBody>
      </p:sp>
    </p:spTree>
    <p:extLst>
      <p:ext uri="{BB962C8B-B14F-4D97-AF65-F5344CB8AC3E}">
        <p14:creationId xmlns:p14="http://schemas.microsoft.com/office/powerpoint/2010/main" val="1508318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200" kern="1200" dirty="0">
                <a:solidFill>
                  <a:srgbClr val="000000"/>
                </a:solidFill>
                <a:effectLst/>
                <a:ea typeface="Times New Roman"/>
                <a:cs typeface="Times New Roman"/>
              </a:rPr>
              <a:t>1) Read the idea prompts aloud on this</a:t>
            </a:r>
            <a:r>
              <a:rPr lang="en-US" sz="1200" kern="1200" baseline="0" dirty="0">
                <a:solidFill>
                  <a:srgbClr val="000000"/>
                </a:solidFill>
                <a:effectLst/>
                <a:ea typeface="Times New Roman"/>
                <a:cs typeface="Times New Roman"/>
              </a:rPr>
              <a:t> slide </a:t>
            </a:r>
            <a:r>
              <a:rPr lang="en-US" sz="1200" kern="1200" dirty="0">
                <a:solidFill>
                  <a:srgbClr val="000000"/>
                </a:solidFill>
                <a:effectLst/>
                <a:ea typeface="Times New Roman"/>
                <a:cs typeface="Times New Roman"/>
              </a:rPr>
              <a:t>and ask participants to make a list of their own “big rocks.” After a few minutes invite volunteers to share with the group. </a:t>
            </a:r>
            <a:endParaRPr lang="en-US" sz="1200" dirty="0">
              <a:effectLst/>
              <a:ea typeface="Times New Roman"/>
            </a:endParaRPr>
          </a:p>
          <a:p>
            <a:pPr marL="314325" marR="0">
              <a:spcBef>
                <a:spcPts val="0"/>
              </a:spcBef>
              <a:spcAft>
                <a:spcPts val="0"/>
              </a:spcAft>
            </a:pPr>
            <a:r>
              <a:rPr lang="en-US" sz="1200" kern="1200" dirty="0">
                <a:solidFill>
                  <a:srgbClr val="000000"/>
                </a:solidFill>
                <a:effectLst/>
                <a:ea typeface="Times New Roman"/>
                <a:cs typeface="Times New Roman"/>
              </a:rPr>
              <a:t> </a:t>
            </a:r>
            <a:endParaRPr lang="en-US" sz="1200" dirty="0">
              <a:effectLst/>
              <a:ea typeface="Times New Roman"/>
            </a:endParaRPr>
          </a:p>
          <a:p>
            <a:pPr marL="0" marR="0" lvl="0" indent="0">
              <a:spcBef>
                <a:spcPts val="0"/>
              </a:spcBef>
              <a:spcAft>
                <a:spcPts val="0"/>
              </a:spcAft>
              <a:buFont typeface="+mj-lt"/>
              <a:buNone/>
            </a:pPr>
            <a:r>
              <a:rPr lang="en-US" sz="1200" kern="1200" dirty="0">
                <a:solidFill>
                  <a:srgbClr val="000000"/>
                </a:solidFill>
                <a:effectLst/>
                <a:ea typeface="Times New Roman"/>
                <a:cs typeface="Times New Roman"/>
              </a:rPr>
              <a:t>2) Conclude</a:t>
            </a:r>
            <a:r>
              <a:rPr lang="en-US" sz="1200" kern="1200" baseline="0" dirty="0">
                <a:solidFill>
                  <a:srgbClr val="000000"/>
                </a:solidFill>
                <a:effectLst/>
                <a:ea typeface="Times New Roman"/>
                <a:cs typeface="Times New Roman"/>
              </a:rPr>
              <a:t> by explaining that t</a:t>
            </a:r>
            <a:r>
              <a:rPr lang="en-US" sz="1200" kern="1200" dirty="0">
                <a:solidFill>
                  <a:srgbClr val="000000"/>
                </a:solidFill>
                <a:effectLst/>
                <a:ea typeface="Times New Roman"/>
                <a:cs typeface="Times New Roman"/>
              </a:rPr>
              <a:t>his activity introduced principles for being intentional in thinking through core values and what</a:t>
            </a:r>
            <a:r>
              <a:rPr lang="en-US" sz="1200" kern="1200" baseline="0" dirty="0">
                <a:solidFill>
                  <a:srgbClr val="000000"/>
                </a:solidFill>
                <a:effectLst/>
                <a:ea typeface="Times New Roman"/>
                <a:cs typeface="Times New Roman"/>
              </a:rPr>
              <a:t> is </a:t>
            </a:r>
            <a:r>
              <a:rPr lang="en-US" sz="1200" kern="1200" dirty="0">
                <a:solidFill>
                  <a:srgbClr val="000000"/>
                </a:solidFill>
                <a:effectLst/>
                <a:ea typeface="Times New Roman"/>
                <a:cs typeface="Times New Roman"/>
              </a:rPr>
              <a:t>most important. When we put this perspective into practice so that our plans</a:t>
            </a:r>
            <a:r>
              <a:rPr lang="en-US" sz="1200" kern="1200" baseline="0" dirty="0">
                <a:solidFill>
                  <a:srgbClr val="000000"/>
                </a:solidFill>
                <a:effectLst/>
                <a:ea typeface="Times New Roman"/>
                <a:cs typeface="Times New Roman"/>
              </a:rPr>
              <a:t> </a:t>
            </a:r>
            <a:r>
              <a:rPr lang="en-US" sz="1200" kern="1200" dirty="0">
                <a:solidFill>
                  <a:srgbClr val="000000"/>
                </a:solidFill>
                <a:effectLst/>
                <a:ea typeface="Times New Roman"/>
                <a:cs typeface="Times New Roman"/>
              </a:rPr>
              <a:t>and schedules</a:t>
            </a:r>
            <a:r>
              <a:rPr lang="en-US" sz="1200" kern="1200" baseline="0" dirty="0">
                <a:solidFill>
                  <a:srgbClr val="000000"/>
                </a:solidFill>
                <a:effectLst/>
                <a:ea typeface="Times New Roman"/>
                <a:cs typeface="Times New Roman"/>
              </a:rPr>
              <a:t> </a:t>
            </a:r>
            <a:r>
              <a:rPr lang="en-US" sz="1200" kern="1200" dirty="0">
                <a:solidFill>
                  <a:srgbClr val="000000"/>
                </a:solidFill>
                <a:effectLst/>
                <a:ea typeface="Times New Roman"/>
                <a:cs typeface="Times New Roman"/>
              </a:rPr>
              <a:t>align with our values and what matters most in life, we are reducing the effects of the two causes of burnout that started this activity: </a:t>
            </a:r>
            <a:r>
              <a:rPr lang="en-US" sz="1200" b="1" kern="1200" dirty="0">
                <a:solidFill>
                  <a:srgbClr val="000000"/>
                </a:solidFill>
                <a:effectLst/>
                <a:ea typeface="Times New Roman"/>
                <a:cs typeface="Times New Roman"/>
              </a:rPr>
              <a:t>Mismatch in values and work-life balance.</a:t>
            </a:r>
            <a:r>
              <a:rPr lang="en-US" sz="1200" kern="1200" dirty="0">
                <a:solidFill>
                  <a:srgbClr val="000000"/>
                </a:solidFill>
                <a:effectLst/>
                <a:ea typeface="Times New Roman"/>
                <a:cs typeface="Times New Roman"/>
              </a:rPr>
              <a:t> </a:t>
            </a:r>
            <a:endParaRPr lang="en-US" sz="1200" dirty="0">
              <a:effectLst/>
              <a:ea typeface="Times New Roman"/>
            </a:endParaRPr>
          </a:p>
          <a:p>
            <a:pPr marL="0" marR="0">
              <a:spcBef>
                <a:spcPts val="0"/>
              </a:spcBef>
              <a:spcAft>
                <a:spcPts val="0"/>
              </a:spcAft>
            </a:pPr>
            <a:r>
              <a:rPr lang="en-US" sz="1200" kern="1200" dirty="0">
                <a:solidFill>
                  <a:srgbClr val="000000"/>
                </a:solidFill>
                <a:effectLst/>
                <a:ea typeface="Times New Roman"/>
                <a:cs typeface="Times New Roman"/>
              </a:rPr>
              <a:t> </a:t>
            </a:r>
            <a:endParaRPr lang="en-US" sz="1200" dirty="0">
              <a:effectLst/>
              <a:ea typeface="Times New Roman"/>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14</a:t>
            </a:fld>
            <a:endParaRPr lang="en-US"/>
          </a:p>
        </p:txBody>
      </p:sp>
    </p:spTree>
    <p:extLst>
      <p:ext uri="{BB962C8B-B14F-4D97-AF65-F5344CB8AC3E}">
        <p14:creationId xmlns:p14="http://schemas.microsoft.com/office/powerpoint/2010/main" val="403887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(Animated</a:t>
            </a:r>
            <a:r>
              <a:rPr lang="en-US" b="0" baseline="0" dirty="0"/>
              <a:t> slide—briefly review the humorous image and then reveal the next two causes of burnout described below.)</a:t>
            </a:r>
          </a:p>
          <a:p>
            <a:endParaRPr lang="en-US" b="0" dirty="0"/>
          </a:p>
          <a:p>
            <a:r>
              <a:rPr lang="en-US" b="1" dirty="0"/>
              <a:t>“Unclear job expectations.</a:t>
            </a:r>
            <a:r>
              <a:rPr lang="en-US" dirty="0"/>
              <a:t> If you're unclear about the degree of authority you have or what your supervisor or others expect from you, you're not likely to feel comfortable at work.</a:t>
            </a:r>
            <a:r>
              <a:rPr lang="en-US" b="1" dirty="0"/>
              <a:t> </a:t>
            </a:r>
          </a:p>
          <a:p>
            <a:r>
              <a:rPr lang="en-US" b="1" dirty="0"/>
              <a:t>Dysfunctional workplace dynamics.</a:t>
            </a:r>
            <a:r>
              <a:rPr lang="en-US" dirty="0"/>
              <a:t> Perhaps you work with an office bully, or you feel undermined by colleagues or your boss micromanages your work. This can contribute to job stress.”</a:t>
            </a:r>
          </a:p>
          <a:p>
            <a:endParaRPr lang="en-US" dirty="0"/>
          </a:p>
          <a:p>
            <a:r>
              <a:rPr lang="en-US" dirty="0"/>
              <a:t>After describing</a:t>
            </a:r>
            <a:r>
              <a:rPr lang="en-US" baseline="0" dirty="0"/>
              <a:t> these two causes, first observe that in the </a:t>
            </a:r>
            <a:r>
              <a:rPr lang="en-US" baseline="0" dirty="0" err="1"/>
              <a:t>interprofessional</a:t>
            </a:r>
            <a:r>
              <a:rPr lang="en-US" baseline="0" dirty="0"/>
              <a:t> collaborative environment these two causes are now likely more prevalent than ever. Explain that one way to reduce the stress of these two workplace challenges is with improved communication. The next slide begins with background knowledge of interpersonal communication power dynamics and introduces  an activity designed to increase workplace communication effectiveness and, as a result, reduce stress when dealing with unclear job expectations and dysfunctional workplace dynamics. </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15</a:t>
            </a:fld>
            <a:endParaRPr lang="en-US"/>
          </a:p>
        </p:txBody>
      </p:sp>
    </p:spTree>
    <p:extLst>
      <p:ext uri="{BB962C8B-B14F-4D97-AF65-F5344CB8AC3E}">
        <p14:creationId xmlns:p14="http://schemas.microsoft.com/office/powerpoint/2010/main" val="251703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200" dirty="0">
                <a:effectLst/>
                <a:ea typeface="Calibri"/>
                <a:cs typeface="Times New Roman"/>
              </a:rPr>
              <a:t>(Animated Slide—Remain</a:t>
            </a:r>
            <a:r>
              <a:rPr lang="en-US" sz="1200" baseline="0" dirty="0">
                <a:effectLst/>
                <a:ea typeface="Calibri"/>
                <a:cs typeface="Times New Roman"/>
              </a:rPr>
              <a:t> on the title slide until prompted below and then </a:t>
            </a:r>
            <a:r>
              <a:rPr lang="en-US" sz="1200" dirty="0">
                <a:effectLst/>
                <a:ea typeface="Calibri"/>
                <a:cs typeface="Times New Roman"/>
              </a:rPr>
              <a:t>reveal each</a:t>
            </a:r>
            <a:r>
              <a:rPr lang="en-US" sz="1200" baseline="0" dirty="0">
                <a:effectLst/>
                <a:ea typeface="Calibri"/>
                <a:cs typeface="Times New Roman"/>
              </a:rPr>
              <a:t> power style one at a time and explain each one.)</a:t>
            </a:r>
            <a:endParaRPr lang="en-US" sz="1200" dirty="0">
              <a:effectLst/>
              <a:ea typeface="Calibri"/>
              <a:cs typeface="Times New Roman"/>
            </a:endParaRPr>
          </a:p>
          <a:p>
            <a:pPr>
              <a:spcAft>
                <a:spcPts val="1000"/>
              </a:spcAft>
            </a:pPr>
            <a:r>
              <a:rPr lang="en-US" sz="1200" dirty="0">
                <a:effectLst/>
                <a:ea typeface="Calibri"/>
                <a:cs typeface="Times New Roman"/>
              </a:rPr>
              <a:t> (Trainer: See detailed procedures on pages </a:t>
            </a:r>
            <a:r>
              <a:rPr lang="en-US" sz="1200" dirty="0" smtClean="0">
                <a:effectLst/>
                <a:ea typeface="Calibri"/>
                <a:cs typeface="Times New Roman"/>
              </a:rPr>
              <a:t>16</a:t>
            </a:r>
            <a:r>
              <a:rPr lang="en-US" sz="1200" u="none" kern="1200" dirty="0" smtClean="0">
                <a:solidFill>
                  <a:schemeClr val="tx1"/>
                </a:solidFill>
                <a:effectLst/>
                <a:latin typeface="+mn-lt"/>
                <a:ea typeface="+mn-ea"/>
                <a:cs typeface="+mn-cs"/>
              </a:rPr>
              <a:t>–</a:t>
            </a:r>
            <a:r>
              <a:rPr lang="en-US" sz="1200" dirty="0" smtClean="0">
                <a:effectLst/>
                <a:ea typeface="Calibri"/>
                <a:cs typeface="Times New Roman"/>
              </a:rPr>
              <a:t>17 </a:t>
            </a:r>
            <a:r>
              <a:rPr lang="en-US" sz="1200" dirty="0">
                <a:effectLst/>
                <a:ea typeface="Calibri"/>
                <a:cs typeface="Times New Roman"/>
              </a:rPr>
              <a:t>of the Traine</a:t>
            </a:r>
            <a:r>
              <a:rPr lang="en-US" sz="1200" baseline="0" dirty="0">
                <a:effectLst/>
                <a:ea typeface="Calibri"/>
                <a:cs typeface="Times New Roman"/>
              </a:rPr>
              <a:t>r Manual that accompanies this </a:t>
            </a:r>
            <a:r>
              <a:rPr lang="en-US" dirty="0"/>
              <a:t>PowerPoint.</a:t>
            </a:r>
            <a:r>
              <a:rPr lang="en-US" sz="1200" baseline="0" dirty="0">
                <a:effectLst/>
                <a:ea typeface="Calibri"/>
                <a:cs typeface="Times New Roman"/>
              </a:rPr>
              <a:t>)</a:t>
            </a:r>
          </a:p>
          <a:p>
            <a:r>
              <a:rPr lang="en-US" sz="1200" b="1" kern="1200" dirty="0">
                <a:solidFill>
                  <a:schemeClr val="tx1"/>
                </a:solidFill>
                <a:effectLst/>
                <a:ea typeface="+mn-ea"/>
                <a:cs typeface="+mn-cs"/>
              </a:rPr>
              <a:t>Goal:</a:t>
            </a:r>
            <a:r>
              <a:rPr lang="en-US" sz="1200" kern="1200" dirty="0">
                <a:solidFill>
                  <a:schemeClr val="tx1"/>
                </a:solidFill>
                <a:effectLst/>
                <a:ea typeface="+mn-ea"/>
                <a:cs typeface="+mn-cs"/>
              </a:rPr>
              <a:t> To provide demonstration and practice of controlled responses to varied communication situations.</a:t>
            </a:r>
          </a:p>
          <a:p>
            <a:r>
              <a:rPr lang="en-US" sz="1200" b="1" kern="1200" dirty="0">
                <a:solidFill>
                  <a:schemeClr val="tx1"/>
                </a:solidFill>
                <a:effectLst/>
                <a:ea typeface="+mn-ea"/>
                <a:cs typeface="+mn-cs"/>
              </a:rPr>
              <a:t>Materials needed:</a:t>
            </a:r>
            <a:r>
              <a:rPr lang="en-US" sz="1200" kern="1200" dirty="0">
                <a:solidFill>
                  <a:schemeClr val="tx1"/>
                </a:solidFill>
                <a:effectLst/>
                <a:ea typeface="+mn-ea"/>
                <a:cs typeface="+mn-cs"/>
              </a:rPr>
              <a:t> </a:t>
            </a:r>
          </a:p>
          <a:p>
            <a:pPr marL="171450" lvl="0" indent="-171450">
              <a:buFont typeface="Arial" panose="020B0604020202020204" pitchFamily="34" charset="0"/>
              <a:buChar char="•"/>
            </a:pPr>
            <a:r>
              <a:rPr lang="en-US" sz="1200" kern="1200" dirty="0">
                <a:solidFill>
                  <a:schemeClr val="tx1"/>
                </a:solidFill>
                <a:effectLst/>
                <a:ea typeface="+mn-ea"/>
                <a:cs typeface="+mn-cs"/>
              </a:rPr>
              <a:t>PowerPoint slides </a:t>
            </a:r>
            <a:r>
              <a:rPr lang="en-US" sz="1200" kern="1200" dirty="0" smtClean="0">
                <a:solidFill>
                  <a:schemeClr val="tx1"/>
                </a:solidFill>
                <a:effectLst/>
                <a:ea typeface="+mn-ea"/>
                <a:cs typeface="+mn-cs"/>
              </a:rPr>
              <a:t>15</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ea typeface="+mn-ea"/>
                <a:cs typeface="+mn-cs"/>
              </a:rPr>
              <a:t>17 </a:t>
            </a:r>
            <a:endParaRPr lang="en-US" sz="1200" kern="1200" dirty="0">
              <a:solidFill>
                <a:schemeClr val="tx1"/>
              </a:solidFill>
              <a:effectLst/>
              <a:ea typeface="+mn-ea"/>
              <a:cs typeface="+mn-cs"/>
            </a:endParaRPr>
          </a:p>
          <a:p>
            <a:r>
              <a:rPr lang="en-US" sz="1200" b="1" kern="1200" dirty="0">
                <a:solidFill>
                  <a:schemeClr val="tx1"/>
                </a:solidFill>
                <a:effectLst/>
                <a:ea typeface="+mn-ea"/>
                <a:cs typeface="+mn-cs"/>
              </a:rPr>
              <a:t>Procedures:</a:t>
            </a:r>
            <a:endParaRPr lang="en-US" sz="1200" kern="1200" dirty="0">
              <a:solidFill>
                <a:schemeClr val="tx1"/>
              </a:solidFill>
              <a:effectLst/>
              <a:ea typeface="+mn-ea"/>
              <a:cs typeface="+mn-cs"/>
            </a:endParaRPr>
          </a:p>
          <a:p>
            <a:pPr marL="228600" lvl="0" indent="-228600">
              <a:buFont typeface="+mj-lt"/>
              <a:buAutoNum type="arabicPeriod"/>
            </a:pPr>
            <a:r>
              <a:rPr lang="en-US" sz="1200" kern="1200" dirty="0">
                <a:solidFill>
                  <a:schemeClr val="tx1"/>
                </a:solidFill>
                <a:effectLst/>
                <a:ea typeface="+mn-ea"/>
                <a:cs typeface="+mn-cs"/>
              </a:rPr>
              <a:t>Stay on the title of </a:t>
            </a:r>
            <a:r>
              <a:rPr lang="en-US" dirty="0"/>
              <a:t>PowerPoint</a:t>
            </a:r>
            <a:r>
              <a:rPr lang="en-US" sz="1200" kern="1200" dirty="0">
                <a:solidFill>
                  <a:schemeClr val="tx1"/>
                </a:solidFill>
                <a:effectLst/>
                <a:ea typeface="+mn-ea"/>
                <a:cs typeface="+mn-cs"/>
              </a:rPr>
              <a:t> slide 16 until prompted. This slide introduces the background knowledge needed to continue to the activity. </a:t>
            </a:r>
          </a:p>
          <a:p>
            <a:pPr marL="228600" lvl="0" indent="-228600">
              <a:buFont typeface="+mj-lt"/>
              <a:buAutoNum type="arabicPeriod"/>
            </a:pPr>
            <a:r>
              <a:rPr lang="en-US" sz="1200" kern="1200" dirty="0">
                <a:solidFill>
                  <a:schemeClr val="tx1"/>
                </a:solidFill>
                <a:effectLst/>
                <a:ea typeface="+mn-ea"/>
                <a:cs typeface="+mn-cs"/>
              </a:rPr>
              <a:t>Explain some of the complications occurring in today’s healthcare environment with regard to complexities including increased use of technology and greater demand for teams to work effectively. These complexities add stress and strain on everyone. </a:t>
            </a:r>
            <a:r>
              <a:rPr lang="en-US" sz="1200" b="1" kern="1200" dirty="0">
                <a:solidFill>
                  <a:schemeClr val="tx1"/>
                </a:solidFill>
                <a:effectLst/>
                <a:ea typeface="+mn-ea"/>
                <a:cs typeface="+mn-cs"/>
              </a:rPr>
              <a:t>Unclear job expectations</a:t>
            </a:r>
            <a:r>
              <a:rPr lang="en-US" sz="1200" kern="1200" dirty="0">
                <a:solidFill>
                  <a:schemeClr val="tx1"/>
                </a:solidFill>
                <a:effectLst/>
                <a:ea typeface="+mn-ea"/>
                <a:cs typeface="+mn-cs"/>
              </a:rPr>
              <a:t> and </a:t>
            </a:r>
            <a:r>
              <a:rPr lang="en-US" sz="1200" b="1" kern="1200" dirty="0">
                <a:solidFill>
                  <a:schemeClr val="tx1"/>
                </a:solidFill>
                <a:effectLst/>
                <a:ea typeface="+mn-ea"/>
                <a:cs typeface="+mn-cs"/>
              </a:rPr>
              <a:t>dysfunctional workplace dynamics</a:t>
            </a:r>
            <a:r>
              <a:rPr lang="en-US" sz="1200" kern="1200" dirty="0">
                <a:solidFill>
                  <a:schemeClr val="tx1"/>
                </a:solidFill>
                <a:effectLst/>
                <a:ea typeface="+mn-ea"/>
                <a:cs typeface="+mn-cs"/>
              </a:rPr>
              <a:t> are on the rise due to the rapid pace of change in healthcare. Even if one doesn’t consider “power” in their interpersonal communications at work, according to interpersonal communication scholar, Kory Floyd (2017), power is consistently present in any relationship.  Sometimes the dynamics are equal but usually one person has more power than another. </a:t>
            </a:r>
          </a:p>
          <a:p>
            <a:pPr marL="228600" lvl="0" indent="-228600">
              <a:buFont typeface="+mj-lt"/>
              <a:buAutoNum type="arabicPeriod"/>
            </a:pPr>
            <a:r>
              <a:rPr lang="en-US" sz="1200" kern="1200" dirty="0">
                <a:solidFill>
                  <a:schemeClr val="tx1"/>
                </a:solidFill>
                <a:effectLst/>
                <a:ea typeface="+mn-ea"/>
                <a:cs typeface="+mn-cs"/>
              </a:rPr>
              <a:t>There are three specific types of verbal messages we use and power dynamics influence them all. Explain that the term “verbal” means it might be written (i.e. emails, texts) or it might be spoken (i.e. telephone or face to face). The three types of verbal messages are:</a:t>
            </a:r>
          </a:p>
          <a:p>
            <a:pPr marL="685800" lvl="1" indent="-228600">
              <a:buFont typeface="+mj-lt"/>
              <a:buAutoNum type="alphaLcPeriod"/>
            </a:pPr>
            <a:r>
              <a:rPr lang="en-US" kern="1200" dirty="0">
                <a:solidFill>
                  <a:schemeClr val="tx1"/>
                </a:solidFill>
                <a:effectLst/>
                <a:ea typeface="+mn-ea"/>
                <a:cs typeface="+mn-cs"/>
              </a:rPr>
              <a:t>A </a:t>
            </a:r>
            <a:r>
              <a:rPr lang="en-US" u="sng" kern="1200" dirty="0">
                <a:solidFill>
                  <a:schemeClr val="tx1"/>
                </a:solidFill>
                <a:effectLst/>
                <a:ea typeface="+mn-ea"/>
                <a:cs typeface="+mn-cs"/>
              </a:rPr>
              <a:t>one-up message</a:t>
            </a:r>
            <a:r>
              <a:rPr lang="en-US" kern="1200" dirty="0">
                <a:solidFill>
                  <a:schemeClr val="tx1"/>
                </a:solidFill>
                <a:effectLst/>
                <a:ea typeface="+mn-ea"/>
                <a:cs typeface="+mn-cs"/>
              </a:rPr>
              <a:t> expresses dominance and takes the form of a command. Such as, “Enter that patient data.” </a:t>
            </a:r>
          </a:p>
          <a:p>
            <a:pPr marL="685800" lvl="1" indent="-228600">
              <a:buFont typeface="+mj-lt"/>
              <a:buAutoNum type="alphaLcPeriod"/>
            </a:pPr>
            <a:r>
              <a:rPr lang="en-US" kern="1200" dirty="0">
                <a:solidFill>
                  <a:schemeClr val="tx1"/>
                </a:solidFill>
                <a:effectLst/>
                <a:ea typeface="+mn-ea"/>
                <a:cs typeface="+mn-cs"/>
              </a:rPr>
              <a:t>A </a:t>
            </a:r>
            <a:r>
              <a:rPr lang="en-US" u="sng" kern="1200" dirty="0">
                <a:solidFill>
                  <a:schemeClr val="tx1"/>
                </a:solidFill>
                <a:effectLst/>
                <a:ea typeface="+mn-ea"/>
                <a:cs typeface="+mn-cs"/>
              </a:rPr>
              <a:t>one-down message</a:t>
            </a:r>
            <a:r>
              <a:rPr lang="en-US" kern="1200" dirty="0">
                <a:solidFill>
                  <a:schemeClr val="tx1"/>
                </a:solidFill>
                <a:effectLst/>
                <a:ea typeface="+mn-ea"/>
                <a:cs typeface="+mn-cs"/>
              </a:rPr>
              <a:t> communicates submission or acceptance of the other person’s decision making ability. This is expressed in statements like, “Wherever you think we should move the gurney is fine with me.” Or these messages might be in the form of a question, such as, “Where would you like to have the gurney moved?”</a:t>
            </a:r>
          </a:p>
          <a:p>
            <a:pPr marL="685800" lvl="1" indent="-228600">
              <a:buFont typeface="+mj-lt"/>
              <a:buAutoNum type="alphaLcPeriod"/>
            </a:pPr>
            <a:r>
              <a:rPr lang="en-US" kern="1200" dirty="0">
                <a:solidFill>
                  <a:schemeClr val="tx1"/>
                </a:solidFill>
                <a:effectLst/>
                <a:ea typeface="+mn-ea"/>
                <a:cs typeface="+mn-cs"/>
              </a:rPr>
              <a:t>A </a:t>
            </a:r>
            <a:r>
              <a:rPr lang="en-US" u="sng" kern="1200" dirty="0">
                <a:solidFill>
                  <a:schemeClr val="tx1"/>
                </a:solidFill>
                <a:effectLst/>
                <a:ea typeface="+mn-ea"/>
                <a:cs typeface="+mn-cs"/>
              </a:rPr>
              <a:t>one-across message</a:t>
            </a:r>
            <a:r>
              <a:rPr lang="en-US" kern="1200" dirty="0">
                <a:solidFill>
                  <a:schemeClr val="tx1"/>
                </a:solidFill>
                <a:effectLst/>
                <a:ea typeface="+mn-ea"/>
                <a:cs typeface="+mn-cs"/>
              </a:rPr>
              <a:t> conveys neutrality in the relationship. These are expressed in the form of factual statements, such as, “There are many brands of scrubs to choose from.” </a:t>
            </a:r>
          </a:p>
          <a:p>
            <a:pPr lvl="1"/>
            <a:r>
              <a:rPr lang="en-US" sz="1200" kern="1200" dirty="0">
                <a:solidFill>
                  <a:schemeClr val="tx1"/>
                </a:solidFill>
                <a:effectLst/>
                <a:ea typeface="+mn-ea"/>
                <a:cs typeface="+mn-cs"/>
              </a:rPr>
              <a:t> </a:t>
            </a:r>
          </a:p>
          <a:p>
            <a:pPr lvl="0"/>
            <a:r>
              <a:rPr lang="en-US" sz="1200" kern="1200" dirty="0">
                <a:solidFill>
                  <a:schemeClr val="tx1"/>
                </a:solidFill>
                <a:effectLst/>
                <a:ea typeface="+mn-ea"/>
                <a:cs typeface="+mn-cs"/>
              </a:rPr>
              <a:t>Transition to the next slide to begin the activity.</a:t>
            </a:r>
          </a:p>
        </p:txBody>
      </p:sp>
      <p:sp>
        <p:nvSpPr>
          <p:cNvPr id="4" name="Slide Number Placeholder 3"/>
          <p:cNvSpPr>
            <a:spLocks noGrp="1"/>
          </p:cNvSpPr>
          <p:nvPr>
            <p:ph type="sldNum" sz="quarter" idx="10"/>
          </p:nvPr>
        </p:nvSpPr>
        <p:spPr/>
        <p:txBody>
          <a:bodyPr/>
          <a:lstStyle/>
          <a:p>
            <a:fld id="{5050265C-EA89-49EE-B665-36001A0176DF}" type="slidenum">
              <a:rPr lang="en-US" smtClean="0"/>
              <a:t>16</a:t>
            </a:fld>
            <a:endParaRPr lang="en-US"/>
          </a:p>
        </p:txBody>
      </p:sp>
    </p:spTree>
    <p:extLst>
      <p:ext uri="{BB962C8B-B14F-4D97-AF65-F5344CB8AC3E}">
        <p14:creationId xmlns:p14="http://schemas.microsoft.com/office/powerpoint/2010/main" val="697205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0652" y="4465637"/>
            <a:ext cx="4261485" cy="3696712"/>
          </a:xfrm>
        </p:spPr>
        <p:txBody>
          <a:bodyPr/>
          <a:lstStyle/>
          <a:p>
            <a:pPr marL="0" marR="0" indent="0" algn="l" defTabSz="914400" rtl="0" eaLnBrk="1" fontAlgn="auto" latinLnBrk="0" hangingPunct="1">
              <a:spcBef>
                <a:spcPts val="0"/>
              </a:spcBef>
              <a:spcAft>
                <a:spcPts val="0"/>
              </a:spcAft>
              <a:buClrTx/>
              <a:buSzTx/>
              <a:buFontTx/>
              <a:buNone/>
              <a:tabLst/>
              <a:defRPr/>
            </a:pPr>
            <a:r>
              <a:rPr lang="en-US" dirty="0">
                <a:effectLst/>
                <a:ea typeface="Calibri"/>
                <a:cs typeface="Times New Roman"/>
              </a:rPr>
              <a:t>(The activity on the this</a:t>
            </a:r>
            <a:r>
              <a:rPr lang="en-US" baseline="0" dirty="0">
                <a:effectLst/>
                <a:ea typeface="Calibri"/>
                <a:cs typeface="Times New Roman"/>
              </a:rPr>
              <a:t> </a:t>
            </a:r>
            <a:r>
              <a:rPr lang="en-US" dirty="0">
                <a:effectLst/>
                <a:ea typeface="Calibri"/>
                <a:cs typeface="Times New Roman"/>
              </a:rPr>
              <a:t>slide introduces one way to help intentionally frame our verbal messages (written</a:t>
            </a:r>
            <a:r>
              <a:rPr lang="en-US" baseline="0" dirty="0">
                <a:effectLst/>
                <a:ea typeface="Calibri"/>
                <a:cs typeface="Times New Roman"/>
              </a:rPr>
              <a:t> and spoken)</a:t>
            </a:r>
            <a:r>
              <a:rPr lang="en-US" dirty="0">
                <a:effectLst/>
                <a:ea typeface="Calibri"/>
                <a:cs typeface="Times New Roman"/>
              </a:rPr>
              <a:t> to match one of the three power styles introduced</a:t>
            </a:r>
            <a:r>
              <a:rPr lang="en-US" baseline="0" dirty="0">
                <a:effectLst/>
                <a:ea typeface="Calibri"/>
                <a:cs typeface="Times New Roman"/>
              </a:rPr>
              <a:t> on the previous slide</a:t>
            </a:r>
            <a:r>
              <a:rPr lang="en-US" dirty="0">
                <a:effectLst/>
                <a:ea typeface="Calibri"/>
                <a:cs typeface="Times New Roman"/>
              </a:rPr>
              <a:t>.)</a:t>
            </a:r>
          </a:p>
          <a:p>
            <a:pPr marL="342900" marR="0" lvl="0" indent="-342900">
              <a:spcBef>
                <a:spcPts val="0"/>
              </a:spcBef>
              <a:spcAft>
                <a:spcPts val="0"/>
              </a:spcAft>
              <a:buFont typeface="+mj-lt"/>
              <a:buAutoNum type="arabicPeriod"/>
            </a:pPr>
            <a:r>
              <a:rPr lang="en-US" dirty="0">
                <a:effectLst/>
                <a:ea typeface="Calibri"/>
                <a:cs typeface="Times New Roman"/>
              </a:rPr>
              <a:t>First review the slide then ask participants to begin the role-play. </a:t>
            </a:r>
          </a:p>
          <a:p>
            <a:pPr marL="342900" marR="0" lvl="0" indent="-342900">
              <a:spcBef>
                <a:spcPts val="0"/>
              </a:spcBef>
              <a:spcAft>
                <a:spcPts val="0"/>
              </a:spcAft>
              <a:buFont typeface="+mj-lt"/>
              <a:buAutoNum type="arabicPeriod"/>
            </a:pPr>
            <a:r>
              <a:rPr lang="en-US" dirty="0">
                <a:effectLst/>
                <a:ea typeface="Calibri"/>
                <a:cs typeface="Times New Roman"/>
              </a:rPr>
              <a:t>Conclude by reminding participants that we can’t control everything but we can control how we respond. We demonstrate our control with how we communicate our responses. Have the large group respond to these prompts:</a:t>
            </a:r>
          </a:p>
          <a:p>
            <a:pPr marL="742950" marR="0" lvl="1" indent="-285750">
              <a:spcBef>
                <a:spcPts val="0"/>
              </a:spcBef>
              <a:spcAft>
                <a:spcPts val="0"/>
              </a:spcAft>
              <a:buFont typeface="+mj-lt"/>
              <a:buAutoNum type="alphaLcPeriod"/>
            </a:pPr>
            <a:r>
              <a:rPr lang="en-US" dirty="0">
                <a:effectLst/>
                <a:ea typeface="Calibri"/>
                <a:cs typeface="Times New Roman"/>
              </a:rPr>
              <a:t>When is each type of power style most effective or least effective? </a:t>
            </a:r>
          </a:p>
          <a:p>
            <a:pPr marL="742950" marR="0" lvl="1" indent="-285750">
              <a:spcBef>
                <a:spcPts val="0"/>
              </a:spcBef>
              <a:spcAft>
                <a:spcPts val="0"/>
              </a:spcAft>
              <a:buFont typeface="+mj-lt"/>
              <a:buAutoNum type="alphaLcPeriod"/>
            </a:pPr>
            <a:r>
              <a:rPr lang="en-US" dirty="0">
                <a:effectLst/>
                <a:ea typeface="Calibri"/>
                <a:cs typeface="Times New Roman"/>
              </a:rPr>
              <a:t>How will this type of communication know-how positively impact working relationships? </a:t>
            </a:r>
          </a:p>
          <a:p>
            <a:pPr marL="742950" marR="0" lvl="1" indent="-285750">
              <a:spcBef>
                <a:spcPts val="0"/>
              </a:spcBef>
              <a:spcAft>
                <a:spcPts val="0"/>
              </a:spcAft>
              <a:buFont typeface="+mj-lt"/>
              <a:buAutoNum type="alphaLcPeriod"/>
            </a:pPr>
            <a:r>
              <a:rPr lang="en-US" dirty="0">
                <a:effectLst/>
                <a:ea typeface="Calibri"/>
                <a:cs typeface="Times New Roman"/>
              </a:rPr>
              <a:t>How might this reduce some work related stress associated with unclear job expectations and dysfunctional workplace dynamics?</a:t>
            </a:r>
          </a:p>
          <a:p>
            <a:pPr marL="742950" marR="0" lvl="1" indent="-285750">
              <a:spcBef>
                <a:spcPts val="0"/>
              </a:spcBef>
              <a:spcAft>
                <a:spcPts val="0"/>
              </a:spcAft>
              <a:buFont typeface="+mj-lt"/>
              <a:buAutoNum type="alphaLcPeriod"/>
            </a:pPr>
            <a:r>
              <a:rPr lang="en-US" dirty="0">
                <a:effectLst/>
                <a:ea typeface="Calibri"/>
                <a:cs typeface="Times New Roman"/>
              </a:rPr>
              <a:t>What does this have to do with time management? (Trainer: if participants don’t get the point about solving some of the causes that lead to job burnout which then impacts time management and vice-a-versa, below is a list of consequences of burnout according to the Mayo Clinic website.)</a:t>
            </a:r>
          </a:p>
          <a:p>
            <a:pPr marL="342900" marR="0" lvl="0" indent="-342900">
              <a:spcBef>
                <a:spcPts val="0"/>
              </a:spcBef>
              <a:spcAft>
                <a:spcPts val="0"/>
              </a:spcAft>
              <a:buFont typeface="Symbol"/>
              <a:buChar char=""/>
            </a:pPr>
            <a:r>
              <a:rPr lang="en-US" dirty="0">
                <a:effectLst/>
                <a:ea typeface="Times New Roman"/>
                <a:cs typeface="Times New Roman"/>
              </a:rPr>
              <a:t>Excessive stress</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Fatigue</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Insomnia</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A negative spillover into personal relationships or home life</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Depression</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Anxiety</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Alcohol or substance abuse</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Heart disease</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High cholesterol</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Type 2 diabetes, especially in women</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Stroke</a:t>
            </a:r>
            <a:endParaRPr lang="en-US" dirty="0">
              <a:effectLst/>
              <a:ea typeface="Calibri"/>
              <a:cs typeface="Times New Roman"/>
            </a:endParaRPr>
          </a:p>
          <a:p>
            <a:pPr marL="342900" marR="0" lvl="0" indent="-342900">
              <a:spcBef>
                <a:spcPts val="0"/>
              </a:spcBef>
              <a:spcAft>
                <a:spcPts val="0"/>
              </a:spcAft>
              <a:buFont typeface="Symbol"/>
              <a:buChar char=""/>
            </a:pPr>
            <a:r>
              <a:rPr lang="en-US" dirty="0">
                <a:effectLst/>
                <a:ea typeface="Times New Roman"/>
                <a:cs typeface="Times New Roman"/>
              </a:rPr>
              <a:t>Obesity</a:t>
            </a:r>
            <a:endParaRPr lang="en-US" dirty="0">
              <a:effectLst/>
              <a:ea typeface="Calibri"/>
              <a:cs typeface="Times New Roman"/>
            </a:endParaRPr>
          </a:p>
          <a:p>
            <a:pPr marL="342900" marR="0" lvl="0" indent="-342900">
              <a:spcBef>
                <a:spcPts val="0"/>
              </a:spcBef>
              <a:spcAft>
                <a:spcPts val="1000"/>
              </a:spcAft>
              <a:buFont typeface="Symbol"/>
              <a:buChar char=""/>
            </a:pPr>
            <a:r>
              <a:rPr lang="en-US" dirty="0">
                <a:effectLst/>
                <a:ea typeface="Times New Roman"/>
                <a:cs typeface="Times New Roman"/>
              </a:rPr>
              <a:t>Vulnerability to illnesses</a:t>
            </a:r>
            <a:endParaRPr lang="en-US" dirty="0">
              <a:effectLst/>
              <a:ea typeface="Calibri"/>
              <a:cs typeface="Times New Roman"/>
            </a:endParaRPr>
          </a:p>
          <a:p>
            <a:pPr marL="0" marR="0" indent="0" algn="l" defTabSz="914400" rtl="0" eaLnBrk="1" fontAlgn="auto" latinLnBrk="0" hangingPunct="1">
              <a:spcBef>
                <a:spcPts val="0"/>
              </a:spcBef>
              <a:spcAft>
                <a:spcPts val="0"/>
              </a:spcAft>
              <a:buClrTx/>
              <a:buSzTx/>
              <a:buFontTx/>
              <a:buNone/>
              <a:tabLst/>
              <a:defRPr/>
            </a:pPr>
            <a:endParaRPr lang="en-US" dirty="0">
              <a:effectLst/>
              <a:ea typeface="Calibri"/>
              <a:cs typeface="Times New Roman"/>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17</a:t>
            </a:fld>
            <a:endParaRPr lang="en-US"/>
          </a:p>
        </p:txBody>
      </p:sp>
    </p:spTree>
    <p:extLst>
      <p:ext uri="{BB962C8B-B14F-4D97-AF65-F5344CB8AC3E}">
        <p14:creationId xmlns:p14="http://schemas.microsoft.com/office/powerpoint/2010/main" val="2915355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consistent tips for all people when it comes to time management</a:t>
            </a:r>
            <a:r>
              <a:rPr lang="en-US" baseline="0" dirty="0"/>
              <a:t> is learning to say “no.” We say yes and sometimes find we are overcommitted, regret helping, or simply don’t want to do whatever we agreed to do. These questions don’t explain how to communicate the word “no,” but they provide a guide to make an informed choice of response. (The strategy on the next page helps is helpful trick to learn.)</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18</a:t>
            </a:fld>
            <a:endParaRPr lang="en-US"/>
          </a:p>
        </p:txBody>
      </p:sp>
    </p:spTree>
    <p:extLst>
      <p:ext uri="{BB962C8B-B14F-4D97-AF65-F5344CB8AC3E}">
        <p14:creationId xmlns:p14="http://schemas.microsoft.com/office/powerpoint/2010/main" val="2684696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a:t>
            </a:r>
            <a:r>
              <a:rPr lang="en-US" baseline="0" dirty="0"/>
              <a:t> Slide)</a:t>
            </a:r>
          </a:p>
          <a:p>
            <a:r>
              <a:rPr lang="en-US" baseline="0" dirty="0"/>
              <a:t>Although somewhat silly, this “mantra” of “DU” (pronounce duh) is helpful in learning WHEN to say no. Explain that the ideas behind the words as noted below. Just for fun, invite participants to say each aloud.</a:t>
            </a:r>
          </a:p>
          <a:p>
            <a:r>
              <a:rPr lang="en-US" b="1" baseline="0" dirty="0"/>
              <a:t>De-catastrophize</a:t>
            </a:r>
            <a:r>
              <a:rPr lang="en-US" baseline="0" dirty="0"/>
              <a:t>: Take the “doom” out of the equation. What is </a:t>
            </a:r>
            <a:r>
              <a:rPr lang="en-US" b="1" baseline="0" dirty="0"/>
              <a:t>really</a:t>
            </a:r>
            <a:r>
              <a:rPr lang="en-US" baseline="0" dirty="0"/>
              <a:t> the worst thing that will happen if you honestly say, “No.” </a:t>
            </a:r>
          </a:p>
          <a:p>
            <a:r>
              <a:rPr lang="en-US" b="1" baseline="0" dirty="0"/>
              <a:t>Un-emotionalize: </a:t>
            </a:r>
            <a:r>
              <a:rPr lang="en-US" baseline="0" dirty="0"/>
              <a:t>Remove the ego. Yes, it’s nice to be asked, invited, called upon. But, if you remove your ego from the equation and think about </a:t>
            </a:r>
            <a:r>
              <a:rPr lang="en-US" b="1" baseline="0" dirty="0"/>
              <a:t>your priorities</a:t>
            </a:r>
            <a:r>
              <a:rPr lang="en-US" baseline="0" dirty="0"/>
              <a:t>, saying no becomes a lot easier. </a:t>
            </a:r>
          </a:p>
          <a:p>
            <a:endParaRPr lang="en-US" baseline="0" dirty="0"/>
          </a:p>
          <a:p>
            <a:r>
              <a:rPr lang="en-US" baseline="0" dirty="0"/>
              <a:t>(Trainer note: Essentially these two words have been made-up to make this point.) The next slide gives tips for how to actually say the word, “no,” in a constructive way.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19</a:t>
            </a:fld>
            <a:endParaRPr lang="en-US"/>
          </a:p>
        </p:txBody>
      </p:sp>
    </p:spTree>
    <p:extLst>
      <p:ext uri="{BB962C8B-B14F-4D97-AF65-F5344CB8AC3E}">
        <p14:creationId xmlns:p14="http://schemas.microsoft.com/office/powerpoint/2010/main" val="393356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these tips on how</a:t>
            </a:r>
            <a:r>
              <a:rPr lang="en-US" baseline="0" dirty="0"/>
              <a:t> to effectively say “no” are according to </a:t>
            </a:r>
            <a:r>
              <a:rPr lang="en-US" dirty="0"/>
              <a:t>Joe Baker,</a:t>
            </a:r>
            <a:r>
              <a:rPr lang="en-US" baseline="0" dirty="0"/>
              <a:t> a </a:t>
            </a:r>
            <a:r>
              <a:rPr lang="en-US" dirty="0"/>
              <a:t>leadership consultant and executive coach. He explains: “How can you say 'no' effectively? Knowing when to say 'no' is about leading yourself and managing your schedule. Saying 'no' in a constructive way is about leading others and managing relationships.” Inc.com</a:t>
            </a:r>
            <a:r>
              <a:rPr lang="en-US" baseline="0" dirty="0"/>
              <a:t> has a list of seven ways to say no and their list begins with “Say it.” I’s a small but powerful word. Remember to offer two other powerful words: Please and thank you, as the situation calls for. For example, “Thank you for inviting me. I can’t attend but please keep me in mind for next time.”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20</a:t>
            </a:fld>
            <a:endParaRPr lang="en-US"/>
          </a:p>
        </p:txBody>
      </p:sp>
    </p:spTree>
    <p:extLst>
      <p:ext uri="{BB962C8B-B14F-4D97-AF65-F5344CB8AC3E}">
        <p14:creationId xmlns:p14="http://schemas.microsoft.com/office/powerpoint/2010/main" val="1158200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way </a:t>
            </a: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prioritize</a:t>
            </a:r>
            <a:r>
              <a:rPr lang="en-US" sz="1200" kern="1200" baseline="0" dirty="0">
                <a:solidFill>
                  <a:schemeClr val="tx1"/>
                </a:solidFill>
                <a:effectLst/>
                <a:latin typeface="+mn-lt"/>
                <a:ea typeface="+mn-ea"/>
                <a:cs typeface="+mn-cs"/>
              </a:rPr>
              <a:t> time </a:t>
            </a:r>
            <a:r>
              <a:rPr lang="en-US" sz="1200" kern="1200" dirty="0">
                <a:solidFill>
                  <a:schemeClr val="tx1"/>
                </a:solidFill>
                <a:effectLst/>
                <a:latin typeface="+mn-lt"/>
                <a:ea typeface="+mn-ea"/>
                <a:cs typeface="+mn-cs"/>
              </a:rPr>
              <a:t>mindfully rather</a:t>
            </a:r>
            <a:r>
              <a:rPr lang="en-US" sz="1200" kern="1200" baseline="0" dirty="0">
                <a:solidFill>
                  <a:schemeClr val="tx1"/>
                </a:solidFill>
                <a:effectLst/>
                <a:latin typeface="+mn-lt"/>
                <a:ea typeface="+mn-ea"/>
                <a:cs typeface="+mn-cs"/>
              </a:rPr>
              <a:t> than by</a:t>
            </a:r>
            <a:r>
              <a:rPr lang="en-US" sz="1200" kern="1200" dirty="0">
                <a:solidFill>
                  <a:schemeClr val="tx1"/>
                </a:solidFill>
                <a:effectLst/>
                <a:latin typeface="+mn-lt"/>
                <a:ea typeface="+mn-ea"/>
                <a:cs typeface="+mn-cs"/>
              </a:rPr>
              <a:t> responding mindlessly on “auto-pilot</a:t>
            </a:r>
            <a:r>
              <a:rPr lang="en-US" sz="1200" kern="1200" baseline="0" dirty="0">
                <a:solidFill>
                  <a:schemeClr val="tx1"/>
                </a:solidFill>
                <a:effectLst/>
                <a:latin typeface="+mn-lt"/>
                <a:ea typeface="+mn-ea"/>
                <a:cs typeface="+mn-cs"/>
              </a:rPr>
              <a:t>” to every message and electronic communication one receives is to set aside chunks of time. Set aside time in the morning, mid-day, and later to check and respond to electronic communication.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21</a:t>
            </a:fld>
            <a:endParaRPr lang="en-US"/>
          </a:p>
        </p:txBody>
      </p:sp>
    </p:spTree>
    <p:extLst>
      <p:ext uri="{BB962C8B-B14F-4D97-AF65-F5344CB8AC3E}">
        <p14:creationId xmlns:p14="http://schemas.microsoft.com/office/powerpoint/2010/main" val="150850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(Animated</a:t>
            </a:r>
            <a:r>
              <a:rPr lang="en-US" baseline="0" dirty="0"/>
              <a:t> Slide—stay on puzzle image until after solving for the correct word and then click to reveal it. </a:t>
            </a:r>
            <a:r>
              <a:rPr lang="en-US" dirty="0"/>
              <a:t>Conclude the training session by playing this game of “hangman.” </a:t>
            </a:r>
            <a:r>
              <a:rPr lang="en-US" baseline="0" dirty="0"/>
              <a:t>After it’s been solved, state that one</a:t>
            </a:r>
            <a:r>
              <a:rPr lang="en-US" dirty="0"/>
              <a:t> cannot manage time. Time is not managed—but treats us all the same. It is democratic.) </a:t>
            </a:r>
          </a:p>
          <a:p>
            <a:endParaRPr lang="en-US" baseline="0" dirty="0"/>
          </a:p>
          <a:p>
            <a:r>
              <a:rPr lang="en-US" dirty="0"/>
              <a:t>Remind</a:t>
            </a:r>
            <a:r>
              <a:rPr lang="en-US" baseline="0" dirty="0"/>
              <a:t> participants the overarching reality for healthcare employees: More work, fewer workers, but the same twenty-four hours each day. Use it wisely.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22</a:t>
            </a:fld>
            <a:endParaRPr lang="en-US"/>
          </a:p>
        </p:txBody>
      </p:sp>
    </p:spTree>
    <p:extLst>
      <p:ext uri="{BB962C8B-B14F-4D97-AF65-F5344CB8AC3E}">
        <p14:creationId xmlns:p14="http://schemas.microsoft.com/office/powerpoint/2010/main" val="1164711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allows,</a:t>
            </a:r>
            <a:r>
              <a:rPr lang="en-US" baseline="0" dirty="0"/>
              <a:t> ask participants to review their “take-a-way” and how they will incorporate something they learned in today’s workshop.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23</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a:t>
            </a:r>
            <a:r>
              <a:rPr lang="en-US" baseline="0" dirty="0"/>
              <a:t> preview the session.</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14737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389437"/>
            <a:ext cx="4261485" cy="3696712"/>
          </a:xfrm>
        </p:spPr>
        <p:txBody>
          <a:bodyPr/>
          <a:lstStyle/>
          <a:p>
            <a:r>
              <a:rPr lang="en-US" baseline="0" dirty="0"/>
              <a:t>(Animated Slide—after the title, four “answers” will appear on the click, followed by each correct response in order.)</a:t>
            </a:r>
          </a:p>
          <a:p>
            <a:r>
              <a:rPr lang="en-US" baseline="0" dirty="0" smtClean="0"/>
              <a:t>See </a:t>
            </a:r>
            <a:r>
              <a:rPr lang="en-US" baseline="0" dirty="0"/>
              <a:t>detailed procedures on page 5 of the Trainer Manual that accompanies this PowerPoint.)</a:t>
            </a:r>
          </a:p>
          <a:p>
            <a:endParaRPr lang="en-US" baseline="0" dirty="0"/>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To acknowledge the link between external stressors and time management as one method of reducing negative impacts of stress.</a:t>
            </a:r>
          </a:p>
          <a:p>
            <a:r>
              <a:rPr lang="en-US" sz="1200" b="1" u="none" kern="1200" dirty="0" smtClean="0">
                <a:solidFill>
                  <a:schemeClr val="tx1"/>
                </a:solidFill>
                <a:effectLst/>
                <a:latin typeface="+mn-lt"/>
                <a:ea typeface="+mn-ea"/>
                <a:cs typeface="+mn-cs"/>
              </a:rPr>
              <a:t>Procedures</a:t>
            </a:r>
            <a:r>
              <a:rPr lang="en-US" sz="1200" b="1" u="none"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(Note to trainer: Depending on the participant make-up of your groups, you may find value in adding the comments about burnout associated with nurse and physician professionals noted in the introduction to this training document.)</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Reveal only the title of PowerPoint slide 4 until prompted.</a:t>
            </a:r>
          </a:p>
          <a:p>
            <a:pPr marL="228600" lvl="0" indent="-228600">
              <a:buFont typeface="+mj-lt"/>
              <a:buAutoNum type="arabicPeriod"/>
            </a:pPr>
            <a:r>
              <a:rPr lang="en-US" sz="1200" kern="1200" dirty="0">
                <a:solidFill>
                  <a:schemeClr val="tx1"/>
                </a:solidFill>
                <a:effectLst/>
                <a:latin typeface="+mn-lt"/>
                <a:ea typeface="+mn-ea"/>
                <a:cs typeface="+mn-cs"/>
              </a:rPr>
              <a:t>Ask participants to form small groups of 3-4 people (or join pairs if few participants) and that one person is the designated “contestant.” When prompted, the contestant will provide the responses on behalf of the group.</a:t>
            </a:r>
          </a:p>
          <a:p>
            <a:pPr marL="228600" lvl="0" indent="-228600">
              <a:buFont typeface="+mj-lt"/>
              <a:buAutoNum type="arabicPeriod"/>
            </a:pPr>
            <a:r>
              <a:rPr lang="en-US" sz="1200" kern="1200" dirty="0">
                <a:solidFill>
                  <a:schemeClr val="tx1"/>
                </a:solidFill>
                <a:effectLst/>
                <a:latin typeface="+mn-lt"/>
                <a:ea typeface="+mn-ea"/>
                <a:cs typeface="+mn-cs"/>
              </a:rPr>
              <a:t>Explain that groups are about to be shown four answers, similar to the game show Jeopardy. Groups will be given a few minutes to discuss and determine an answer.  The contestant for each group will be called on to give the group’s response to each question.</a:t>
            </a:r>
          </a:p>
          <a:p>
            <a:pPr marL="228600" lvl="0" indent="-228600">
              <a:buFont typeface="+mj-lt"/>
              <a:buAutoNum type="arabicPeriod"/>
            </a:pPr>
            <a:r>
              <a:rPr lang="en-US" sz="1200" kern="1200" dirty="0">
                <a:solidFill>
                  <a:schemeClr val="tx1"/>
                </a:solidFill>
                <a:effectLst/>
                <a:latin typeface="+mn-lt"/>
                <a:ea typeface="+mn-ea"/>
                <a:cs typeface="+mn-cs"/>
              </a:rPr>
              <a:t>Working with one question at a time, give all contestants a chance to answer before revealing the correct response. Once answer has been revealed, briefly discuss.</a:t>
            </a:r>
          </a:p>
          <a:p>
            <a:pPr marL="228600" lvl="0" indent="-228600">
              <a:buFont typeface="+mj-lt"/>
              <a:buAutoNum type="arabicPeriod"/>
            </a:pPr>
            <a:r>
              <a:rPr lang="en-US" sz="1200" kern="1200" dirty="0">
                <a:solidFill>
                  <a:schemeClr val="tx1"/>
                </a:solidFill>
                <a:effectLst/>
                <a:latin typeface="+mn-lt"/>
                <a:ea typeface="+mn-ea"/>
                <a:cs typeface="+mn-cs"/>
              </a:rPr>
              <a:t>Debrief this slide by noting that not all stress is bad and that not everyone who encounters job stress will succumb to burnout. Mention other groups who encounter burnout such as police officers and teachers.</a:t>
            </a:r>
          </a:p>
          <a:p>
            <a:pPr marL="228600" lvl="0" indent="-228600">
              <a:buFont typeface="+mj-lt"/>
              <a:buAutoNum type="arabicPeriod"/>
            </a:pPr>
            <a:r>
              <a:rPr lang="en-US" sz="1200" kern="1200" dirty="0">
                <a:solidFill>
                  <a:schemeClr val="tx1"/>
                </a:solidFill>
                <a:effectLst/>
                <a:latin typeface="+mn-lt"/>
                <a:ea typeface="+mn-ea"/>
                <a:cs typeface="+mn-cs"/>
              </a:rPr>
              <a:t>Conclude by explaining the reason this session on time management began with an activity about stress and burnout is because according to the CDC and others, one way to combat both is through effective time management practices. </a:t>
            </a:r>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4</a:t>
            </a:fld>
            <a:endParaRPr lang="en-US"/>
          </a:p>
        </p:txBody>
      </p:sp>
    </p:spTree>
    <p:extLst>
      <p:ext uri="{BB962C8B-B14F-4D97-AF65-F5344CB8AC3E}">
        <p14:creationId xmlns:p14="http://schemas.microsoft.com/office/powerpoint/2010/main" val="315549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US" sz="1200" b="0" dirty="0" smtClean="0">
                <a:effectLst/>
                <a:latin typeface="Century Schoolbook"/>
                <a:ea typeface="Calibri"/>
                <a:cs typeface="Times New Roman"/>
              </a:rPr>
              <a:t>(See </a:t>
            </a:r>
            <a:r>
              <a:rPr lang="en-US" sz="1200" b="0" dirty="0">
                <a:effectLst/>
                <a:latin typeface="Century Schoolbook"/>
                <a:ea typeface="Calibri"/>
                <a:cs typeface="Times New Roman"/>
              </a:rPr>
              <a:t>detailed procedures on pages </a:t>
            </a:r>
            <a:r>
              <a:rPr lang="en-US" sz="1200" b="0" dirty="0" smtClean="0">
                <a:effectLst/>
                <a:latin typeface="Century Schoolbook"/>
                <a:ea typeface="Calibri"/>
                <a:cs typeface="Times New Roman"/>
              </a:rPr>
              <a:t>6</a:t>
            </a:r>
            <a:r>
              <a:rPr lang="en-US" sz="1200" u="none" kern="1200" dirty="0" smtClean="0">
                <a:solidFill>
                  <a:schemeClr val="tx1"/>
                </a:solidFill>
                <a:effectLst/>
                <a:latin typeface="+mn-lt"/>
                <a:ea typeface="+mn-ea"/>
                <a:cs typeface="+mn-cs"/>
              </a:rPr>
              <a:t>–</a:t>
            </a:r>
            <a:r>
              <a:rPr lang="en-US" sz="1200" b="0" dirty="0" smtClean="0">
                <a:effectLst/>
                <a:latin typeface="Century Schoolbook"/>
                <a:ea typeface="Calibri"/>
                <a:cs typeface="Times New Roman"/>
              </a:rPr>
              <a:t>7</a:t>
            </a:r>
            <a:r>
              <a:rPr lang="en-US" sz="1200" b="0" baseline="0" dirty="0" smtClean="0">
                <a:effectLst/>
                <a:latin typeface="Century Schoolbook"/>
                <a:ea typeface="Calibri"/>
                <a:cs typeface="Times New Roman"/>
              </a:rPr>
              <a:t> </a:t>
            </a:r>
            <a:r>
              <a:rPr lang="en-US" sz="1200" b="0" dirty="0">
                <a:effectLst/>
                <a:latin typeface="Century Schoolbook"/>
                <a:ea typeface="Calibri"/>
                <a:cs typeface="Times New Roman"/>
              </a:rPr>
              <a:t>of the Trainer Manual that accompanies this </a:t>
            </a:r>
            <a:r>
              <a:rPr lang="en-US" dirty="0"/>
              <a:t>PowerPoint</a:t>
            </a:r>
            <a:r>
              <a:rPr lang="en-US" sz="1200" b="0" dirty="0" smtClean="0">
                <a:effectLst/>
                <a:latin typeface="Century Schoolbook"/>
                <a:ea typeface="Calibri"/>
                <a:cs typeface="Times New Roman"/>
              </a:rPr>
              <a:t>.)</a:t>
            </a:r>
          </a:p>
          <a:p>
            <a:pPr>
              <a:lnSpc>
                <a:spcPct val="200000"/>
              </a:lnSpc>
              <a:spcAft>
                <a:spcPts val="1000"/>
              </a:spcAft>
            </a:pPr>
            <a:endParaRPr lang="en-US" sz="1200" b="1" dirty="0">
              <a:effectLst/>
              <a:latin typeface="Century Schoolbook"/>
              <a:ea typeface="Calibri"/>
              <a:cs typeface="Times New Roman"/>
            </a:endParaRP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This activity encourages laughter in dealing with daily stressors because laughter is linked with both stress reduction and learning.  </a:t>
            </a:r>
          </a:p>
          <a:p>
            <a:r>
              <a:rPr lang="en-US" sz="1200" b="1" kern="1200" dirty="0">
                <a:solidFill>
                  <a:schemeClr val="tx1"/>
                </a:solidFill>
                <a:effectLst/>
                <a:latin typeface="+mn-lt"/>
                <a:ea typeface="+mn-ea"/>
                <a:cs typeface="+mn-cs"/>
              </a:rPr>
              <a:t>Materials Needed</a:t>
            </a:r>
            <a:r>
              <a:rPr lang="en-US" sz="1200" b="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Copy of the “Who? Me? Stressed?” worksheet (on page 7 of the Trainer Manual)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Pen/pencil</a:t>
            </a:r>
          </a:p>
          <a:p>
            <a:r>
              <a:rPr lang="en-US" sz="1200" b="1" kern="1200" dirty="0">
                <a:solidFill>
                  <a:schemeClr val="tx1"/>
                </a:solidFill>
                <a:effectLst/>
                <a:latin typeface="+mn-lt"/>
                <a:ea typeface="+mn-ea"/>
                <a:cs typeface="+mn-cs"/>
              </a:rPr>
              <a:t>Procedures:</a:t>
            </a:r>
          </a:p>
          <a:p>
            <a:r>
              <a:rPr lang="en-US" sz="1200" i="1" kern="1200" dirty="0">
                <a:solidFill>
                  <a:schemeClr val="tx1"/>
                </a:solidFill>
                <a:effectLst/>
                <a:latin typeface="+mn-lt"/>
                <a:ea typeface="+mn-ea"/>
                <a:cs typeface="+mn-cs"/>
              </a:rPr>
              <a:t>(Note to trainer: Advise participants that this is an individual and small group activity.)</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Distribute a copy of the worksheet to each participant. Each participant should independently review and complete the seven questions on the worksheet. (</a:t>
            </a:r>
            <a:r>
              <a:rPr lang="en-US" sz="1200" kern="1200" dirty="0" smtClean="0">
                <a:solidFill>
                  <a:schemeClr val="tx1"/>
                </a:solidFill>
                <a:effectLst/>
                <a:latin typeface="+mn-lt"/>
                <a:ea typeface="+mn-ea"/>
                <a:cs typeface="+mn-cs"/>
              </a:rPr>
              <a:t>3</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5 </a:t>
            </a:r>
            <a:r>
              <a:rPr lang="en-US" sz="1200" kern="1200" dirty="0">
                <a:solidFill>
                  <a:schemeClr val="tx1"/>
                </a:solidFill>
                <a:effectLst/>
                <a:latin typeface="+mn-lt"/>
                <a:ea typeface="+mn-ea"/>
                <a:cs typeface="+mn-cs"/>
              </a:rPr>
              <a:t>minutes.)</a:t>
            </a:r>
          </a:p>
          <a:p>
            <a:pPr marL="228600" lvl="0" indent="-228600">
              <a:buFont typeface="+mj-lt"/>
              <a:buAutoNum type="arabicPeriod"/>
            </a:pPr>
            <a:r>
              <a:rPr lang="en-US" sz="1200" kern="1200" dirty="0">
                <a:solidFill>
                  <a:schemeClr val="tx1"/>
                </a:solidFill>
                <a:effectLst/>
                <a:latin typeface="+mn-lt"/>
                <a:ea typeface="+mn-ea"/>
                <a:cs typeface="+mn-cs"/>
              </a:rPr>
              <a:t>Have participants form groups of </a:t>
            </a:r>
            <a:r>
              <a:rPr lang="en-US" sz="1200" kern="1200" dirty="0" smtClean="0">
                <a:solidFill>
                  <a:schemeClr val="tx1"/>
                </a:solidFill>
                <a:effectLst/>
                <a:latin typeface="+mn-lt"/>
                <a:ea typeface="+mn-ea"/>
                <a:cs typeface="+mn-cs"/>
              </a:rPr>
              <a:t>3</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4 </a:t>
            </a:r>
            <a:r>
              <a:rPr lang="en-US" sz="1200" kern="1200" dirty="0">
                <a:solidFill>
                  <a:schemeClr val="tx1"/>
                </a:solidFill>
                <a:effectLst/>
                <a:latin typeface="+mn-lt"/>
                <a:ea typeface="+mn-ea"/>
                <a:cs typeface="+mn-cs"/>
              </a:rPr>
              <a:t>people and briefly discuss their responses (for small number of participants in a session, this can be a partner activity).</a:t>
            </a:r>
          </a:p>
          <a:p>
            <a:pPr marL="228600" lvl="0" indent="-228600">
              <a:buFont typeface="+mj-lt"/>
              <a:buAutoNum type="arabicPeriod"/>
            </a:pPr>
            <a:r>
              <a:rPr lang="en-US" sz="1200" kern="1200" dirty="0">
                <a:solidFill>
                  <a:schemeClr val="tx1"/>
                </a:solidFill>
                <a:effectLst/>
                <a:latin typeface="+mn-lt"/>
                <a:ea typeface="+mn-ea"/>
                <a:cs typeface="+mn-cs"/>
              </a:rPr>
              <a:t>Next, tell them they will have 10 minutes to create a “stress-skit” which is an overly dramatized (and humorous) role-play of a stressful situation that one or more has encountered. Encourage creativity, imagination, and suggest formats such as musicals (GREASE, Hamilton…) soap operas, or Shakespearean plays.</a:t>
            </a:r>
          </a:p>
          <a:p>
            <a:pPr marL="228600" lvl="0" indent="-228600">
              <a:buFont typeface="+mj-lt"/>
              <a:buAutoNum type="arabicPeriod"/>
            </a:pPr>
            <a:r>
              <a:rPr lang="en-US" sz="1200" kern="1200" dirty="0">
                <a:solidFill>
                  <a:schemeClr val="tx1"/>
                </a:solidFill>
                <a:effectLst/>
                <a:latin typeface="+mn-lt"/>
                <a:ea typeface="+mn-ea"/>
                <a:cs typeface="+mn-cs"/>
              </a:rPr>
              <a:t>After 10 minutes (and they will probably want more), invite volunteers (or each group depending on the participant feedback) to perform their stress-skits in front of the large group. </a:t>
            </a:r>
          </a:p>
          <a:p>
            <a:pPr marL="228600" lvl="0" indent="-228600">
              <a:buFont typeface="+mj-lt"/>
              <a:buAutoNum type="arabicPeriod"/>
            </a:pPr>
            <a:r>
              <a:rPr lang="en-US" sz="1200" kern="1200" dirty="0">
                <a:solidFill>
                  <a:schemeClr val="tx1"/>
                </a:solidFill>
                <a:effectLst/>
                <a:latin typeface="+mn-lt"/>
                <a:ea typeface="+mn-ea"/>
                <a:cs typeface="+mn-cs"/>
              </a:rPr>
              <a:t>(During the creation and delivery of the stress skits, there will be laughter!)</a:t>
            </a:r>
          </a:p>
          <a:p>
            <a:pPr marL="228600" lvl="0" indent="-228600">
              <a:buFont typeface="+mj-lt"/>
              <a:buAutoNum type="arabicPeriod"/>
            </a:pPr>
            <a:r>
              <a:rPr lang="en-US" sz="1200" kern="1200" dirty="0">
                <a:solidFill>
                  <a:schemeClr val="tx1"/>
                </a:solidFill>
                <a:effectLst/>
                <a:latin typeface="+mn-lt"/>
                <a:ea typeface="+mn-ea"/>
                <a:cs typeface="+mn-cs"/>
              </a:rPr>
              <a:t>Conclude this activity by reminding participants of the many health benefits of laughter, including stress reduction.  In addition, there are a number of studies supporting the link between laughing and learning. </a:t>
            </a:r>
            <a:endParaRPr lang="en-US" sz="1200" b="1" dirty="0">
              <a:effectLst/>
              <a:latin typeface="Century Schoolbook"/>
              <a:ea typeface="Calibri"/>
              <a:cs typeface="Times New Roman"/>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5</a:t>
            </a:fld>
            <a:endParaRPr lang="en-US"/>
          </a:p>
        </p:txBody>
      </p:sp>
    </p:spTree>
    <p:extLst>
      <p:ext uri="{BB962C8B-B14F-4D97-AF65-F5344CB8AC3E}">
        <p14:creationId xmlns:p14="http://schemas.microsoft.com/office/powerpoint/2010/main" val="48353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Slide--reveal</a:t>
            </a:r>
            <a:r>
              <a:rPr lang="en-US" baseline="0" dirty="0"/>
              <a:t> the definition and then each of the five causes of burnout.</a:t>
            </a:r>
            <a:r>
              <a:rPr lang="en-US" dirty="0"/>
              <a:t>)</a:t>
            </a:r>
          </a:p>
          <a:p>
            <a:r>
              <a:rPr lang="en-US" baseline="0" dirty="0"/>
              <a:t>Explain that this time management workshop will define some of the causes of burnout according to Mayo Clinic and address methods of reducing their impacts. The next slide begins with “loss of control.” </a:t>
            </a:r>
            <a:endParaRPr lang="en-US" dirty="0"/>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6</a:t>
            </a:fld>
            <a:endParaRPr lang="en-US"/>
          </a:p>
        </p:txBody>
      </p:sp>
    </p:spTree>
    <p:extLst>
      <p:ext uri="{BB962C8B-B14F-4D97-AF65-F5344CB8AC3E}">
        <p14:creationId xmlns:p14="http://schemas.microsoft.com/office/powerpoint/2010/main" val="399263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Give</a:t>
            </a:r>
            <a:r>
              <a:rPr lang="en-US" b="0" baseline="0" dirty="0"/>
              <a:t> a moment for everyone to review the image and then define the first cause.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Lack </a:t>
            </a:r>
            <a:r>
              <a:rPr lang="en-US" b="1" dirty="0"/>
              <a:t>of control:</a:t>
            </a:r>
            <a:r>
              <a:rPr lang="en-US" dirty="0"/>
              <a:t> An inability to influence decisions that affect your job — such as your schedule, assignments or workload,</a:t>
            </a:r>
            <a:r>
              <a:rPr lang="en-US" baseline="0" dirty="0"/>
              <a:t> which</a:t>
            </a:r>
            <a:r>
              <a:rPr lang="en-US" dirty="0"/>
              <a:t> could lead to job burnout. So could a lack of the resources you need to do your work</a:t>
            </a:r>
            <a:r>
              <a:rPr lang="en-US" baseline="0" dirty="0"/>
              <a:t>. Clarify that we can’t control everything but we can control some areas. One step in taking control is to plan. The next slide begins an activity on how well we plan. </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7</a:t>
            </a:fld>
            <a:endParaRPr lang="en-US"/>
          </a:p>
        </p:txBody>
      </p:sp>
    </p:spTree>
    <p:extLst>
      <p:ext uri="{BB962C8B-B14F-4D97-AF65-F5344CB8AC3E}">
        <p14:creationId xmlns:p14="http://schemas.microsoft.com/office/powerpoint/2010/main" val="193792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02715" y="4465637"/>
            <a:ext cx="4261485" cy="3696712"/>
          </a:xfrm>
        </p:spPr>
        <p:txBody>
          <a:bodyPr/>
          <a:lstStyle/>
          <a:p>
            <a:r>
              <a:rPr lang="en-US" sz="1200" b="0" kern="1200" dirty="0" smtClean="0">
                <a:solidFill>
                  <a:schemeClr val="tx1"/>
                </a:solidFill>
                <a:effectLst/>
                <a:latin typeface="+mn-lt"/>
                <a:ea typeface="+mn-ea"/>
                <a:cs typeface="+mn-cs"/>
              </a:rPr>
              <a:t>(See </a:t>
            </a:r>
            <a:r>
              <a:rPr lang="en-US" sz="1200" b="0" kern="1200" dirty="0">
                <a:solidFill>
                  <a:schemeClr val="tx1"/>
                </a:solidFill>
                <a:effectLst/>
                <a:latin typeface="+mn-lt"/>
                <a:ea typeface="+mn-ea"/>
                <a:cs typeface="+mn-cs"/>
              </a:rPr>
              <a:t>detailed procedures on pages</a:t>
            </a:r>
            <a:r>
              <a:rPr lang="en-US" sz="1200" b="0" kern="1200" baseline="0" dirty="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8</a:t>
            </a:r>
            <a:r>
              <a:rPr lang="en-US" sz="1200" u="none"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10 </a:t>
            </a:r>
            <a:r>
              <a:rPr lang="en-US" sz="1200" b="0" kern="1200" dirty="0">
                <a:solidFill>
                  <a:schemeClr val="tx1"/>
                </a:solidFill>
                <a:effectLst/>
                <a:latin typeface="+mn-lt"/>
                <a:ea typeface="+mn-ea"/>
                <a:cs typeface="+mn-cs"/>
              </a:rPr>
              <a:t>of the Trainer Manual that accompanies this </a:t>
            </a:r>
            <a:r>
              <a:rPr lang="en-US" sz="1200" b="0" kern="1200" dirty="0" smtClean="0">
                <a:solidFill>
                  <a:schemeClr val="tx1"/>
                </a:solidFill>
                <a:effectLst/>
                <a:latin typeface="+mn-lt"/>
                <a:ea typeface="+mn-ea"/>
                <a:cs typeface="+mn-cs"/>
              </a:rPr>
              <a:t>PowerPoint.)</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Participants will identify their planning style. This activity is designed to demonstrate that there is always room for growth.</a:t>
            </a: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PowerPoint slides </a:t>
            </a:r>
            <a:r>
              <a:rPr lang="en-US" sz="1200" kern="1200" dirty="0" smtClean="0">
                <a:solidFill>
                  <a:schemeClr val="tx1"/>
                </a:solidFill>
                <a:effectLst/>
                <a:latin typeface="+mn-lt"/>
                <a:ea typeface="+mn-ea"/>
                <a:cs typeface="+mn-cs"/>
              </a:rPr>
              <a:t>8</a:t>
            </a:r>
            <a:r>
              <a:rPr lang="en-US" sz="1200" u="non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10</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copy of the “Planning Activity” worksheet (includes SIDE A and SIDE B) for every participant (on</a:t>
            </a:r>
            <a:r>
              <a:rPr lang="en-US" sz="1200" kern="1200" baseline="0" dirty="0">
                <a:solidFill>
                  <a:schemeClr val="tx1"/>
                </a:solidFill>
                <a:effectLst/>
                <a:latin typeface="+mn-lt"/>
                <a:ea typeface="+mn-ea"/>
                <a:cs typeface="+mn-cs"/>
              </a:rPr>
              <a:t> pages </a:t>
            </a:r>
            <a:r>
              <a:rPr lang="en-US" sz="1200" kern="1200" baseline="0" dirty="0" smtClean="0">
                <a:solidFill>
                  <a:schemeClr val="tx1"/>
                </a:solidFill>
                <a:effectLst/>
                <a:latin typeface="+mn-lt"/>
                <a:ea typeface="+mn-ea"/>
                <a:cs typeface="+mn-cs"/>
              </a:rPr>
              <a:t>11</a:t>
            </a:r>
            <a:r>
              <a:rPr lang="en-US" sz="1200" u="none"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12 </a:t>
            </a:r>
            <a:r>
              <a:rPr lang="en-US" sz="1200" kern="1200" baseline="0" dirty="0">
                <a:solidFill>
                  <a:schemeClr val="tx1"/>
                </a:solidFill>
                <a:effectLst/>
                <a:latin typeface="+mn-lt"/>
                <a:ea typeface="+mn-ea"/>
                <a:cs typeface="+mn-cs"/>
              </a:rPr>
              <a:t>of the Trainer Manual).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copy of the “Planning: Interpretation, Scores &amp; Next Steps” worksheet</a:t>
            </a:r>
            <a:r>
              <a:rPr lang="en-US" sz="1200" kern="1200" baseline="0" dirty="0">
                <a:solidFill>
                  <a:schemeClr val="tx1"/>
                </a:solidFill>
                <a:effectLst/>
                <a:latin typeface="+mn-lt"/>
                <a:ea typeface="+mn-ea"/>
                <a:cs typeface="+mn-cs"/>
              </a:rPr>
              <a:t> (on page 13 of the Trainer Manual).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Pen/pencil for each participant </a:t>
            </a:r>
          </a:p>
          <a:p>
            <a:r>
              <a:rPr lang="en-US" sz="1200" b="1" kern="1200" dirty="0">
                <a:solidFill>
                  <a:schemeClr val="tx1"/>
                </a:solidFill>
                <a:effectLst/>
                <a:latin typeface="+mn-lt"/>
                <a:ea typeface="+mn-ea"/>
                <a:cs typeface="+mn-cs"/>
              </a:rPr>
              <a:t>Procedures: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that this is a three-part activity. However, if reduction in activity time is needed, modify the procedure to create an individual activity and ask participants to only complete the survey and disregard the paired activities.)  </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Part One: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to trainer: The first part of the activity invites participants to think about and engage in discussion about effective and ineffective planning efforts. This step sets the stage for part two of the activity which is SIDE B of the “Planning Activity” handout.)</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Reveal PowerPoint slide 8. Explain that this activity provides opportunity to look at an area for reducing stress and to increase time-management effectiveness. </a:t>
            </a:r>
          </a:p>
          <a:p>
            <a:pPr marL="228600" lvl="0" indent="-228600">
              <a:buFont typeface="+mj-lt"/>
              <a:buAutoNum type="arabicPeriod"/>
            </a:pPr>
            <a:r>
              <a:rPr lang="en-US" sz="1200" kern="1200" dirty="0">
                <a:solidFill>
                  <a:schemeClr val="tx1"/>
                </a:solidFill>
                <a:effectLst/>
                <a:latin typeface="+mn-lt"/>
                <a:ea typeface="+mn-ea"/>
                <a:cs typeface="+mn-cs"/>
              </a:rPr>
              <a:t>Inform the group that this is the first of a three-part activity and hand out one copy of the “Planning Activity” worksheet to each participant. Advise participants that the first part of the activity will use SIDE A of the worksheet. </a:t>
            </a:r>
          </a:p>
          <a:p>
            <a:pPr marL="228600" lvl="0" indent="-228600">
              <a:buFont typeface="+mj-lt"/>
              <a:buAutoNum type="arabicPeriod"/>
            </a:pPr>
            <a:r>
              <a:rPr lang="en-US" sz="1200" kern="1200" dirty="0">
                <a:solidFill>
                  <a:schemeClr val="tx1"/>
                </a:solidFill>
                <a:effectLst/>
                <a:latin typeface="+mn-lt"/>
                <a:ea typeface="+mn-ea"/>
                <a:cs typeface="+mn-cs"/>
              </a:rPr>
              <a:t>Next, ask participants to find a partner (triads can also be used).</a:t>
            </a:r>
          </a:p>
          <a:p>
            <a:pPr marL="228600" lvl="0" indent="-228600">
              <a:buFont typeface="+mj-lt"/>
              <a:buAutoNum type="arabicPeriod"/>
            </a:pPr>
            <a:r>
              <a:rPr lang="en-US" sz="1200" kern="1200" dirty="0">
                <a:solidFill>
                  <a:schemeClr val="tx1"/>
                </a:solidFill>
                <a:effectLst/>
                <a:latin typeface="+mn-lt"/>
                <a:ea typeface="+mn-ea"/>
                <a:cs typeface="+mn-cs"/>
              </a:rPr>
              <a:t>Read aloud the directions on the worksheet listed below:</a:t>
            </a:r>
          </a:p>
          <a:p>
            <a:pPr marL="685800" lvl="1" indent="-228600">
              <a:buFont typeface="+mj-lt"/>
              <a:buAutoNum type="arabicPeriod"/>
            </a:pPr>
            <a:r>
              <a:rPr lang="en-US" kern="1200" dirty="0">
                <a:solidFill>
                  <a:schemeClr val="tx1"/>
                </a:solidFill>
                <a:effectLst/>
                <a:latin typeface="+mn-lt"/>
                <a:ea typeface="+mn-ea"/>
                <a:cs typeface="+mn-cs"/>
              </a:rPr>
              <a:t>Directions: With your partner, discuss your personal planning style and effective/ineffective planning outcomes from your recent history.</a:t>
            </a:r>
          </a:p>
          <a:p>
            <a:pPr marL="685800" lvl="1" indent="-228600">
              <a:buFont typeface="+mj-lt"/>
              <a:buAutoNum type="arabicPeriod"/>
            </a:pPr>
            <a:r>
              <a:rPr lang="en-US" kern="1200" dirty="0">
                <a:solidFill>
                  <a:schemeClr val="tx1"/>
                </a:solidFill>
                <a:effectLst/>
                <a:latin typeface="+mn-lt"/>
                <a:ea typeface="+mn-ea"/>
                <a:cs typeface="+mn-cs"/>
              </a:rPr>
              <a:t>After, circle the label below that you believe is most representative of your planning style.</a:t>
            </a:r>
          </a:p>
          <a:p>
            <a:pPr marL="228600" lvl="0" indent="-228600">
              <a:buFont typeface="+mj-lt"/>
              <a:buAutoNum type="arabicPeriod"/>
            </a:pPr>
            <a:r>
              <a:rPr lang="en-US" sz="1200" kern="1200" dirty="0">
                <a:solidFill>
                  <a:schemeClr val="tx1"/>
                </a:solidFill>
                <a:effectLst/>
                <a:latin typeface="+mn-lt"/>
                <a:ea typeface="+mn-ea"/>
                <a:cs typeface="+mn-cs"/>
              </a:rPr>
              <a:t>Instruct participants to quickly review the planning styles listed on SIDE A of the worksheet and, using that information as a guide, discuss with which planning style each identifies and why. Ask them to be specific and to use examples as rationale for their selection. </a:t>
            </a:r>
          </a:p>
          <a:p>
            <a:pPr marL="228600" lvl="0" indent="-228600">
              <a:buFont typeface="+mj-lt"/>
              <a:buAutoNum type="arabicPeriod"/>
            </a:pPr>
            <a:r>
              <a:rPr lang="en-US" sz="1200" kern="1200" dirty="0">
                <a:solidFill>
                  <a:schemeClr val="tx1"/>
                </a:solidFill>
                <a:effectLst/>
                <a:latin typeface="+mn-lt"/>
                <a:ea typeface="+mn-ea"/>
                <a:cs typeface="+mn-cs"/>
              </a:rPr>
              <a:t>After a few minutes, invite volunteers to share.</a:t>
            </a:r>
          </a:p>
          <a:p>
            <a:pPr marL="228600" lvl="0" indent="-228600">
              <a:buFont typeface="+mj-lt"/>
              <a:buAutoNum type="arabicPeriod"/>
            </a:pPr>
            <a:r>
              <a:rPr lang="en-US" sz="1200" kern="1200" dirty="0">
                <a:solidFill>
                  <a:schemeClr val="tx1"/>
                </a:solidFill>
                <a:effectLst/>
                <a:latin typeface="+mn-lt"/>
                <a:ea typeface="+mn-ea"/>
                <a:cs typeface="+mn-cs"/>
              </a:rPr>
              <a:t>Finally, ask participants to take their seats again. To begin part-two of the activity, transition to the next PowerPoint slide.</a:t>
            </a:r>
          </a:p>
        </p:txBody>
      </p:sp>
      <p:sp>
        <p:nvSpPr>
          <p:cNvPr id="4" name="Slide Number Placeholder 3"/>
          <p:cNvSpPr>
            <a:spLocks noGrp="1"/>
          </p:cNvSpPr>
          <p:nvPr>
            <p:ph type="sldNum" sz="quarter" idx="10"/>
          </p:nvPr>
        </p:nvSpPr>
        <p:spPr/>
        <p:txBody>
          <a:bodyPr/>
          <a:lstStyle/>
          <a:p>
            <a:fld id="{5050265C-EA89-49EE-B665-36001A0176DF}" type="slidenum">
              <a:rPr lang="en-US" smtClean="0"/>
              <a:t>8</a:t>
            </a:fld>
            <a:endParaRPr lang="en-US"/>
          </a:p>
        </p:txBody>
      </p:sp>
    </p:spTree>
    <p:extLst>
      <p:ext uri="{BB962C8B-B14F-4D97-AF65-F5344CB8AC3E}">
        <p14:creationId xmlns:p14="http://schemas.microsoft.com/office/powerpoint/2010/main" val="137366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Procedures </a:t>
            </a:r>
            <a:r>
              <a:rPr lang="en-US" sz="1200" b="1" kern="1200" dirty="0">
                <a:solidFill>
                  <a:schemeClr val="tx1"/>
                </a:solidFill>
                <a:effectLst/>
                <a:latin typeface="+mn-lt"/>
                <a:ea typeface="+mn-ea"/>
                <a:cs typeface="+mn-cs"/>
              </a:rPr>
              <a:t>Part Two: </a:t>
            </a:r>
          </a:p>
          <a:p>
            <a:pPr marL="228600" lvl="0" indent="-228600">
              <a:buFont typeface="+mj-lt"/>
              <a:buAutoNum type="arabicPeriod"/>
            </a:pPr>
            <a:r>
              <a:rPr lang="en-US" sz="1200" b="0" kern="1200" dirty="0">
                <a:solidFill>
                  <a:schemeClr val="tx1"/>
                </a:solidFill>
                <a:effectLst/>
                <a:latin typeface="+mn-lt"/>
                <a:ea typeface="+mn-ea"/>
                <a:cs typeface="+mn-cs"/>
              </a:rPr>
              <a:t>Ask participants to turn over the Planning Activity worksheet to SIDE B </a:t>
            </a:r>
            <a:r>
              <a:rPr lang="en-US" sz="1200" b="0" kern="1200" dirty="0" smtClean="0">
                <a:solidFill>
                  <a:schemeClr val="tx1"/>
                </a:solidFill>
                <a:effectLst/>
                <a:latin typeface="+mn-lt"/>
                <a:ea typeface="+mn-ea"/>
                <a:cs typeface="+mn-cs"/>
              </a:rPr>
              <a:t>(page </a:t>
            </a:r>
            <a:r>
              <a:rPr lang="en-US" sz="1200" b="0" kern="1200" dirty="0">
                <a:solidFill>
                  <a:schemeClr val="tx1"/>
                </a:solidFill>
                <a:effectLst/>
                <a:latin typeface="+mn-lt"/>
                <a:ea typeface="+mn-ea"/>
                <a:cs typeface="+mn-cs"/>
              </a:rPr>
              <a:t>12 of</a:t>
            </a:r>
            <a:r>
              <a:rPr lang="en-US" sz="1200" b="0" kern="1200" baseline="0" dirty="0">
                <a:solidFill>
                  <a:schemeClr val="tx1"/>
                </a:solidFill>
                <a:effectLst/>
                <a:latin typeface="+mn-lt"/>
                <a:ea typeface="+mn-ea"/>
                <a:cs typeface="+mn-cs"/>
              </a:rPr>
              <a:t> the Trainer Manual) </a:t>
            </a:r>
            <a:r>
              <a:rPr lang="en-US" sz="1200" b="0" kern="1200" dirty="0">
                <a:solidFill>
                  <a:schemeClr val="tx1"/>
                </a:solidFill>
                <a:effectLst/>
                <a:latin typeface="+mn-lt"/>
                <a:ea typeface="+mn-ea"/>
                <a:cs typeface="+mn-cs"/>
              </a:rPr>
              <a:t>and, working independently and quietly, complete the survey. </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After a few minutes verify that total scores are being documented.</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As worksheets are completed and scores totaled, ask participants to turn over the worksheet to SIDE A and to sit quietly while everyone finishes. </a:t>
            </a:r>
            <a:endParaRPr lang="en-US" sz="1200" b="1" kern="1200" dirty="0">
              <a:solidFill>
                <a:schemeClr val="tx1"/>
              </a:solidFill>
              <a:effectLst/>
              <a:latin typeface="+mn-lt"/>
              <a:ea typeface="+mn-ea"/>
              <a:cs typeface="+mn-cs"/>
            </a:endParaRPr>
          </a:p>
          <a:p>
            <a:pPr marL="228600" lvl="0" indent="-228600">
              <a:buFont typeface="+mj-lt"/>
              <a:buAutoNum type="arabicPeriod"/>
            </a:pPr>
            <a:r>
              <a:rPr lang="en-US" sz="1200" b="0" kern="1200" dirty="0">
                <a:solidFill>
                  <a:schemeClr val="tx1"/>
                </a:solidFill>
                <a:effectLst/>
                <a:latin typeface="+mn-lt"/>
                <a:ea typeface="+mn-ea"/>
                <a:cs typeface="+mn-cs"/>
              </a:rPr>
              <a:t>To conclude the activity by completing part three, transition to the next PowerPoint slide </a:t>
            </a:r>
            <a:r>
              <a:rPr lang="en-US" sz="1200" b="0" i="1" kern="1200" dirty="0">
                <a:solidFill>
                  <a:schemeClr val="tx1"/>
                </a:solidFill>
                <a:effectLst/>
                <a:latin typeface="+mn-lt"/>
                <a:ea typeface="+mn-ea"/>
                <a:cs typeface="+mn-cs"/>
              </a:rPr>
              <a:t>revealing only the title</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9</a:t>
            </a:fld>
            <a:endParaRPr lang="en-US"/>
          </a:p>
        </p:txBody>
      </p:sp>
    </p:spTree>
    <p:extLst>
      <p:ext uri="{BB962C8B-B14F-4D97-AF65-F5344CB8AC3E}">
        <p14:creationId xmlns:p14="http://schemas.microsoft.com/office/powerpoint/2010/main" val="311412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 typeface="Arial" panose="020B0604020202020204" pitchFamily="34" charset="0"/>
              <a:buChar char="•"/>
              <a:defRPr/>
            </a:lvl2pPr>
            <a:lvl3pPr marL="1143000" indent="-228600">
              <a:buFont typeface="Century Schoolbook" panose="02040604050505020304" pitchFamily="18" charset="0"/>
              <a:buChar char="―"/>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5105400"/>
            <a:ext cx="6096000" cy="707886"/>
          </a:xfrm>
          <a:prstGeom prst="rect">
            <a:avLst/>
          </a:prstGeom>
          <a:noFill/>
        </p:spPr>
        <p:txBody>
          <a:bodyPr wrap="square" rtlCol="0">
            <a:spAutoFit/>
          </a:bodyPr>
          <a:lstStyle/>
          <a:p>
            <a:pPr algn="ctr"/>
            <a:r>
              <a:rPr lang="en-US" sz="4000" b="1" dirty="0">
                <a:solidFill>
                  <a:schemeClr val="accent1">
                    <a:lumMod val="75000"/>
                  </a:schemeClr>
                </a:solidFill>
              </a:rPr>
              <a:t>Hi-Touch Healthcare</a:t>
            </a:r>
            <a:endParaRPr lang="en-US" sz="4000" b="1" dirty="0"/>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lstStyle/>
          <a:p>
            <a:r>
              <a:rPr lang="en-US" sz="3200" dirty="0"/>
              <a:t>Planning Scores &amp; Next Steps</a:t>
            </a:r>
            <a:br>
              <a:rPr lang="en-US" sz="3200" dirty="0"/>
            </a:b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0635520"/>
              </p:ext>
            </p:extLst>
          </p:nvPr>
        </p:nvGraphicFramePr>
        <p:xfrm>
          <a:off x="533400" y="1066800"/>
          <a:ext cx="8001000" cy="4979398"/>
        </p:xfrm>
        <a:graphic>
          <a:graphicData uri="http://schemas.openxmlformats.org/drawingml/2006/table">
            <a:tbl>
              <a:tblPr firstRow="1" bandRow="1">
                <a:tableStyleId>{5C22544A-7EE6-4342-B048-85BDC9FD1C3A}</a:tableStyleId>
              </a:tblPr>
              <a:tblGrid>
                <a:gridCol w="16002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600200">
                  <a:extLst>
                    <a:ext uri="{9D8B030D-6E8A-4147-A177-3AD203B41FA5}">
                      <a16:colId xmlns="" xmlns:a16="http://schemas.microsoft.com/office/drawing/2014/main" val="20004"/>
                    </a:ext>
                  </a:extLst>
                </a:gridCol>
              </a:tblGrid>
              <a:tr h="1985282">
                <a:tc>
                  <a:txBody>
                    <a:bodyPr/>
                    <a:lstStyle/>
                    <a:p>
                      <a:pPr algn="ctr"/>
                      <a:r>
                        <a:rPr lang="en-US" sz="1800" b="1" kern="1200" dirty="0">
                          <a:solidFill>
                            <a:schemeClr val="lt1"/>
                          </a:solidFill>
                          <a:effectLst/>
                          <a:latin typeface="+mn-lt"/>
                          <a:ea typeface="+mn-ea"/>
                          <a:cs typeface="+mn-cs"/>
                        </a:rPr>
                        <a:t>6-10: </a:t>
                      </a:r>
                    </a:p>
                    <a:p>
                      <a:pPr algn="ctr"/>
                      <a:r>
                        <a:rPr lang="en-US" sz="1800" b="1" kern="1200" dirty="0">
                          <a:solidFill>
                            <a:schemeClr val="lt1"/>
                          </a:solidFill>
                          <a:effectLst/>
                          <a:latin typeface="+mn-lt"/>
                          <a:ea typeface="+mn-ea"/>
                          <a:cs typeface="+mn-cs"/>
                        </a:rPr>
                        <a:t>Terrible Planner</a:t>
                      </a:r>
                    </a:p>
                  </a:txBody>
                  <a:tcPr/>
                </a:tc>
                <a:tc>
                  <a:txBody>
                    <a:bodyPr/>
                    <a:lstStyle/>
                    <a:p>
                      <a:pPr algn="ctr"/>
                      <a:r>
                        <a:rPr lang="en-US" sz="1800" b="1" kern="1200" dirty="0">
                          <a:solidFill>
                            <a:schemeClr val="lt1"/>
                          </a:solidFill>
                          <a:effectLst/>
                          <a:latin typeface="+mn-lt"/>
                          <a:ea typeface="+mn-ea"/>
                          <a:cs typeface="+mn-cs"/>
                        </a:rPr>
                        <a:t>11-15: </a:t>
                      </a:r>
                    </a:p>
                    <a:p>
                      <a:pPr algn="ctr"/>
                      <a:r>
                        <a:rPr lang="en-US" sz="1800" b="1" kern="1200" dirty="0">
                          <a:solidFill>
                            <a:schemeClr val="lt1"/>
                          </a:solidFill>
                          <a:effectLst/>
                          <a:latin typeface="+mn-lt"/>
                          <a:ea typeface="+mn-ea"/>
                          <a:cs typeface="+mn-cs"/>
                        </a:rPr>
                        <a:t>Below average planner</a:t>
                      </a:r>
                      <a:endParaRPr lang="en-US" dirty="0"/>
                    </a:p>
                  </a:txBody>
                  <a:tcPr/>
                </a:tc>
                <a:tc>
                  <a:txBody>
                    <a:bodyPr/>
                    <a:lstStyle/>
                    <a:p>
                      <a:pPr algn="ctr"/>
                      <a:r>
                        <a:rPr lang="en-US" sz="1800" b="1" kern="1200" dirty="0">
                          <a:solidFill>
                            <a:schemeClr val="lt1"/>
                          </a:solidFill>
                          <a:effectLst/>
                          <a:latin typeface="+mn-lt"/>
                          <a:ea typeface="+mn-ea"/>
                          <a:cs typeface="+mn-cs"/>
                        </a:rPr>
                        <a:t>16-20:</a:t>
                      </a:r>
                    </a:p>
                    <a:p>
                      <a:pPr algn="ctr"/>
                      <a:r>
                        <a:rPr lang="en-US" sz="1800" b="1" kern="1200" dirty="0">
                          <a:solidFill>
                            <a:schemeClr val="lt1"/>
                          </a:solidFill>
                          <a:effectLst/>
                          <a:latin typeface="+mn-lt"/>
                          <a:ea typeface="+mn-ea"/>
                          <a:cs typeface="+mn-cs"/>
                        </a:rPr>
                        <a:t>Average planner</a:t>
                      </a:r>
                    </a:p>
                    <a:p>
                      <a:pPr algn="ctr"/>
                      <a:endParaRPr lang="en-US" dirty="0"/>
                    </a:p>
                  </a:txBody>
                  <a:tcPr/>
                </a:tc>
                <a:tc>
                  <a:txBody>
                    <a:bodyPr/>
                    <a:lstStyle/>
                    <a:p>
                      <a:pPr algn="ctr"/>
                      <a:r>
                        <a:rPr lang="en-US" sz="1800" b="1" kern="1200" dirty="0">
                          <a:solidFill>
                            <a:schemeClr val="lt1"/>
                          </a:solidFill>
                          <a:effectLst/>
                          <a:latin typeface="+mn-lt"/>
                          <a:ea typeface="+mn-ea"/>
                          <a:cs typeface="+mn-cs"/>
                        </a:rPr>
                        <a:t>21-25:</a:t>
                      </a:r>
                    </a:p>
                    <a:p>
                      <a:pPr algn="ctr"/>
                      <a:r>
                        <a:rPr lang="en-US" sz="1800" b="1" kern="1200" dirty="0">
                          <a:solidFill>
                            <a:schemeClr val="lt1"/>
                          </a:solidFill>
                          <a:effectLst/>
                          <a:latin typeface="+mn-lt"/>
                          <a:ea typeface="+mn-ea"/>
                          <a:cs typeface="+mn-cs"/>
                        </a:rPr>
                        <a:t>Above-average planner</a:t>
                      </a:r>
                    </a:p>
                    <a:p>
                      <a:pPr algn="ctr"/>
                      <a:endParaRPr lang="en-US" dirty="0"/>
                    </a:p>
                  </a:txBody>
                  <a:tcPr/>
                </a:tc>
                <a:tc>
                  <a:txBody>
                    <a:bodyPr/>
                    <a:lstStyle/>
                    <a:p>
                      <a:pPr algn="ctr"/>
                      <a:r>
                        <a:rPr lang="en-US" sz="1800" b="1" kern="1200" dirty="0">
                          <a:solidFill>
                            <a:schemeClr val="lt1"/>
                          </a:solidFill>
                          <a:effectLst/>
                          <a:latin typeface="+mn-lt"/>
                          <a:ea typeface="+mn-ea"/>
                          <a:cs typeface="+mn-cs"/>
                        </a:rPr>
                        <a:t>26-30:</a:t>
                      </a:r>
                    </a:p>
                    <a:p>
                      <a:pPr algn="ctr"/>
                      <a:r>
                        <a:rPr lang="en-US" sz="1800" b="1" kern="1200" dirty="0">
                          <a:solidFill>
                            <a:schemeClr val="lt1"/>
                          </a:solidFill>
                          <a:effectLst/>
                          <a:latin typeface="+mn-lt"/>
                          <a:ea typeface="+mn-ea"/>
                          <a:cs typeface="+mn-cs"/>
                        </a:rPr>
                        <a:t>Excellent planner</a:t>
                      </a:r>
                    </a:p>
                    <a:p>
                      <a:pPr algn="ctr"/>
                      <a:r>
                        <a:rPr lang="en-US" sz="1800" b="1" kern="1200" dirty="0">
                          <a:solidFill>
                            <a:schemeClr val="lt1"/>
                          </a:solidFill>
                          <a:effectLst/>
                          <a:latin typeface="+mn-lt"/>
                          <a:ea typeface="+mn-ea"/>
                          <a:cs typeface="+mn-cs"/>
                        </a:rPr>
                        <a:t>—or—</a:t>
                      </a:r>
                    </a:p>
                    <a:p>
                      <a:pPr algn="ctr"/>
                      <a:r>
                        <a:rPr lang="en-US" sz="1800" b="1" kern="1200" dirty="0">
                          <a:solidFill>
                            <a:schemeClr val="lt1"/>
                          </a:solidFill>
                          <a:effectLst/>
                          <a:latin typeface="+mn-lt"/>
                          <a:ea typeface="+mn-ea"/>
                          <a:cs typeface="+mn-cs"/>
                        </a:rPr>
                        <a:t> candidate for burnout?</a:t>
                      </a:r>
                    </a:p>
                    <a:p>
                      <a:pPr algn="ctr"/>
                      <a:endParaRPr lang="en-US" dirty="0"/>
                    </a:p>
                  </a:txBody>
                  <a:tcPr/>
                </a:tc>
                <a:extLst>
                  <a:ext uri="{0D108BD9-81ED-4DB2-BD59-A6C34878D82A}">
                    <a16:rowId xmlns="" xmlns:a16="http://schemas.microsoft.com/office/drawing/2014/main" val="10000"/>
                  </a:ext>
                </a:extLst>
              </a:tr>
              <a:tr h="2967718">
                <a:tc>
                  <a:txBody>
                    <a:bodyPr/>
                    <a:lstStyle/>
                    <a:p>
                      <a:r>
                        <a:rPr lang="en-US" dirty="0"/>
                        <a:t>Start by taking a time management course.</a:t>
                      </a:r>
                    </a:p>
                  </a:txBody>
                  <a:tcPr/>
                </a:tc>
                <a:tc>
                  <a:txBody>
                    <a:bodyPr/>
                    <a:lstStyle/>
                    <a:p>
                      <a:r>
                        <a:rPr lang="en-US" dirty="0"/>
                        <a:t>Evaluate and adopt </a:t>
                      </a:r>
                      <a:r>
                        <a:rPr lang="en-US" baseline="0" dirty="0"/>
                        <a:t>planning tools and effectiveness techniques.</a:t>
                      </a:r>
                      <a:endParaRPr lang="en-US" dirty="0"/>
                    </a:p>
                  </a:txBody>
                  <a:tcPr/>
                </a:tc>
                <a:tc>
                  <a:txBody>
                    <a:bodyPr/>
                    <a:lstStyle/>
                    <a:p>
                      <a:r>
                        <a:rPr lang="en-US" dirty="0"/>
                        <a:t>It’s working.</a:t>
                      </a:r>
                      <a:r>
                        <a:rPr lang="en-US" baseline="0" dirty="0"/>
                        <a:t> F</a:t>
                      </a:r>
                      <a:r>
                        <a:rPr lang="en-US" dirty="0"/>
                        <a:t>ocus on your priorities &amp; daily plan.</a:t>
                      </a:r>
                    </a:p>
                  </a:txBody>
                  <a:tcPr/>
                </a:tc>
                <a:tc>
                  <a:txBody>
                    <a:bodyPr/>
                    <a:lstStyle/>
                    <a:p>
                      <a:r>
                        <a:rPr lang="en-US" sz="1800" kern="1200" dirty="0">
                          <a:solidFill>
                            <a:schemeClr val="dk1"/>
                          </a:solidFill>
                          <a:effectLst/>
                          <a:latin typeface="+mn-lt"/>
                          <a:ea typeface="+mn-ea"/>
                          <a:cs typeface="+mn-cs"/>
                        </a:rPr>
                        <a:t>Keep up the good work. Use periodic reviews to be sure you’re planning around</a:t>
                      </a:r>
                      <a:r>
                        <a:rPr lang="en-US" sz="1800" kern="1200" baseline="0" dirty="0">
                          <a:solidFill>
                            <a:schemeClr val="dk1"/>
                          </a:solidFill>
                          <a:effectLst/>
                          <a:latin typeface="+mn-lt"/>
                          <a:ea typeface="+mn-ea"/>
                          <a:cs typeface="+mn-cs"/>
                        </a:rPr>
                        <a:t> what </a:t>
                      </a:r>
                      <a:r>
                        <a:rPr lang="en-US" sz="1800" kern="1200" dirty="0">
                          <a:solidFill>
                            <a:schemeClr val="dk1"/>
                          </a:solidFill>
                          <a:effectLst/>
                          <a:latin typeface="+mn-lt"/>
                          <a:ea typeface="+mn-ea"/>
                          <a:cs typeface="+mn-cs"/>
                        </a:rPr>
                        <a:t>matters most in your life.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You have mastered planning. Make sure you’re in control of your planning rather than letting it control you.</a:t>
                      </a:r>
                    </a:p>
                  </a:txBody>
                  <a:tcPr/>
                </a:tc>
                <a:extLst>
                  <a:ext uri="{0D108BD9-81ED-4DB2-BD59-A6C34878D82A}">
                    <a16:rowId xmlns="" xmlns:a16="http://schemas.microsoft.com/office/drawing/2014/main" val="10001"/>
                  </a:ext>
                </a:extLst>
              </a:tr>
            </a:tbl>
          </a:graphicData>
        </a:graphic>
      </p:graphicFrame>
      <p:sp>
        <p:nvSpPr>
          <p:cNvPr id="3" name="TextBox 2"/>
          <p:cNvSpPr txBox="1"/>
          <p:nvPr/>
        </p:nvSpPr>
        <p:spPr>
          <a:xfrm rot="21214585">
            <a:off x="533827" y="4900533"/>
            <a:ext cx="4436140"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dirty="0"/>
              <a:t>“We can plan </a:t>
            </a:r>
          </a:p>
          <a:p>
            <a:pPr algn="ctr"/>
            <a:r>
              <a:rPr lang="en-US" sz="3200" dirty="0"/>
              <a:t>to control what</a:t>
            </a:r>
          </a:p>
          <a:p>
            <a:pPr algn="ctr"/>
            <a:r>
              <a:rPr lang="en-US" sz="3200" dirty="0"/>
              <a:t> we can!”</a:t>
            </a:r>
          </a:p>
        </p:txBody>
      </p:sp>
    </p:spTree>
    <p:extLst>
      <p:ext uri="{BB962C8B-B14F-4D97-AF65-F5344CB8AC3E}">
        <p14:creationId xmlns:p14="http://schemas.microsoft.com/office/powerpoint/2010/main" val="388171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in Values </a:t>
            </a:r>
            <a:br>
              <a:rPr lang="en-US" dirty="0"/>
            </a:br>
            <a:r>
              <a:rPr lang="en-US" dirty="0"/>
              <a:t>&amp; work-life balance</a:t>
            </a:r>
          </a:p>
        </p:txBody>
      </p:sp>
      <p:pic>
        <p:nvPicPr>
          <p:cNvPr id="3075" name="Picture 3" descr="C:\Users\bartlettst\AppData\Local\Microsoft\Windows\Temporary Internet Files\Content.IE5\3FUO9ONG\justice_scales1-150x1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967" y="1810657"/>
            <a:ext cx="6019801"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7967" y="5257800"/>
            <a:ext cx="6400801" cy="1446550"/>
          </a:xfrm>
          <a:prstGeom prst="rect">
            <a:avLst/>
          </a:prstGeom>
          <a:no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i="1" dirty="0">
                <a:solidFill>
                  <a:schemeClr val="bg1"/>
                </a:solidFill>
              </a:rPr>
              <a:t>What is the use of running when we are on the wrong road?</a:t>
            </a:r>
          </a:p>
          <a:p>
            <a:endParaRPr lang="en-US" sz="2400" i="1" dirty="0">
              <a:solidFill>
                <a:schemeClr val="bg1"/>
              </a:solidFill>
            </a:endParaRPr>
          </a:p>
          <a:p>
            <a:pPr lvl="1" algn="r"/>
            <a:r>
              <a:rPr lang="en-US" sz="1600" i="1" dirty="0">
                <a:solidFill>
                  <a:schemeClr val="bg1"/>
                </a:solidFill>
              </a:rPr>
              <a:t>-Bavarian proverb</a:t>
            </a:r>
          </a:p>
        </p:txBody>
      </p:sp>
    </p:spTree>
    <p:extLst>
      <p:ext uri="{BB962C8B-B14F-4D97-AF65-F5344CB8AC3E}">
        <p14:creationId xmlns:p14="http://schemas.microsoft.com/office/powerpoint/2010/main" val="110310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620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How many fit?</a:t>
            </a:r>
          </a:p>
        </p:txBody>
      </p:sp>
    </p:spTree>
    <p:extLst>
      <p:ext uri="{BB962C8B-B14F-4D97-AF65-F5344CB8AC3E}">
        <p14:creationId xmlns:p14="http://schemas.microsoft.com/office/powerpoint/2010/main" val="105091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pPr eaLnBrk="1" hangingPunct="1"/>
            <a:r>
              <a:rPr lang="en-US" dirty="0"/>
              <a:t>Moment of truth</a:t>
            </a:r>
          </a:p>
        </p:txBody>
      </p:sp>
      <p:pic>
        <p:nvPicPr>
          <p:cNvPr id="30723" name="Picture 4" descr="kmzasiqc%5b1%5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95400" y="2514600"/>
            <a:ext cx="3810000" cy="393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533400" y="1143000"/>
            <a:ext cx="8153400" cy="1200329"/>
          </a:xfrm>
          <a:prstGeom prst="rect">
            <a:avLst/>
          </a:prstGeom>
        </p:spPr>
        <p:txBody>
          <a:bodyPr wrap="square">
            <a:spAutoFit/>
          </a:bodyPr>
          <a:lstStyle/>
          <a:p>
            <a:pPr algn="ctr"/>
            <a:r>
              <a:rPr lang="en-US" sz="2400" dirty="0">
                <a:solidFill>
                  <a:schemeClr val="bg1"/>
                </a:solidFill>
              </a:rPr>
              <a:t>“The key is not to prioritize what's on your schedule, </a:t>
            </a:r>
          </a:p>
          <a:p>
            <a:pPr algn="ctr"/>
            <a:r>
              <a:rPr lang="en-US" sz="2400" dirty="0">
                <a:solidFill>
                  <a:schemeClr val="bg1"/>
                </a:solidFill>
              </a:rPr>
              <a:t>but to schedule your priorities.” </a:t>
            </a:r>
          </a:p>
          <a:p>
            <a:pPr algn="r"/>
            <a:r>
              <a:rPr lang="en-US" sz="2400" dirty="0">
                <a:solidFill>
                  <a:schemeClr val="bg1"/>
                </a:solidFill>
              </a:rPr>
              <a:t>-</a:t>
            </a:r>
            <a:r>
              <a:rPr lang="en-US" sz="2400" i="1" dirty="0">
                <a:solidFill>
                  <a:schemeClr val="bg1"/>
                </a:solidFill>
              </a:rPr>
              <a:t>Stephen Covey</a:t>
            </a:r>
          </a:p>
        </p:txBody>
      </p:sp>
    </p:spTree>
    <p:extLst>
      <p:ext uri="{BB962C8B-B14F-4D97-AF65-F5344CB8AC3E}">
        <p14:creationId xmlns:p14="http://schemas.microsoft.com/office/powerpoint/2010/main" val="32592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533400"/>
            <a:ext cx="4343400" cy="334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2900" y="4038600"/>
            <a:ext cx="8458200" cy="2308324"/>
          </a:xfrm>
          <a:prstGeom prst="rect">
            <a:avLst/>
          </a:prstGeom>
          <a:noFill/>
        </p:spPr>
        <p:txBody>
          <a:bodyPr wrap="square">
            <a:spAutoFit/>
          </a:bodyPr>
          <a:lstStyle/>
          <a:p>
            <a:pPr algn="ctr"/>
            <a:r>
              <a:rPr lang="en-US" sz="2400" dirty="0">
                <a:solidFill>
                  <a:schemeClr val="bg1"/>
                </a:solidFill>
                <a:latin typeface="Century Schoolbook" panose="02040604050505020304" pitchFamily="18" charset="0"/>
              </a:rPr>
              <a:t>What are the big rocks in your life?</a:t>
            </a:r>
          </a:p>
          <a:p>
            <a:pPr algn="ctr"/>
            <a:r>
              <a:rPr lang="en-US" sz="2400" dirty="0">
                <a:solidFill>
                  <a:schemeClr val="bg1"/>
                </a:solidFill>
                <a:latin typeface="Century Schoolbook" panose="02040604050505020304" pitchFamily="18" charset="0"/>
              </a:rPr>
              <a:t>Time with your loved ones? </a:t>
            </a:r>
          </a:p>
          <a:p>
            <a:pPr algn="ctr"/>
            <a:r>
              <a:rPr lang="en-US" sz="2400" dirty="0">
                <a:solidFill>
                  <a:schemeClr val="bg1"/>
                </a:solidFill>
                <a:latin typeface="Century Schoolbook" panose="02040604050505020304" pitchFamily="18" charset="0"/>
              </a:rPr>
              <a:t>A musical instrument? Your favorite hobby? </a:t>
            </a:r>
          </a:p>
          <a:p>
            <a:pPr algn="ctr"/>
            <a:r>
              <a:rPr lang="en-US" sz="2400" dirty="0">
                <a:solidFill>
                  <a:schemeClr val="bg1"/>
                </a:solidFill>
                <a:latin typeface="Century Schoolbook" panose="02040604050505020304" pitchFamily="18" charset="0"/>
              </a:rPr>
              <a:t>Your faith, your education, your finances? A cause? </a:t>
            </a:r>
          </a:p>
          <a:p>
            <a:pPr algn="ctr"/>
            <a:r>
              <a:rPr lang="en-US" sz="2400" dirty="0">
                <a:solidFill>
                  <a:schemeClr val="bg1"/>
                </a:solidFill>
                <a:latin typeface="Century Schoolbook" panose="02040604050505020304" pitchFamily="18" charset="0"/>
              </a:rPr>
              <a:t>Remember to put these Big Rocks in first: Align your values, and practice at work-life balance.</a:t>
            </a:r>
          </a:p>
        </p:txBody>
      </p:sp>
    </p:spTree>
    <p:extLst>
      <p:ext uri="{BB962C8B-B14F-4D97-AF65-F5344CB8AC3E}">
        <p14:creationId xmlns:p14="http://schemas.microsoft.com/office/powerpoint/2010/main" val="286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communication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95400"/>
            <a:ext cx="753728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76715" y="5758190"/>
            <a:ext cx="4724400" cy="523220"/>
          </a:xfrm>
          <a:prstGeom prst="rect">
            <a:avLst/>
          </a:prstGeom>
          <a:noFill/>
        </p:spPr>
        <p:txBody>
          <a:bodyPr wrap="square" rtlCol="0">
            <a:spAutoFit/>
          </a:bodyPr>
          <a:lstStyle/>
          <a:p>
            <a:r>
              <a:rPr lang="en-US" b="1" dirty="0"/>
              <a:t>“</a:t>
            </a:r>
            <a:r>
              <a:rPr lang="en-US" sz="2800" b="1" dirty="0">
                <a:solidFill>
                  <a:srgbClr val="FF0000"/>
                </a:solidFill>
              </a:rPr>
              <a:t>Unclear job expectations</a:t>
            </a:r>
            <a:endParaRPr lang="en-US" sz="2800" dirty="0">
              <a:solidFill>
                <a:srgbClr val="FF0000"/>
              </a:solidFill>
            </a:endParaRPr>
          </a:p>
        </p:txBody>
      </p:sp>
      <p:sp>
        <p:nvSpPr>
          <p:cNvPr id="10" name="TextBox 9"/>
          <p:cNvSpPr txBox="1"/>
          <p:nvPr/>
        </p:nvSpPr>
        <p:spPr>
          <a:xfrm>
            <a:off x="5639231" y="2201321"/>
            <a:ext cx="3123769" cy="1384995"/>
          </a:xfrm>
          <a:prstGeom prst="rect">
            <a:avLst/>
          </a:prstGeom>
          <a:noFill/>
        </p:spPr>
        <p:txBody>
          <a:bodyPr wrap="square" rtlCol="0">
            <a:spAutoFit/>
          </a:bodyPr>
          <a:lstStyle/>
          <a:p>
            <a:pPr algn="ctr"/>
            <a:r>
              <a:rPr lang="en-US" sz="2800" b="1" dirty="0">
                <a:solidFill>
                  <a:srgbClr val="FF0000"/>
                </a:solidFill>
              </a:rPr>
              <a:t>Dysfunctional workplace dynamics</a:t>
            </a:r>
            <a:endParaRPr lang="en-US" sz="2800" dirty="0">
              <a:solidFill>
                <a:srgbClr val="FF0000"/>
              </a:solidFill>
            </a:endParaRPr>
          </a:p>
        </p:txBody>
      </p:sp>
    </p:spTree>
    <p:extLst>
      <p:ext uri="{BB962C8B-B14F-4D97-AF65-F5344CB8AC3E}">
        <p14:creationId xmlns:p14="http://schemas.microsoft.com/office/powerpoint/2010/main" val="47579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got the power:</a:t>
            </a:r>
            <a:br>
              <a:rPr lang="en-US" dirty="0"/>
            </a:br>
            <a:r>
              <a:rPr lang="en-US" dirty="0"/>
              <a:t>Relational communication</a:t>
            </a:r>
          </a:p>
        </p:txBody>
      </p:sp>
      <p:sp>
        <p:nvSpPr>
          <p:cNvPr id="3" name="Content Placeholder 2"/>
          <p:cNvSpPr>
            <a:spLocks noGrp="1"/>
          </p:cNvSpPr>
          <p:nvPr>
            <p:ph idx="1"/>
          </p:nvPr>
        </p:nvSpPr>
        <p:spPr>
          <a:xfrm>
            <a:off x="457200" y="1752600"/>
            <a:ext cx="8229600" cy="4525963"/>
          </a:xfrm>
        </p:spPr>
        <p:txBody>
          <a:bodyPr>
            <a:normAutofit fontScale="77500" lnSpcReduction="20000"/>
          </a:bodyPr>
          <a:lstStyle/>
          <a:p>
            <a:pPr lvl="0"/>
            <a:r>
              <a:rPr lang="en-US" b="1" dirty="0"/>
              <a:t>A one-up message: </a:t>
            </a:r>
          </a:p>
          <a:p>
            <a:pPr lvl="1"/>
            <a:r>
              <a:rPr lang="en-US" dirty="0"/>
              <a:t>Expresses dominance and takes the form of a command.</a:t>
            </a:r>
          </a:p>
          <a:p>
            <a:pPr lvl="1"/>
            <a:r>
              <a:rPr lang="en-US" dirty="0"/>
              <a:t>EX: “Enter that patient data.” </a:t>
            </a:r>
          </a:p>
          <a:p>
            <a:pPr lvl="0"/>
            <a:r>
              <a:rPr lang="en-US" b="1" dirty="0"/>
              <a:t>A one-down message: </a:t>
            </a:r>
          </a:p>
          <a:p>
            <a:pPr lvl="1"/>
            <a:r>
              <a:rPr lang="en-US" dirty="0"/>
              <a:t>Communicates submission or acceptance of the other person’s decision-making ability. </a:t>
            </a:r>
          </a:p>
          <a:p>
            <a:pPr lvl="1"/>
            <a:r>
              <a:rPr lang="en-US" dirty="0"/>
              <a:t>Statement EX: “Wherever you think we should move the gurney is fine with me.” </a:t>
            </a:r>
          </a:p>
          <a:p>
            <a:pPr lvl="1"/>
            <a:r>
              <a:rPr lang="en-US" dirty="0"/>
              <a:t>Questions EX “Where would you like to have the gurney moved?”</a:t>
            </a:r>
          </a:p>
          <a:p>
            <a:pPr lvl="0"/>
            <a:r>
              <a:rPr lang="en-US" b="1" dirty="0"/>
              <a:t>A one-across message: </a:t>
            </a:r>
          </a:p>
          <a:p>
            <a:pPr lvl="1"/>
            <a:r>
              <a:rPr lang="en-US" dirty="0"/>
              <a:t>Conveys neutrality in the relationship. </a:t>
            </a:r>
          </a:p>
          <a:p>
            <a:pPr lvl="1"/>
            <a:r>
              <a:rPr lang="en-US" dirty="0"/>
              <a:t>Factual statements EX: “There are many brands of scrubs to choose from.” </a:t>
            </a:r>
          </a:p>
          <a:p>
            <a:pPr marL="0" indent="0" algn="r">
              <a:buNone/>
            </a:pPr>
            <a:r>
              <a:rPr lang="en-US" sz="2600" dirty="0"/>
              <a:t>(Floyd, 2017</a:t>
            </a:r>
            <a:r>
              <a:rPr lang="en-US" dirty="0"/>
              <a:t>)</a:t>
            </a:r>
          </a:p>
        </p:txBody>
      </p:sp>
    </p:spTree>
    <p:extLst>
      <p:ext uri="{BB962C8B-B14F-4D97-AF65-F5344CB8AC3E}">
        <p14:creationId xmlns:p14="http://schemas.microsoft.com/office/powerpoint/2010/main" val="213257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got the power:</a:t>
            </a:r>
            <a:br>
              <a:rPr lang="en-US" dirty="0"/>
            </a:br>
            <a:r>
              <a:rPr lang="en-US" dirty="0"/>
              <a:t>communication activity</a:t>
            </a:r>
          </a:p>
        </p:txBody>
      </p:sp>
      <p:sp>
        <p:nvSpPr>
          <p:cNvPr id="3" name="Content Placeholder 2"/>
          <p:cNvSpPr>
            <a:spLocks noGrp="1"/>
          </p:cNvSpPr>
          <p:nvPr>
            <p:ph idx="1"/>
          </p:nvPr>
        </p:nvSpPr>
        <p:spPr/>
        <p:txBody>
          <a:bodyPr>
            <a:normAutofit/>
          </a:bodyPr>
          <a:lstStyle/>
          <a:p>
            <a:r>
              <a:rPr lang="en-US" dirty="0"/>
              <a:t>Partner up!</a:t>
            </a:r>
          </a:p>
          <a:p>
            <a:r>
              <a:rPr lang="en-US" dirty="0"/>
              <a:t>Decide on a situation such as “cleaning up a code brown” or “transporting a patient”</a:t>
            </a:r>
          </a:p>
          <a:p>
            <a:r>
              <a:rPr lang="en-US" dirty="0"/>
              <a:t>Practice via role-play the three verbal relational communication styles</a:t>
            </a:r>
          </a:p>
          <a:p>
            <a:pPr lvl="1"/>
            <a:r>
              <a:rPr lang="en-US" dirty="0"/>
              <a:t>1) One-up: dominant uses command</a:t>
            </a:r>
          </a:p>
          <a:p>
            <a:pPr lvl="1"/>
            <a:r>
              <a:rPr lang="en-US" dirty="0"/>
              <a:t>2) One-down: submissive uses question or statement</a:t>
            </a:r>
          </a:p>
          <a:p>
            <a:pPr lvl="1"/>
            <a:r>
              <a:rPr lang="en-US" dirty="0"/>
              <a:t>3) One-across: neutral uses statements of fact</a:t>
            </a:r>
          </a:p>
          <a:p>
            <a:pPr marL="457200" lvl="1" indent="0">
              <a:buNone/>
            </a:pPr>
            <a:r>
              <a:rPr lang="en-US" dirty="0"/>
              <a:t> </a:t>
            </a:r>
          </a:p>
        </p:txBody>
      </p:sp>
    </p:spTree>
    <p:extLst>
      <p:ext uri="{BB962C8B-B14F-4D97-AF65-F5344CB8AC3E}">
        <p14:creationId xmlns:p14="http://schemas.microsoft.com/office/powerpoint/2010/main" val="23458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time management tip:</a:t>
            </a:r>
            <a:br>
              <a:rPr lang="en-US" dirty="0"/>
            </a:br>
            <a:r>
              <a:rPr lang="en-US" dirty="0"/>
              <a:t> everyone needs to “no.”</a:t>
            </a:r>
          </a:p>
        </p:txBody>
      </p:sp>
      <p:sp>
        <p:nvSpPr>
          <p:cNvPr id="3" name="Content Placeholder 2"/>
          <p:cNvSpPr>
            <a:spLocks noGrp="1"/>
          </p:cNvSpPr>
          <p:nvPr>
            <p:ph idx="1"/>
          </p:nvPr>
        </p:nvSpPr>
        <p:spPr/>
        <p:txBody>
          <a:bodyPr/>
          <a:lstStyle/>
          <a:p>
            <a:r>
              <a:rPr lang="en-US" dirty="0"/>
              <a:t>Learn to say “no.” </a:t>
            </a:r>
          </a:p>
          <a:p>
            <a:pPr lvl="1"/>
            <a:r>
              <a:rPr lang="en-US" dirty="0"/>
              <a:t>Ask yourself these four questions:</a:t>
            </a:r>
          </a:p>
          <a:p>
            <a:pPr marL="914400" lvl="2" indent="0">
              <a:buNone/>
            </a:pPr>
            <a:r>
              <a:rPr lang="en-US" dirty="0"/>
              <a:t>1) Am I really and truly into this? </a:t>
            </a:r>
          </a:p>
          <a:p>
            <a:pPr marL="914400" lvl="2" indent="0">
              <a:buNone/>
            </a:pPr>
            <a:r>
              <a:rPr lang="en-US" dirty="0"/>
              <a:t>2) Does it align with my “big rocks?” </a:t>
            </a:r>
          </a:p>
          <a:p>
            <a:pPr marL="914400" lvl="2" indent="0">
              <a:buNone/>
            </a:pPr>
            <a:r>
              <a:rPr lang="en-US" dirty="0"/>
              <a:t>3) Do I have time in my schedule or can I drop something else from my schedule?</a:t>
            </a:r>
          </a:p>
          <a:p>
            <a:pPr marL="914400" lvl="2" indent="0">
              <a:buNone/>
            </a:pPr>
            <a:r>
              <a:rPr lang="en-US" dirty="0"/>
              <a:t>4) Am I simply seeking approval?</a:t>
            </a:r>
          </a:p>
          <a:p>
            <a:endParaRPr lang="en-US" dirty="0"/>
          </a:p>
        </p:txBody>
      </p:sp>
    </p:spTree>
    <p:extLst>
      <p:ext uri="{BB962C8B-B14F-4D97-AF65-F5344CB8AC3E}">
        <p14:creationId xmlns:p14="http://schemas.microsoft.com/office/powerpoint/2010/main" val="37382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52500" y="533400"/>
            <a:ext cx="7239000" cy="1143000"/>
          </a:xfrm>
        </p:spPr>
        <p:txBody>
          <a:bodyPr/>
          <a:lstStyle/>
          <a:p>
            <a:pPr eaLnBrk="1" hangingPunct="1"/>
            <a:r>
              <a:rPr lang="en-US" dirty="0"/>
              <a:t>Before you say anything</a:t>
            </a:r>
            <a:br>
              <a:rPr lang="en-US" dirty="0"/>
            </a:br>
            <a:r>
              <a:rPr lang="en-US" dirty="0"/>
              <a:t>Say “DU”</a:t>
            </a:r>
          </a:p>
        </p:txBody>
      </p:sp>
      <p:sp>
        <p:nvSpPr>
          <p:cNvPr id="32771" name="Rectangle 3"/>
          <p:cNvSpPr>
            <a:spLocks noGrp="1" noChangeArrowheads="1"/>
          </p:cNvSpPr>
          <p:nvPr>
            <p:ph type="body" idx="1"/>
          </p:nvPr>
        </p:nvSpPr>
        <p:spPr>
          <a:xfrm>
            <a:off x="457200" y="1705429"/>
            <a:ext cx="8229600" cy="4038600"/>
          </a:xfrm>
          <a:noFill/>
        </p:spPr>
        <p:style>
          <a:lnRef idx="0">
            <a:schemeClr val="accent6"/>
          </a:lnRef>
          <a:fillRef idx="3">
            <a:schemeClr val="accent6"/>
          </a:fillRef>
          <a:effectRef idx="3">
            <a:schemeClr val="accent6"/>
          </a:effectRef>
          <a:fontRef idx="minor">
            <a:schemeClr val="lt1"/>
          </a:fontRef>
        </p:style>
        <p:txBody>
          <a:bodyPr/>
          <a:lstStyle/>
          <a:p>
            <a:pPr eaLnBrk="1" hangingPunct="1">
              <a:buFontTx/>
              <a:buNone/>
            </a:pPr>
            <a:endParaRPr lang="en-US" dirty="0">
              <a:solidFill>
                <a:schemeClr val="bg1"/>
              </a:solidFill>
            </a:endParaRPr>
          </a:p>
          <a:p>
            <a:pPr marL="0" indent="0" algn="ctr">
              <a:buNone/>
            </a:pPr>
            <a:r>
              <a:rPr lang="en-US" sz="3600" dirty="0">
                <a:solidFill>
                  <a:schemeClr val="bg1"/>
                </a:solidFill>
              </a:rPr>
              <a:t>DE-CATASTROPHIZE</a:t>
            </a:r>
          </a:p>
          <a:p>
            <a:pPr marL="0" indent="0" algn="ctr" eaLnBrk="1" hangingPunct="1">
              <a:buNone/>
            </a:pPr>
            <a:r>
              <a:rPr lang="en-US" sz="3600" dirty="0">
                <a:solidFill>
                  <a:schemeClr val="bg1"/>
                </a:solidFill>
              </a:rPr>
              <a:t>(de-cat-a-straw-</a:t>
            </a:r>
            <a:r>
              <a:rPr lang="en-US" sz="3600" dirty="0" err="1">
                <a:solidFill>
                  <a:schemeClr val="bg1"/>
                </a:solidFill>
              </a:rPr>
              <a:t>fize</a:t>
            </a:r>
            <a:r>
              <a:rPr lang="en-US" sz="3600" dirty="0">
                <a:solidFill>
                  <a:schemeClr val="bg1"/>
                </a:solidFill>
              </a:rPr>
              <a:t>)</a:t>
            </a:r>
          </a:p>
          <a:p>
            <a:pPr marL="0" indent="0" algn="ctr" eaLnBrk="1" hangingPunct="1">
              <a:buNone/>
            </a:pPr>
            <a:r>
              <a:rPr lang="en-US" sz="3600" dirty="0">
                <a:solidFill>
                  <a:schemeClr val="bg1"/>
                </a:solidFill>
              </a:rPr>
              <a:t>	 </a:t>
            </a:r>
          </a:p>
          <a:p>
            <a:pPr marL="0" indent="0" algn="ctr" eaLnBrk="1" hangingPunct="1">
              <a:buNone/>
            </a:pPr>
            <a:r>
              <a:rPr lang="en-US" sz="3600" dirty="0">
                <a:solidFill>
                  <a:schemeClr val="bg1"/>
                </a:solidFill>
              </a:rPr>
              <a:t>UN-EMOTIONALIZE</a:t>
            </a:r>
          </a:p>
          <a:p>
            <a:pPr marL="0" indent="0" algn="ctr" eaLnBrk="1" hangingPunct="1">
              <a:buNone/>
            </a:pPr>
            <a:r>
              <a:rPr lang="en-US" sz="3600" dirty="0">
                <a:solidFill>
                  <a:schemeClr val="bg1"/>
                </a:solidFill>
              </a:rPr>
              <a:t>(un-</a:t>
            </a:r>
            <a:r>
              <a:rPr lang="en-US" sz="3600" dirty="0" err="1">
                <a:solidFill>
                  <a:schemeClr val="bg1"/>
                </a:solidFill>
              </a:rPr>
              <a:t>emo</a:t>
            </a:r>
            <a:r>
              <a:rPr lang="en-US" sz="3600" dirty="0">
                <a:solidFill>
                  <a:schemeClr val="bg1"/>
                </a:solidFill>
              </a:rPr>
              <a:t>-shun-a-</a:t>
            </a:r>
            <a:r>
              <a:rPr lang="en-US" sz="3600" dirty="0" err="1">
                <a:solidFill>
                  <a:schemeClr val="bg1"/>
                </a:solidFill>
              </a:rPr>
              <a:t>lize</a:t>
            </a:r>
            <a:r>
              <a:rPr lang="en-US" sz="3600" dirty="0">
                <a:solidFill>
                  <a:schemeClr val="bg1"/>
                </a:solidFill>
              </a:rPr>
              <a:t>)</a:t>
            </a:r>
          </a:p>
        </p:txBody>
      </p:sp>
    </p:spTree>
    <p:extLst>
      <p:ext uri="{BB962C8B-B14F-4D97-AF65-F5344CB8AC3E}">
        <p14:creationId xmlns:p14="http://schemas.microsoft.com/office/powerpoint/2010/main" val="106105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265" y="1371599"/>
            <a:ext cx="5443870" cy="5029200"/>
          </a:xfrm>
          <a:prstGeom prst="round2DiagRect">
            <a:avLst/>
          </a:prstGeom>
        </p:spPr>
      </p:pic>
      <p:sp>
        <p:nvSpPr>
          <p:cNvPr id="4" name="Title 3"/>
          <p:cNvSpPr>
            <a:spLocks noGrp="1"/>
          </p:cNvSpPr>
          <p:nvPr>
            <p:ph type="title"/>
          </p:nvPr>
        </p:nvSpPr>
        <p:spPr>
          <a:xfrm>
            <a:off x="533400" y="228599"/>
            <a:ext cx="8229600" cy="1143000"/>
          </a:xfrm>
        </p:spPr>
        <p:txBody>
          <a:bodyPr/>
          <a:lstStyle/>
          <a:p>
            <a:r>
              <a:rPr lang="en-US" dirty="0"/>
              <a:t>Time Management</a:t>
            </a: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by Joe</a:t>
            </a:r>
          </a:p>
        </p:txBody>
      </p:sp>
      <p:sp>
        <p:nvSpPr>
          <p:cNvPr id="3" name="Content Placeholder 2"/>
          <p:cNvSpPr>
            <a:spLocks noGrp="1"/>
          </p:cNvSpPr>
          <p:nvPr>
            <p:ph idx="1"/>
          </p:nvPr>
        </p:nvSpPr>
        <p:spPr/>
        <p:txBody>
          <a:bodyPr>
            <a:normAutofit fontScale="77500" lnSpcReduction="20000"/>
          </a:bodyPr>
          <a:lstStyle/>
          <a:p>
            <a:r>
              <a:rPr lang="en-US" b="1" dirty="0"/>
              <a:t>No with empathy</a:t>
            </a:r>
            <a:r>
              <a:rPr lang="en-US" dirty="0"/>
              <a:t> – “It sounds like this is an important project. I wish I could take that on, but our team’s plate is full right now with other high priority items.” </a:t>
            </a:r>
          </a:p>
          <a:p>
            <a:r>
              <a:rPr lang="en-US" b="1" dirty="0"/>
              <a:t>Not now but later</a:t>
            </a:r>
            <a:r>
              <a:rPr lang="en-US" dirty="0"/>
              <a:t> – “We are booked solid through next week with other high priority tasks. Would the following week still meet your timeframe?” </a:t>
            </a:r>
          </a:p>
          <a:p>
            <a:r>
              <a:rPr lang="en-US" b="1" dirty="0"/>
              <a:t>No, unless…</a:t>
            </a:r>
            <a:r>
              <a:rPr lang="en-US" dirty="0"/>
              <a:t> – “We would need to shift our current priorities and resources to take this on right now. Would you prioritize this above [Project B]? If so, are you ok if we delay [Project B] to make room for this?” Or “do we need to increase our budget to bring in more resources to handle this?” </a:t>
            </a:r>
          </a:p>
          <a:p>
            <a:r>
              <a:rPr lang="en-US" b="1" dirty="0"/>
              <a:t>No, but maybe someone else? </a:t>
            </a:r>
            <a:r>
              <a:rPr lang="en-US" dirty="0"/>
              <a:t>“Do you think So-and-So’s team could help with this?” </a:t>
            </a:r>
          </a:p>
          <a:p>
            <a:pPr marL="457200" lvl="1" indent="0" algn="r">
              <a:buNone/>
            </a:pPr>
            <a:r>
              <a:rPr lang="en-US" dirty="0"/>
              <a:t>(Baker, 2013)</a:t>
            </a:r>
          </a:p>
        </p:txBody>
      </p:sp>
    </p:spTree>
    <p:extLst>
      <p:ext uri="{BB962C8B-B14F-4D97-AF65-F5344CB8AC3E}">
        <p14:creationId xmlns:p14="http://schemas.microsoft.com/office/powerpoint/2010/main" val="201335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086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Time chunking</a:t>
            </a:r>
          </a:p>
        </p:txBody>
      </p:sp>
    </p:spTree>
    <p:extLst>
      <p:ext uri="{BB962C8B-B14F-4D97-AF65-F5344CB8AC3E}">
        <p14:creationId xmlns:p14="http://schemas.microsoft.com/office/powerpoint/2010/main" val="344893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__ __ __ __ __ __ __ __ __ __</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lgn="ctr">
              <a:buNone/>
            </a:pPr>
            <a:endParaRPr lang="en-US" dirty="0"/>
          </a:p>
          <a:p>
            <a:pPr marL="0" indent="0">
              <a:buNone/>
            </a:pPr>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94553"/>
            <a:ext cx="6934200" cy="44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295400" y="227717"/>
            <a:ext cx="7391400" cy="1569660"/>
          </a:xfrm>
          <a:prstGeom prst="rect">
            <a:avLst/>
          </a:prstGeom>
          <a:noFill/>
        </p:spPr>
        <p:txBody>
          <a:bodyPr wrap="square" rtlCol="0">
            <a:spAutoFit/>
          </a:bodyPr>
          <a:lstStyle/>
          <a:p>
            <a:r>
              <a:rPr lang="en-US" sz="9600" dirty="0">
                <a:solidFill>
                  <a:schemeClr val="accent1">
                    <a:lumMod val="75000"/>
                  </a:schemeClr>
                </a:solidFill>
              </a:rPr>
              <a:t>DEMOCRATIC</a:t>
            </a:r>
          </a:p>
        </p:txBody>
      </p:sp>
    </p:spTree>
    <p:extLst>
      <p:ext uri="{BB962C8B-B14F-4D97-AF65-F5344CB8AC3E}">
        <p14:creationId xmlns:p14="http://schemas.microsoft.com/office/powerpoint/2010/main" val="13787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1143000"/>
          </a:xfrm>
        </p:spPr>
        <p:txBody>
          <a:bodyPr>
            <a:noAutofit/>
          </a:bodyPr>
          <a:lstStyle/>
          <a:p>
            <a:r>
              <a:rPr lang="en-US" dirty="0"/>
              <a:t>What to Expect in this Presentation</a:t>
            </a:r>
          </a:p>
        </p:txBody>
      </p:sp>
      <p:sp>
        <p:nvSpPr>
          <p:cNvPr id="3" name="Subtitle 2"/>
          <p:cNvSpPr>
            <a:spLocks noGrp="1"/>
          </p:cNvSpPr>
          <p:nvPr>
            <p:ph idx="1"/>
          </p:nvPr>
        </p:nvSpPr>
        <p:spPr>
          <a:xfrm>
            <a:off x="457200" y="1600200"/>
            <a:ext cx="8229600" cy="4953000"/>
          </a:xfrm>
        </p:spPr>
        <p:txBody>
          <a:bodyPr>
            <a:noAutofit/>
          </a:bodyPr>
          <a:lstStyle/>
          <a:p>
            <a:r>
              <a:rPr lang="en-US" dirty="0"/>
              <a:t>Overview of job burnout</a:t>
            </a:r>
          </a:p>
          <a:p>
            <a:pPr marL="857250" lvl="2" indent="0">
              <a:buNone/>
            </a:pPr>
            <a:r>
              <a:rPr lang="en-US" sz="2400" dirty="0"/>
              <a:t>Activity #1: Job Stressors Quiz </a:t>
            </a:r>
          </a:p>
          <a:p>
            <a:pPr marL="857250" lvl="2" indent="0">
              <a:buNone/>
            </a:pPr>
            <a:r>
              <a:rPr lang="en-US" sz="2400" dirty="0"/>
              <a:t>Activity #2: Who? Me? Stressed? Role-Play</a:t>
            </a:r>
          </a:p>
          <a:p>
            <a:r>
              <a:rPr lang="en-US" dirty="0"/>
              <a:t>Addressing causes of burnout</a:t>
            </a:r>
          </a:p>
          <a:p>
            <a:pPr marL="857250" lvl="2" indent="0">
              <a:buNone/>
            </a:pPr>
            <a:r>
              <a:rPr lang="en-US" sz="2400" dirty="0"/>
              <a:t>Activity #3: Planning Activity </a:t>
            </a:r>
          </a:p>
          <a:p>
            <a:pPr marL="857250" lvl="2" indent="0">
              <a:buNone/>
            </a:pPr>
            <a:r>
              <a:rPr lang="en-US" sz="2400" dirty="0"/>
              <a:t>Activity #4: How Many Fit?</a:t>
            </a:r>
          </a:p>
          <a:p>
            <a:pPr marL="857250" lvl="2" indent="0">
              <a:buNone/>
            </a:pPr>
            <a:r>
              <a:rPr lang="en-US" sz="2400" dirty="0"/>
              <a:t>Activity #5: We Got The Power! </a:t>
            </a:r>
          </a:p>
          <a:p>
            <a:r>
              <a:rPr lang="en-US" dirty="0"/>
              <a:t>Three powerful time management tips</a:t>
            </a:r>
          </a:p>
          <a:p>
            <a:pPr marL="857250" lvl="2" indent="0">
              <a:buNone/>
            </a:pPr>
            <a:r>
              <a:rPr lang="en-US" sz="2400" dirty="0"/>
              <a:t>1) Say </a:t>
            </a:r>
            <a:r>
              <a:rPr lang="en-US" sz="2400" dirty="0" smtClean="0"/>
              <a:t>no</a:t>
            </a:r>
            <a:endParaRPr lang="en-US" sz="2400" dirty="0"/>
          </a:p>
          <a:p>
            <a:pPr marL="857250" lvl="2" indent="0">
              <a:buNone/>
            </a:pPr>
            <a:r>
              <a:rPr lang="en-US" sz="2400" dirty="0"/>
              <a:t>2) Time </a:t>
            </a:r>
            <a:r>
              <a:rPr lang="en-US" sz="2400" dirty="0" smtClean="0"/>
              <a:t>chunking</a:t>
            </a:r>
            <a:endParaRPr lang="en-US" sz="2400" dirty="0"/>
          </a:p>
          <a:p>
            <a:pPr marL="857250" lvl="2" indent="0">
              <a:buNone/>
            </a:pPr>
            <a:r>
              <a:rPr lang="en-US" sz="2400" dirty="0"/>
              <a:t>3) Hangman’s lesson</a:t>
            </a:r>
          </a:p>
          <a:p>
            <a:pPr marL="457200" lvl="1" indent="0">
              <a:buNone/>
            </a:pPr>
            <a:r>
              <a:rPr lang="en-US" sz="2000" dirty="0"/>
              <a:t> </a:t>
            </a:r>
          </a:p>
          <a:p>
            <a:pPr marL="0" indent="0" algn="l">
              <a:buNone/>
            </a:pPr>
            <a:endParaRPr lang="en-US" sz="900" dirty="0"/>
          </a:p>
          <a:p>
            <a:pPr algn="l">
              <a:buBlip>
                <a:blip r:embed="rId3"/>
              </a:buBlip>
            </a:pPr>
            <a:endParaRPr lang="en-US" sz="2400" dirty="0"/>
          </a:p>
        </p:txBody>
      </p:sp>
    </p:spTree>
    <p:extLst>
      <p:ext uri="{BB962C8B-B14F-4D97-AF65-F5344CB8AC3E}">
        <p14:creationId xmlns:p14="http://schemas.microsoft.com/office/powerpoint/2010/main" val="19859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stressors QUIZ Activity</a:t>
            </a:r>
          </a:p>
        </p:txBody>
      </p:sp>
      <p:sp>
        <p:nvSpPr>
          <p:cNvPr id="3" name="Content Placeholder 2"/>
          <p:cNvSpPr>
            <a:spLocks noGrp="1"/>
          </p:cNvSpPr>
          <p:nvPr>
            <p:ph idx="1"/>
          </p:nvPr>
        </p:nvSpPr>
        <p:spPr>
          <a:xfrm>
            <a:off x="228600" y="1524000"/>
            <a:ext cx="8229600" cy="5181600"/>
          </a:xfrm>
        </p:spPr>
        <p:txBody>
          <a:bodyPr>
            <a:noAutofit/>
          </a:bodyPr>
          <a:lstStyle/>
          <a:p>
            <a:r>
              <a:rPr lang="en-US" sz="2000" b="1" dirty="0"/>
              <a:t>Answer is:</a:t>
            </a:r>
            <a:r>
              <a:rPr lang="en-US" sz="2000" dirty="0"/>
              <a:t> 20 million </a:t>
            </a:r>
          </a:p>
          <a:p>
            <a:pPr lvl="1"/>
            <a:r>
              <a:rPr lang="en-US" sz="2000" b="1" dirty="0"/>
              <a:t>Correct response: </a:t>
            </a:r>
            <a:r>
              <a:rPr lang="en-US" sz="2000" dirty="0"/>
              <a:t>What is the number of newly insured since 2010  due to Affordable Care Act? </a:t>
            </a:r>
            <a:r>
              <a:rPr lang="en-US" sz="1200" dirty="0"/>
              <a:t>(U.S Department of Health and Human Services, 2016</a:t>
            </a:r>
            <a:r>
              <a:rPr lang="en-US" sz="1200" dirty="0" smtClean="0"/>
              <a:t>)</a:t>
            </a:r>
          </a:p>
          <a:p>
            <a:pPr lvl="1"/>
            <a:endParaRPr lang="en-US" sz="1200" dirty="0"/>
          </a:p>
          <a:p>
            <a:r>
              <a:rPr lang="en-US" sz="2000" b="1" dirty="0"/>
              <a:t>Answer is:</a:t>
            </a:r>
            <a:r>
              <a:rPr lang="en-US" sz="2000" dirty="0"/>
              <a:t> 29% increase </a:t>
            </a:r>
            <a:endParaRPr lang="en-US" sz="2000" dirty="0" smtClean="0"/>
          </a:p>
          <a:p>
            <a:pPr lvl="1"/>
            <a:r>
              <a:rPr lang="en-US" sz="2000" b="1" dirty="0" smtClean="0"/>
              <a:t>Correct </a:t>
            </a:r>
            <a:r>
              <a:rPr lang="en-US" sz="2000" b="1" dirty="0"/>
              <a:t>response: </a:t>
            </a:r>
            <a:r>
              <a:rPr lang="en-US" sz="2000" dirty="0"/>
              <a:t>Percentage increase of primary care workload between 2005 -2025 </a:t>
            </a:r>
            <a:r>
              <a:rPr lang="en-US" sz="2000" i="1" dirty="0"/>
              <a:t>without</a:t>
            </a:r>
            <a:r>
              <a:rPr lang="en-US" sz="2000" dirty="0"/>
              <a:t> the ACA impact! </a:t>
            </a:r>
            <a:r>
              <a:rPr lang="en-US" sz="1200" dirty="0"/>
              <a:t>(Schwartz, 2012</a:t>
            </a:r>
            <a:r>
              <a:rPr lang="en-US" sz="1200" dirty="0" smtClean="0"/>
              <a:t>)</a:t>
            </a:r>
          </a:p>
          <a:p>
            <a:pPr marL="457200" lvl="1" indent="0">
              <a:buNone/>
            </a:pPr>
            <a:endParaRPr lang="en-US" sz="1200" dirty="0"/>
          </a:p>
          <a:p>
            <a:r>
              <a:rPr lang="en-US" sz="2000" b="1" dirty="0"/>
              <a:t>Answer is:</a:t>
            </a:r>
            <a:r>
              <a:rPr lang="en-US" sz="2000" dirty="0"/>
              <a:t> Most likely to suffer job burnout</a:t>
            </a:r>
          </a:p>
          <a:p>
            <a:pPr lvl="1"/>
            <a:r>
              <a:rPr lang="en-US" sz="2000" b="1" dirty="0"/>
              <a:t>Correct response</a:t>
            </a:r>
            <a:r>
              <a:rPr lang="en-US" sz="2000" dirty="0"/>
              <a:t>: Who are healthcare workers</a:t>
            </a:r>
            <a:r>
              <a:rPr lang="en-US" sz="2000" dirty="0" smtClean="0"/>
              <a:t>? </a:t>
            </a:r>
            <a:r>
              <a:rPr lang="en-US" sz="1200" dirty="0" smtClean="0"/>
              <a:t>(</a:t>
            </a:r>
            <a:r>
              <a:rPr lang="en-US" sz="1200" dirty="0"/>
              <a:t>Jennings, 2008; Lyndon, 2016</a:t>
            </a:r>
            <a:r>
              <a:rPr lang="en-US" sz="1200" dirty="0" smtClean="0"/>
              <a:t>)</a:t>
            </a:r>
          </a:p>
          <a:p>
            <a:pPr marL="457200" lvl="1" indent="0">
              <a:buNone/>
            </a:pPr>
            <a:endParaRPr lang="en-US" sz="1200" dirty="0"/>
          </a:p>
          <a:p>
            <a:r>
              <a:rPr lang="en-US" sz="2000" b="1" dirty="0"/>
              <a:t>Answer is: </a:t>
            </a:r>
            <a:r>
              <a:rPr lang="en-US" sz="2000" dirty="0"/>
              <a:t>Two trends adding to stress</a:t>
            </a:r>
          </a:p>
          <a:p>
            <a:pPr lvl="1"/>
            <a:r>
              <a:rPr lang="en-US" sz="2000" b="1" dirty="0"/>
              <a:t>Correct response: </a:t>
            </a:r>
            <a:r>
              <a:rPr lang="en-US" sz="2000" dirty="0"/>
              <a:t>What are technology and </a:t>
            </a:r>
            <a:r>
              <a:rPr lang="en-US" sz="2000" dirty="0" err="1"/>
              <a:t>interprofessional</a:t>
            </a:r>
            <a:r>
              <a:rPr lang="en-US" sz="2000" dirty="0"/>
              <a:t> collaboration ? </a:t>
            </a:r>
            <a:r>
              <a:rPr lang="en-US" sz="1200" dirty="0"/>
              <a:t>(Mayo Clinic, 2016; </a:t>
            </a:r>
            <a:r>
              <a:rPr lang="en-US" sz="1200" dirty="0" err="1"/>
              <a:t>Wachter</a:t>
            </a:r>
            <a:r>
              <a:rPr lang="en-US" sz="1200" dirty="0"/>
              <a:t>, 2013).</a:t>
            </a:r>
            <a:endParaRPr lang="en-US" sz="1200" b="1" dirty="0"/>
          </a:p>
        </p:txBody>
      </p:sp>
    </p:spTree>
    <p:extLst>
      <p:ext uri="{BB962C8B-B14F-4D97-AF65-F5344CB8AC3E}">
        <p14:creationId xmlns:p14="http://schemas.microsoft.com/office/powerpoint/2010/main" val="46840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43000"/>
          </a:xfrm>
        </p:spPr>
        <p:txBody>
          <a:bodyPr/>
          <a:lstStyle/>
          <a:p>
            <a:r>
              <a:rPr lang="en-US" dirty="0"/>
              <a:t>Who? Me? stressed?</a:t>
            </a:r>
            <a:br>
              <a:rPr lang="en-US" dirty="0"/>
            </a:br>
            <a:r>
              <a:rPr lang="en-US" dirty="0"/>
              <a:t>activity </a:t>
            </a:r>
            <a:br>
              <a:rPr lang="en-US" dirty="0"/>
            </a:br>
            <a:endParaRPr lang="en-US" dirty="0"/>
          </a:p>
        </p:txBody>
      </p:sp>
      <p:sp>
        <p:nvSpPr>
          <p:cNvPr id="8" name="Content Placeholder 7"/>
          <p:cNvSpPr>
            <a:spLocks noGrp="1"/>
          </p:cNvSpPr>
          <p:nvPr>
            <p:ph idx="1"/>
          </p:nvPr>
        </p:nvSpPr>
        <p:spPr>
          <a:xfrm>
            <a:off x="457200" y="1772600"/>
            <a:ext cx="8229600" cy="4525963"/>
          </a:xfrm>
        </p:spPr>
        <p:txBody>
          <a:bodyPr/>
          <a:lstStyle/>
          <a:p>
            <a:r>
              <a:rPr lang="en-US" dirty="0"/>
              <a:t>Complete the worksheet</a:t>
            </a:r>
          </a:p>
          <a:p>
            <a:r>
              <a:rPr lang="en-US" dirty="0"/>
              <a:t>Form groups of </a:t>
            </a:r>
            <a:r>
              <a:rPr lang="en-US" dirty="0" smtClean="0"/>
              <a:t>3</a:t>
            </a:r>
            <a:r>
              <a:rPr lang="en-US" dirty="0" smtClean="0">
                <a:solidFill>
                  <a:schemeClr val="bg1"/>
                </a:solidFill>
              </a:rPr>
              <a:t>–</a:t>
            </a:r>
            <a:r>
              <a:rPr lang="en-US" dirty="0" smtClean="0"/>
              <a:t>4</a:t>
            </a:r>
            <a:endParaRPr lang="en-US" dirty="0"/>
          </a:p>
          <a:p>
            <a:r>
              <a:rPr lang="en-US" dirty="0"/>
              <a:t>Create your “stress-skit”</a:t>
            </a:r>
          </a:p>
          <a:p>
            <a:r>
              <a:rPr lang="en-US" dirty="0"/>
              <a:t>Enjoy the show!</a:t>
            </a:r>
          </a:p>
          <a:p>
            <a:pPr marL="57150" indent="0">
              <a:buNone/>
            </a:pPr>
            <a:endParaRPr lang="en-US" sz="3600" dirty="0"/>
          </a:p>
        </p:txBody>
      </p:sp>
      <p:pic>
        <p:nvPicPr>
          <p:cNvPr id="9" name="Picture 4" descr="j00786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391400" y="132399"/>
            <a:ext cx="1168400" cy="164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090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burnout</a:t>
            </a:r>
            <a:br>
              <a:rPr lang="en-US" dirty="0"/>
            </a:br>
            <a:r>
              <a:rPr lang="en-US" sz="1800" dirty="0"/>
              <a:t>(Mayo Clinic, 2015)</a:t>
            </a:r>
            <a:br>
              <a:rPr lang="en-US" sz="1800" dirty="0"/>
            </a:br>
            <a:endParaRPr lang="en-US" sz="1800" dirty="0"/>
          </a:p>
        </p:txBody>
      </p:sp>
      <p:sp>
        <p:nvSpPr>
          <p:cNvPr id="6" name="Text Placeholder 5"/>
          <p:cNvSpPr>
            <a:spLocks noGrp="1"/>
          </p:cNvSpPr>
          <p:nvPr>
            <p:ph type="body" idx="1"/>
          </p:nvPr>
        </p:nvSpPr>
        <p:spPr/>
        <p:txBody>
          <a:bodyPr/>
          <a:lstStyle/>
          <a:p>
            <a:r>
              <a:rPr lang="en-US" dirty="0"/>
              <a:t>Definition</a:t>
            </a:r>
          </a:p>
        </p:txBody>
      </p:sp>
      <p:sp>
        <p:nvSpPr>
          <p:cNvPr id="7" name="Content Placeholder 6"/>
          <p:cNvSpPr>
            <a:spLocks noGrp="1"/>
          </p:cNvSpPr>
          <p:nvPr>
            <p:ph sz="half" idx="2"/>
          </p:nvPr>
        </p:nvSpPr>
        <p:spPr>
          <a:xfrm>
            <a:off x="457200" y="2174875"/>
            <a:ext cx="3657600" cy="3951288"/>
          </a:xfrm>
        </p:spPr>
        <p:txBody>
          <a:bodyPr/>
          <a:lstStyle/>
          <a:p>
            <a:r>
              <a:rPr lang="en-US" dirty="0"/>
              <a:t>“Job burnout is a special type of job stress — a state of physical, emotional, or mental exhaustion combined with doubts about your competence and the value of your work” </a:t>
            </a:r>
            <a:endParaRPr lang="en-US" sz="1800" dirty="0"/>
          </a:p>
        </p:txBody>
      </p:sp>
      <p:sp>
        <p:nvSpPr>
          <p:cNvPr id="8" name="Text Placeholder 7"/>
          <p:cNvSpPr>
            <a:spLocks noGrp="1"/>
          </p:cNvSpPr>
          <p:nvPr>
            <p:ph type="body" sz="quarter" idx="3"/>
          </p:nvPr>
        </p:nvSpPr>
        <p:spPr/>
        <p:txBody>
          <a:bodyPr/>
          <a:lstStyle/>
          <a:p>
            <a:r>
              <a:rPr lang="en-US" dirty="0"/>
              <a:t>Some Causes</a:t>
            </a:r>
          </a:p>
        </p:txBody>
      </p:sp>
      <p:sp>
        <p:nvSpPr>
          <p:cNvPr id="9" name="Content Placeholder 8"/>
          <p:cNvSpPr>
            <a:spLocks noGrp="1"/>
          </p:cNvSpPr>
          <p:nvPr>
            <p:ph sz="quarter" idx="4"/>
          </p:nvPr>
        </p:nvSpPr>
        <p:spPr>
          <a:xfrm>
            <a:off x="4645025" y="2172607"/>
            <a:ext cx="4041775" cy="3951288"/>
          </a:xfrm>
        </p:spPr>
        <p:txBody>
          <a:bodyPr/>
          <a:lstStyle/>
          <a:p>
            <a:r>
              <a:rPr lang="en-US" dirty="0"/>
              <a:t>Loss of control</a:t>
            </a:r>
          </a:p>
          <a:p>
            <a:r>
              <a:rPr lang="en-US" dirty="0"/>
              <a:t>Mismatch in values</a:t>
            </a:r>
          </a:p>
          <a:p>
            <a:r>
              <a:rPr lang="en-US" dirty="0"/>
              <a:t>Work-life balance</a:t>
            </a:r>
          </a:p>
          <a:p>
            <a:r>
              <a:rPr lang="en-US" dirty="0"/>
              <a:t>Unclear job expectations</a:t>
            </a:r>
          </a:p>
          <a:p>
            <a:r>
              <a:rPr lang="en-US" dirty="0"/>
              <a:t>Dysfunctional workplace dynamics </a:t>
            </a:r>
          </a:p>
          <a:p>
            <a:endParaRPr lang="en-US" dirty="0"/>
          </a:p>
        </p:txBody>
      </p:sp>
    </p:spTree>
    <p:extLst>
      <p:ext uri="{BB962C8B-B14F-4D97-AF65-F5344CB8AC3E}">
        <p14:creationId xmlns:p14="http://schemas.microsoft.com/office/powerpoint/2010/main" val="344151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65" y="105229"/>
            <a:ext cx="8229600" cy="1143000"/>
          </a:xfrm>
        </p:spPr>
        <p:txBody>
          <a:bodyPr/>
          <a:lstStyle/>
          <a:p>
            <a:r>
              <a:rPr lang="en-US" dirty="0"/>
              <a:t>Lack of control</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40" y="1248229"/>
            <a:ext cx="695325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52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activity: Side A</a:t>
            </a:r>
          </a:p>
        </p:txBody>
      </p:sp>
      <p:sp>
        <p:nvSpPr>
          <p:cNvPr id="3" name="Content Placeholder 2"/>
          <p:cNvSpPr>
            <a:spLocks noGrp="1"/>
          </p:cNvSpPr>
          <p:nvPr>
            <p:ph idx="1"/>
          </p:nvPr>
        </p:nvSpPr>
        <p:spPr/>
        <p:txBody>
          <a:bodyPr/>
          <a:lstStyle/>
          <a:p>
            <a:r>
              <a:rPr lang="en-US" dirty="0"/>
              <a:t>Partner up!</a:t>
            </a:r>
          </a:p>
          <a:p>
            <a:pPr lvl="1"/>
            <a:r>
              <a:rPr lang="en-US" dirty="0"/>
              <a:t>Quickly review the planning descriptions on SIDE A of the handout ONLY.</a:t>
            </a:r>
          </a:p>
          <a:p>
            <a:pPr lvl="2"/>
            <a:r>
              <a:rPr lang="en-US" dirty="0"/>
              <a:t>Discuss your planning style with your partner.</a:t>
            </a:r>
          </a:p>
          <a:p>
            <a:pPr lvl="2"/>
            <a:r>
              <a:rPr lang="en-US" dirty="0"/>
              <a:t>Reveal effective and ineffective planning outcomes from recent history. </a:t>
            </a:r>
          </a:p>
          <a:p>
            <a:pPr lvl="1"/>
            <a:r>
              <a:rPr lang="en-US" dirty="0"/>
              <a:t>Large group share.</a:t>
            </a:r>
          </a:p>
        </p:txBody>
      </p:sp>
    </p:spTree>
    <p:extLst>
      <p:ext uri="{BB962C8B-B14F-4D97-AF65-F5344CB8AC3E}">
        <p14:creationId xmlns:p14="http://schemas.microsoft.com/office/powerpoint/2010/main" val="35772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activity: Side B</a:t>
            </a:r>
            <a:br>
              <a:rPr lang="en-US" dirty="0"/>
            </a:br>
            <a:r>
              <a:rPr lang="en-US" sz="3200" i="1" dirty="0"/>
              <a:t>How well do you plan?</a:t>
            </a:r>
          </a:p>
        </p:txBody>
      </p:sp>
      <p:sp>
        <p:nvSpPr>
          <p:cNvPr id="3" name="Content Placeholder 2"/>
          <p:cNvSpPr>
            <a:spLocks noGrp="1"/>
          </p:cNvSpPr>
          <p:nvPr>
            <p:ph idx="1"/>
          </p:nvPr>
        </p:nvSpPr>
        <p:spPr>
          <a:xfrm>
            <a:off x="453571" y="1905000"/>
            <a:ext cx="8229600" cy="1447800"/>
          </a:xfrm>
        </p:spPr>
        <p:txBody>
          <a:bodyPr/>
          <a:lstStyle/>
          <a:p>
            <a:r>
              <a:rPr lang="en-US" dirty="0"/>
              <a:t>Please turn over the “Planning Activity” worksheet to SIDE B and complete it. </a:t>
            </a:r>
          </a:p>
          <a:p>
            <a:pPr lvl="1"/>
            <a:r>
              <a:rPr lang="en-US" dirty="0"/>
              <a:t>Work independently and quietly.</a:t>
            </a:r>
          </a:p>
          <a:p>
            <a:pPr lvl="1"/>
            <a:endParaRPr lang="en-US" dirty="0"/>
          </a:p>
          <a:p>
            <a:pPr marL="457200" lvl="1" indent="0" algn="ctr">
              <a:buNone/>
            </a:pPr>
            <a:endParaRPr lang="en-US" sz="2800" dirty="0"/>
          </a:p>
        </p:txBody>
      </p:sp>
      <p:sp>
        <p:nvSpPr>
          <p:cNvPr id="4" name="Content Placeholder 2"/>
          <p:cNvSpPr txBox="1">
            <a:spLocks/>
          </p:cNvSpPr>
          <p:nvPr/>
        </p:nvSpPr>
        <p:spPr>
          <a:xfrm>
            <a:off x="228600" y="2971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0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US" dirty="0"/>
          </a:p>
          <a:p>
            <a:pPr marL="457200" lvl="1" indent="0" algn="ctr">
              <a:buFont typeface="Arial" panose="020B0604020202020204" pitchFamily="34" charset="0"/>
              <a:buNone/>
            </a:pPr>
            <a:endParaRPr lang="en-US" sz="2800" dirty="0"/>
          </a:p>
          <a:p>
            <a:pPr marL="457200" lvl="1" indent="0" algn="ctr">
              <a:buFont typeface="Arial" panose="020B0604020202020204" pitchFamily="34" charset="0"/>
              <a:buNone/>
            </a:pPr>
            <a:r>
              <a:rPr lang="en-US" sz="2800" dirty="0"/>
              <a:t>“If you don't know where you are going,</a:t>
            </a:r>
          </a:p>
          <a:p>
            <a:pPr marL="457200" lvl="1" indent="0" algn="ctr">
              <a:buFont typeface="Arial" panose="020B0604020202020204" pitchFamily="34" charset="0"/>
              <a:buNone/>
            </a:pPr>
            <a:r>
              <a:rPr lang="en-US" sz="2800" dirty="0"/>
              <a:t>you'll end up someplace else.”</a:t>
            </a:r>
          </a:p>
          <a:p>
            <a:pPr marL="457200" lvl="1" indent="0" algn="r">
              <a:buFont typeface="Arial" panose="020B0604020202020204" pitchFamily="34" charset="0"/>
              <a:buNone/>
            </a:pPr>
            <a:r>
              <a:rPr lang="en-US" sz="2000" i="1" dirty="0"/>
              <a:t>― Yogi Berra</a:t>
            </a:r>
          </a:p>
        </p:txBody>
      </p:sp>
    </p:spTree>
    <p:extLst>
      <p:ext uri="{BB962C8B-B14F-4D97-AF65-F5344CB8AC3E}">
        <p14:creationId xmlns:p14="http://schemas.microsoft.com/office/powerpoint/2010/main" val="388026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11518</TotalTime>
  <Words>4531</Words>
  <Application>Microsoft Office PowerPoint</Application>
  <PresentationFormat>On-screen Show (4:3)</PresentationFormat>
  <Paragraphs>318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Schoolbook</vt:lpstr>
      <vt:lpstr>Symbol</vt:lpstr>
      <vt:lpstr>Times New Roman</vt:lpstr>
      <vt:lpstr>Trebuchet MS</vt:lpstr>
      <vt:lpstr>Office Theme</vt:lpstr>
      <vt:lpstr>PowerPoint Presentation</vt:lpstr>
      <vt:lpstr>Time Management</vt:lpstr>
      <vt:lpstr>What to Expect in this Presentation</vt:lpstr>
      <vt:lpstr>job stressors QUIZ Activity</vt:lpstr>
      <vt:lpstr>Who? Me? stressed? activity  </vt:lpstr>
      <vt:lpstr>What is burnout (Mayo Clinic, 2015) </vt:lpstr>
      <vt:lpstr>Lack of control</vt:lpstr>
      <vt:lpstr>Planning activity: Side A</vt:lpstr>
      <vt:lpstr>Planning activity: Side B How well do you plan?</vt:lpstr>
      <vt:lpstr>Planning Scores &amp; Next Steps </vt:lpstr>
      <vt:lpstr>Mismatch in Values  &amp; work-life balance</vt:lpstr>
      <vt:lpstr>How many fit?</vt:lpstr>
      <vt:lpstr>Moment of truth</vt:lpstr>
      <vt:lpstr>PowerPoint Presentation</vt:lpstr>
      <vt:lpstr>Workplace communication</vt:lpstr>
      <vt:lpstr>We got the power: Relational communication</vt:lpstr>
      <vt:lpstr>We got the power: communication activity</vt:lpstr>
      <vt:lpstr> time management tip:  everyone needs to “no.”</vt:lpstr>
      <vt:lpstr>Before you say anything Say “DU”</vt:lpstr>
      <vt:lpstr>No by Joe</vt:lpstr>
      <vt:lpstr>Time chunking</vt:lpstr>
      <vt:lpstr>  __ __ __ __ __ __ __ __ __ __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Presnell, Shelly</cp:lastModifiedBy>
  <cp:revision>540</cp:revision>
  <cp:lastPrinted>2016-01-15T04:11:14Z</cp:lastPrinted>
  <dcterms:created xsi:type="dcterms:W3CDTF">2015-05-10T22:13:31Z</dcterms:created>
  <dcterms:modified xsi:type="dcterms:W3CDTF">2017-02-24T21:54:02Z</dcterms:modified>
</cp:coreProperties>
</file>