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60" r:id="rId3"/>
    <p:sldId id="261" r:id="rId4"/>
    <p:sldId id="262" r:id="rId5"/>
    <p:sldId id="263" r:id="rId6"/>
    <p:sldId id="271" r:id="rId7"/>
    <p:sldId id="264" r:id="rId8"/>
    <p:sldId id="265" r:id="rId9"/>
    <p:sldId id="266" r:id="rId10"/>
    <p:sldId id="267" r:id="rId11"/>
    <p:sldId id="268" r:id="rId12"/>
    <p:sldId id="272" r:id="rId13"/>
    <p:sldId id="269"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42" autoAdjust="0"/>
  </p:normalViewPr>
  <p:slideViewPr>
    <p:cSldViewPr>
      <p:cViewPr varScale="1">
        <p:scale>
          <a:sx n="46" d="100"/>
          <a:sy n="46" d="100"/>
        </p:scale>
        <p:origin x="2076" y="42"/>
      </p:cViewPr>
      <p:guideLst>
        <p:guide orient="horz" pos="2160"/>
        <p:guide pos="2880"/>
      </p:guideLst>
    </p:cSldViewPr>
  </p:slideViewPr>
  <p:notesTextViewPr>
    <p:cViewPr>
      <p:scale>
        <a:sx n="1" d="1"/>
        <a:sy n="1" d="1"/>
      </p:scale>
      <p:origin x="0" y="0"/>
    </p:cViewPr>
  </p:notesTextViewPr>
  <p:notesViewPr>
    <p:cSldViewPr>
      <p:cViewPr varScale="1">
        <p:scale>
          <a:sx n="96" d="100"/>
          <a:sy n="96" d="100"/>
        </p:scale>
        <p:origin x="17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033A2-16D6-460B-8116-1D3A174D1BAA}" type="datetimeFigureOut">
              <a:rPr lang="en-US" smtClean="0"/>
              <a:t>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48E7D-AC6D-45B7-BE1F-B125EEAA7E13}" type="slidenum">
              <a:rPr lang="en-US" smtClean="0"/>
              <a:t>‹#›</a:t>
            </a:fld>
            <a:endParaRPr lang="en-US"/>
          </a:p>
        </p:txBody>
      </p:sp>
    </p:spTree>
    <p:extLst>
      <p:ext uri="{BB962C8B-B14F-4D97-AF65-F5344CB8AC3E}">
        <p14:creationId xmlns:p14="http://schemas.microsoft.com/office/powerpoint/2010/main" val="44647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48E7D-AC6D-45B7-BE1F-B125EEAA7E13}" type="slidenum">
              <a:rPr lang="en-US" smtClean="0"/>
              <a:t>10</a:t>
            </a:fld>
            <a:endParaRPr lang="en-US"/>
          </a:p>
        </p:txBody>
      </p:sp>
    </p:spTree>
    <p:extLst>
      <p:ext uri="{BB962C8B-B14F-4D97-AF65-F5344CB8AC3E}">
        <p14:creationId xmlns:p14="http://schemas.microsoft.com/office/powerpoint/2010/main" val="166103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gears to interviewing</a:t>
            </a:r>
            <a:r>
              <a:rPr lang="en-US" baseline="0" dirty="0"/>
              <a:t> techniques when a job change is being considered.)</a:t>
            </a:r>
          </a:p>
          <a:p>
            <a:r>
              <a:rPr lang="en-US" dirty="0"/>
              <a:t>(Discuss</a:t>
            </a:r>
            <a:r>
              <a:rPr lang="en-US" baseline="0" dirty="0"/>
              <a:t> techniques for effective interviewing on the next two slides. Emphasize that each interview should begin with a handshake and a smile.) </a:t>
            </a:r>
            <a:endParaRPr lang="en-US" dirty="0"/>
          </a:p>
        </p:txBody>
      </p:sp>
      <p:sp>
        <p:nvSpPr>
          <p:cNvPr id="4" name="Slide Number Placeholder 3"/>
          <p:cNvSpPr>
            <a:spLocks noGrp="1"/>
          </p:cNvSpPr>
          <p:nvPr>
            <p:ph type="sldNum" sz="quarter" idx="10"/>
          </p:nvPr>
        </p:nvSpPr>
        <p:spPr/>
        <p:txBody>
          <a:bodyPr/>
          <a:lstStyle/>
          <a:p>
            <a:fld id="{D1748E7D-AC6D-45B7-BE1F-B125EEAA7E13}" type="slidenum">
              <a:rPr lang="en-US" smtClean="0"/>
              <a:t>11</a:t>
            </a:fld>
            <a:endParaRPr lang="en-US"/>
          </a:p>
        </p:txBody>
      </p:sp>
    </p:spTree>
    <p:extLst>
      <p:ext uri="{BB962C8B-B14F-4D97-AF65-F5344CB8AC3E}">
        <p14:creationId xmlns:p14="http://schemas.microsoft.com/office/powerpoint/2010/main" val="19085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48E7D-AC6D-45B7-BE1F-B125EEAA7E13}" type="slidenum">
              <a:rPr lang="en-US" smtClean="0"/>
              <a:t>12</a:t>
            </a:fld>
            <a:endParaRPr lang="en-US"/>
          </a:p>
        </p:txBody>
      </p:sp>
    </p:spTree>
    <p:extLst>
      <p:ext uri="{BB962C8B-B14F-4D97-AF65-F5344CB8AC3E}">
        <p14:creationId xmlns:p14="http://schemas.microsoft.com/office/powerpoint/2010/main" val="71568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detailed procedures on page 8 of the Trainer Manual.)</a:t>
            </a:r>
          </a:p>
          <a:p>
            <a:endParaRPr lang="en-US" baseline="0" dirty="0"/>
          </a:p>
          <a:p>
            <a:r>
              <a:rPr lang="en-US" sz="1200" b="1" kern="1200" dirty="0">
                <a:solidFill>
                  <a:schemeClr val="tx1"/>
                </a:solidFill>
                <a:effectLst/>
                <a:latin typeface="+mn-lt"/>
                <a:ea typeface="+mn-ea"/>
                <a:cs typeface="+mn-cs"/>
              </a:rPr>
              <a:t>Goal: </a:t>
            </a:r>
          </a:p>
          <a:p>
            <a:r>
              <a:rPr lang="en-US" sz="1200" kern="1200" dirty="0">
                <a:solidFill>
                  <a:schemeClr val="tx1"/>
                </a:solidFill>
                <a:effectLst/>
                <a:latin typeface="+mn-lt"/>
                <a:ea typeface="+mn-ea"/>
                <a:cs typeface="+mn-cs"/>
              </a:rPr>
              <a:t>To practice professional networking skills during an interview by paying close attention to the power of beginning the interaction with the handshake and smile.</a:t>
            </a:r>
          </a:p>
          <a:p>
            <a:r>
              <a:rPr lang="en-US" sz="1200" b="1" kern="1200" dirty="0">
                <a:solidFill>
                  <a:schemeClr val="tx1"/>
                </a:solidFill>
                <a:effectLst/>
                <a:latin typeface="+mn-lt"/>
                <a:ea typeface="+mn-ea"/>
                <a:cs typeface="+mn-cs"/>
              </a:rPr>
              <a:t>Materials Needed: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Watch or other device to track time.</a:t>
            </a:r>
          </a:p>
          <a:p>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Have participants quickly think about what their “dream job” would be.</a:t>
            </a:r>
          </a:p>
          <a:p>
            <a:pPr marL="228600" indent="-228600">
              <a:buFont typeface="+mj-lt"/>
              <a:buAutoNum type="arabicPeriod"/>
            </a:pPr>
            <a:r>
              <a:rPr lang="en-US" sz="1200" kern="1200" dirty="0">
                <a:solidFill>
                  <a:schemeClr val="tx1"/>
                </a:solidFill>
                <a:effectLst/>
                <a:latin typeface="+mn-lt"/>
                <a:ea typeface="+mn-ea"/>
                <a:cs typeface="+mn-cs"/>
              </a:rPr>
              <a:t>Have participants form two lines, with pairs facing each other. (If there is an odd number of participants, the trainer may need to participate in activity.)</a:t>
            </a:r>
          </a:p>
          <a:p>
            <a:pPr marL="228600" lvl="0" indent="-228600">
              <a:buFont typeface="+mj-lt"/>
              <a:buAutoNum type="arabicPeriod"/>
            </a:pPr>
            <a:r>
              <a:rPr lang="en-US" sz="1200" kern="1200" dirty="0">
                <a:solidFill>
                  <a:schemeClr val="tx1"/>
                </a:solidFill>
                <a:effectLst/>
                <a:latin typeface="+mn-lt"/>
                <a:ea typeface="+mn-ea"/>
                <a:cs typeface="+mn-cs"/>
              </a:rPr>
              <a:t>One line will be the interviewer line and the other will be a line of people being interviewed. </a:t>
            </a:r>
          </a:p>
          <a:p>
            <a:pPr marL="228600" indent="-228600">
              <a:buFont typeface="+mj-lt"/>
              <a:buAutoNum type="arabicPeriod"/>
            </a:pPr>
            <a:r>
              <a:rPr lang="en-US" sz="1200" kern="1200" dirty="0">
                <a:solidFill>
                  <a:schemeClr val="tx1"/>
                </a:solidFill>
                <a:effectLst/>
                <a:latin typeface="+mn-lt"/>
                <a:ea typeface="+mn-ea"/>
                <a:cs typeface="+mn-cs"/>
              </a:rPr>
              <a:t>Provide these instructions to participants: </a:t>
            </a:r>
          </a:p>
          <a:p>
            <a:pPr marL="685800" lvl="1" indent="-228600">
              <a:buFont typeface="+mj-lt"/>
              <a:buAutoNum type="alphaLcPeriod"/>
            </a:pPr>
            <a:r>
              <a:rPr lang="en-US" kern="1200" dirty="0">
                <a:solidFill>
                  <a:schemeClr val="tx1"/>
                </a:solidFill>
                <a:effectLst/>
                <a:latin typeface="+mn-lt"/>
                <a:ea typeface="+mn-ea"/>
                <a:cs typeface="+mn-cs"/>
              </a:rPr>
              <a:t>You have one minute to introduce yourself to the person who is about to interview you for your dream job. </a:t>
            </a:r>
          </a:p>
          <a:p>
            <a:pPr marL="685800" lvl="1" indent="-228600">
              <a:buFont typeface="+mj-lt"/>
              <a:buAutoNum type="alphaLcPeriod"/>
            </a:pPr>
            <a:r>
              <a:rPr lang="en-US" kern="1200" dirty="0">
                <a:solidFill>
                  <a:schemeClr val="tx1"/>
                </a:solidFill>
                <a:effectLst/>
                <a:latin typeface="+mn-lt"/>
                <a:ea typeface="+mn-ea"/>
                <a:cs typeface="+mn-cs"/>
              </a:rPr>
              <a:t>The interviewee will do most of the talking, but the interviewer can speak as well.</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Set the timer for one minute. Instruct participants that before they begin, the interviewee should identify “Dream Job” so the interviewer can ask appropriate questions.</a:t>
            </a:r>
          </a:p>
          <a:p>
            <a:pPr marL="228600" lvl="0" indent="-228600">
              <a:buFont typeface="+mj-lt"/>
              <a:buAutoNum type="arabicPeriod"/>
            </a:pPr>
            <a:r>
              <a:rPr lang="en-US" sz="1200" kern="1200" dirty="0">
                <a:solidFill>
                  <a:schemeClr val="tx1"/>
                </a:solidFill>
                <a:effectLst/>
                <a:latin typeface="+mn-lt"/>
                <a:ea typeface="+mn-ea"/>
                <a:cs typeface="+mn-cs"/>
              </a:rPr>
              <a:t> Start the timer and say “Begin” and let the interview proceed.</a:t>
            </a:r>
          </a:p>
          <a:p>
            <a:pPr marL="228600" lvl="0" indent="-228600">
              <a:buFont typeface="+mj-lt"/>
              <a:buAutoNum type="arabicPeriod"/>
            </a:pPr>
            <a:r>
              <a:rPr lang="en-US" sz="1200" kern="1200" dirty="0">
                <a:solidFill>
                  <a:schemeClr val="tx1"/>
                </a:solidFill>
                <a:effectLst/>
                <a:latin typeface="+mn-lt"/>
                <a:ea typeface="+mn-ea"/>
                <a:cs typeface="+mn-cs"/>
              </a:rPr>
              <a:t> When time is up, the people in the interviewee line will move one spot to the left. The person at the end of the line will circle around to the other end of the interviewee line. </a:t>
            </a:r>
          </a:p>
          <a:p>
            <a:pPr marL="228600" lvl="0" indent="-228600">
              <a:buFont typeface="+mj-lt"/>
              <a:buAutoNum type="arabicPeriod"/>
            </a:pPr>
            <a:r>
              <a:rPr lang="en-US" sz="1200" kern="1200" dirty="0">
                <a:solidFill>
                  <a:schemeClr val="tx1"/>
                </a:solidFill>
                <a:effectLst/>
                <a:latin typeface="+mn-lt"/>
                <a:ea typeface="+mn-ea"/>
                <a:cs typeface="+mn-cs"/>
              </a:rPr>
              <a:t>When all interviewees have introduced themselves to all of the interviewers, the roles are switched so that each participant gets a chance to play each role.</a:t>
            </a:r>
          </a:p>
          <a:p>
            <a:pPr marL="228600" lvl="0" indent="-228600">
              <a:buFont typeface="+mj-lt"/>
              <a:buAutoNum type="arabicPeriod"/>
            </a:pPr>
            <a:r>
              <a:rPr lang="en-US" sz="1200" kern="1200" dirty="0">
                <a:solidFill>
                  <a:schemeClr val="tx1"/>
                </a:solidFill>
                <a:effectLst/>
                <a:latin typeface="+mn-lt"/>
                <a:ea typeface="+mn-ea"/>
                <a:cs typeface="+mn-cs"/>
              </a:rPr>
              <a:t>At the end of the activity, have the participants offer suggestions and/or comments about what things were positive and what things could be done in a more effective manner. Some topics for discussion:</a:t>
            </a:r>
          </a:p>
          <a:p>
            <a:pPr marL="685800" lvl="1" indent="-228600">
              <a:buFont typeface="+mj-lt"/>
              <a:buAutoNum type="alphaLcPeriod"/>
            </a:pPr>
            <a:r>
              <a:rPr lang="en-US" kern="1200" dirty="0">
                <a:solidFill>
                  <a:schemeClr val="tx1"/>
                </a:solidFill>
                <a:effectLst/>
                <a:latin typeface="+mn-lt"/>
                <a:ea typeface="+mn-ea"/>
                <a:cs typeface="+mn-cs"/>
              </a:rPr>
              <a:t>Did the interviewee offer a handshake?  Was it firm, but not too firm?</a:t>
            </a:r>
          </a:p>
          <a:p>
            <a:pPr marL="685800" lvl="1" indent="-228600">
              <a:buFont typeface="+mj-lt"/>
              <a:buAutoNum type="alphaLcPeriod"/>
            </a:pPr>
            <a:r>
              <a:rPr lang="en-US" kern="1200" dirty="0">
                <a:solidFill>
                  <a:schemeClr val="tx1"/>
                </a:solidFill>
                <a:effectLst/>
                <a:latin typeface="+mn-lt"/>
                <a:ea typeface="+mn-ea"/>
                <a:cs typeface="+mn-cs"/>
              </a:rPr>
              <a:t>Did the interviewee smile when s/he introduced themselves?</a:t>
            </a:r>
          </a:p>
          <a:p>
            <a:pPr marL="685800" lvl="1" indent="-228600">
              <a:buFont typeface="+mj-lt"/>
              <a:buAutoNum type="alphaLcPeriod"/>
            </a:pPr>
            <a:r>
              <a:rPr lang="en-US" kern="1200" dirty="0">
                <a:solidFill>
                  <a:schemeClr val="tx1"/>
                </a:solidFill>
                <a:effectLst/>
                <a:latin typeface="+mn-lt"/>
                <a:ea typeface="+mn-ea"/>
                <a:cs typeface="+mn-cs"/>
              </a:rPr>
              <a:t>What, specifically, made a good impact or created a positive impression?</a:t>
            </a:r>
          </a:p>
          <a:p>
            <a:endParaRPr lang="en-US" baseline="0" dirty="0"/>
          </a:p>
        </p:txBody>
      </p:sp>
      <p:sp>
        <p:nvSpPr>
          <p:cNvPr id="4" name="Slide Number Placeholder 3"/>
          <p:cNvSpPr>
            <a:spLocks noGrp="1"/>
          </p:cNvSpPr>
          <p:nvPr>
            <p:ph type="sldNum" sz="quarter" idx="10"/>
          </p:nvPr>
        </p:nvSpPr>
        <p:spPr/>
        <p:txBody>
          <a:bodyPr/>
          <a:lstStyle/>
          <a:p>
            <a:fld id="{D1748E7D-AC6D-45B7-BE1F-B125EEAA7E13}" type="slidenum">
              <a:rPr lang="en-US" smtClean="0"/>
              <a:t>13</a:t>
            </a:fld>
            <a:endParaRPr lang="en-US"/>
          </a:p>
        </p:txBody>
      </p:sp>
    </p:spTree>
    <p:extLst>
      <p:ext uri="{BB962C8B-B14F-4D97-AF65-F5344CB8AC3E}">
        <p14:creationId xmlns:p14="http://schemas.microsoft.com/office/powerpoint/2010/main" val="343203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48E7D-AC6D-45B7-BE1F-B125EEAA7E13}" type="slidenum">
              <a:rPr lang="en-US" smtClean="0"/>
              <a:t>14</a:t>
            </a:fld>
            <a:endParaRPr lang="en-US"/>
          </a:p>
        </p:txBody>
      </p:sp>
    </p:spTree>
    <p:extLst>
      <p:ext uri="{BB962C8B-B14F-4D97-AF65-F5344CB8AC3E}">
        <p14:creationId xmlns:p14="http://schemas.microsoft.com/office/powerpoint/2010/main" val="175401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48E7D-AC6D-45B7-BE1F-B125EEAA7E13}" type="slidenum">
              <a:rPr lang="en-US" smtClean="0"/>
              <a:t>15</a:t>
            </a:fld>
            <a:endParaRPr lang="en-US"/>
          </a:p>
        </p:txBody>
      </p:sp>
    </p:spTree>
    <p:extLst>
      <p:ext uri="{BB962C8B-B14F-4D97-AF65-F5344CB8AC3E}">
        <p14:creationId xmlns:p14="http://schemas.microsoft.com/office/powerpoint/2010/main" val="88497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952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preview the session.</a:t>
            </a:r>
          </a:p>
          <a:p>
            <a:endParaRPr lang="en-US" dirty="0"/>
          </a:p>
        </p:txBody>
      </p:sp>
      <p:sp>
        <p:nvSpPr>
          <p:cNvPr id="4" name="Slide Number Placeholder 3"/>
          <p:cNvSpPr>
            <a:spLocks noGrp="1"/>
          </p:cNvSpPr>
          <p:nvPr>
            <p:ph type="sldNum" sz="quarter" idx="10"/>
          </p:nvPr>
        </p:nvSpPr>
        <p:spPr/>
        <p:txBody>
          <a:bodyPr/>
          <a:lstStyle/>
          <a:p>
            <a:fld id="{D1748E7D-AC6D-45B7-BE1F-B125EEAA7E13}" type="slidenum">
              <a:rPr lang="en-US" smtClean="0"/>
              <a:t>3</a:t>
            </a:fld>
            <a:endParaRPr lang="en-US"/>
          </a:p>
        </p:txBody>
      </p:sp>
    </p:spTree>
    <p:extLst>
      <p:ext uri="{BB962C8B-B14F-4D97-AF65-F5344CB8AC3E}">
        <p14:creationId xmlns:p14="http://schemas.microsoft.com/office/powerpoint/2010/main" val="100270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underestimate the power of the internet. There is so much information</a:t>
            </a:r>
            <a:r>
              <a:rPr lang="en-US" baseline="0" dirty="0"/>
              <a:t> to obtain from </a:t>
            </a:r>
            <a:r>
              <a:rPr lang="en-US" b="1" baseline="0" dirty="0"/>
              <a:t>reliable</a:t>
            </a:r>
            <a:r>
              <a:rPr lang="en-US" baseline="0" dirty="0"/>
              <a:t> resources. Professional networking can start with a connection made on the internet. Jobs have been obtained just by beginning a conversation with someone.</a:t>
            </a:r>
            <a:endParaRPr lang="en-US" dirty="0"/>
          </a:p>
        </p:txBody>
      </p:sp>
      <p:sp>
        <p:nvSpPr>
          <p:cNvPr id="4" name="Slide Number Placeholder 3"/>
          <p:cNvSpPr>
            <a:spLocks noGrp="1"/>
          </p:cNvSpPr>
          <p:nvPr>
            <p:ph type="sldNum" sz="quarter" idx="10"/>
          </p:nvPr>
        </p:nvSpPr>
        <p:spPr/>
        <p:txBody>
          <a:bodyPr/>
          <a:lstStyle/>
          <a:p>
            <a:fld id="{D1748E7D-AC6D-45B7-BE1F-B125EEAA7E13}" type="slidenum">
              <a:rPr lang="en-US" smtClean="0"/>
              <a:t>4</a:t>
            </a:fld>
            <a:endParaRPr lang="en-US"/>
          </a:p>
        </p:txBody>
      </p:sp>
    </p:spTree>
    <p:extLst>
      <p:ext uri="{BB962C8B-B14F-4D97-AF65-F5344CB8AC3E}">
        <p14:creationId xmlns:p14="http://schemas.microsoft.com/office/powerpoint/2010/main" val="308104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relationships in your career is invaluable. Getting to know</a:t>
            </a:r>
            <a:r>
              <a:rPr lang="en-US" baseline="0" dirty="0"/>
              <a:t> people in other departments, organizations, and professional organizations can open doors when you may not have even been considering advancing on the career ladder.</a:t>
            </a:r>
            <a:endParaRPr lang="en-US" dirty="0"/>
          </a:p>
        </p:txBody>
      </p:sp>
      <p:sp>
        <p:nvSpPr>
          <p:cNvPr id="4" name="Slide Number Placeholder 3"/>
          <p:cNvSpPr>
            <a:spLocks noGrp="1"/>
          </p:cNvSpPr>
          <p:nvPr>
            <p:ph type="sldNum" sz="quarter" idx="10"/>
          </p:nvPr>
        </p:nvSpPr>
        <p:spPr/>
        <p:txBody>
          <a:bodyPr/>
          <a:lstStyle/>
          <a:p>
            <a:fld id="{D1748E7D-AC6D-45B7-BE1F-B125EEAA7E13}" type="slidenum">
              <a:rPr lang="en-US" smtClean="0"/>
              <a:t>5</a:t>
            </a:fld>
            <a:endParaRPr lang="en-US"/>
          </a:p>
        </p:txBody>
      </p:sp>
    </p:spTree>
    <p:extLst>
      <p:ext uri="{BB962C8B-B14F-4D97-AF65-F5344CB8AC3E}">
        <p14:creationId xmlns:p14="http://schemas.microsoft.com/office/powerpoint/2010/main" val="188019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detailed procedures on page 7 of the Trainer Manual.)</a:t>
            </a:r>
          </a:p>
          <a:p>
            <a:endParaRPr lang="en-US" dirty="0"/>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To complete the puzzle as a group. It encourages teamwork and networking.</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small jigsaw puzzle (35-50 pieces)</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Split the puzzle pieces among the participants</a:t>
            </a:r>
          </a:p>
          <a:p>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you begin the activity, instruct the participants that the purpose of the activity is to practice teamwork and networking skills.</a:t>
            </a:r>
          </a:p>
          <a:p>
            <a:r>
              <a:rPr lang="en-US" sz="1200" kern="1200" dirty="0">
                <a:solidFill>
                  <a:schemeClr val="tx1"/>
                </a:solidFill>
                <a:effectLst/>
                <a:latin typeface="+mn-lt"/>
                <a:ea typeface="+mn-ea"/>
                <a:cs typeface="+mn-cs"/>
              </a:rPr>
              <a:t>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participants gather around an empty table and have them begin putting the puzzle together. Tell them that they have a maximum of 10 minutes to put the puzzle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together.</a:t>
            </a:r>
          </a:p>
          <a:p>
            <a:r>
              <a:rPr lang="en-US" sz="1200" kern="1200" dirty="0">
                <a:solidFill>
                  <a:schemeClr val="tx1"/>
                </a:solidFill>
                <a:effectLst/>
                <a:latin typeface="+mn-lt"/>
                <a:ea typeface="+mn-ea"/>
                <a:cs typeface="+mn-cs"/>
              </a:rPr>
              <a:t>4.</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not completed call time at the end of the ten minutes.</a:t>
            </a:r>
          </a:p>
          <a:p>
            <a:r>
              <a:rPr lang="en-US" sz="1200" kern="1200" dirty="0">
                <a:solidFill>
                  <a:schemeClr val="tx1"/>
                </a:solidFill>
                <a:effectLst/>
                <a:latin typeface="+mn-lt"/>
                <a:ea typeface="+mn-ea"/>
                <a:cs typeface="+mn-cs"/>
              </a:rPr>
              <a:t>(Trainer: Observe the group dynamic during the activity,paying attention to who takes charge and how that leadership role was established, who stands back and does not participate, overall impressions of the types of cooperation and/or </a:t>
            </a:r>
            <a:r>
              <a:rPr lang="en-US" sz="1200" kern="1200" dirty="0" err="1">
                <a:solidFill>
                  <a:schemeClr val="tx1"/>
                </a:solidFill>
                <a:effectLst/>
                <a:latin typeface="+mn-lt"/>
                <a:ea typeface="+mn-ea"/>
                <a:cs typeface="+mn-cs"/>
              </a:rPr>
              <a:t>conflict,and</a:t>
            </a:r>
            <a:r>
              <a:rPr lang="en-US" sz="1200" kern="1200" dirty="0">
                <a:solidFill>
                  <a:schemeClr val="tx1"/>
                </a:solidFill>
                <a:effectLst/>
                <a:latin typeface="+mn-lt"/>
                <a:ea typeface="+mn-ea"/>
                <a:cs typeface="+mn-cs"/>
              </a:rPr>
              <a:t> group communication patterns.) </a:t>
            </a:r>
          </a:p>
          <a:p>
            <a:r>
              <a:rPr lang="en-US" sz="1200" b="1" kern="1200" dirty="0">
                <a:solidFill>
                  <a:schemeClr val="tx1"/>
                </a:solidFill>
                <a:effectLst/>
                <a:latin typeface="+mn-lt"/>
                <a:ea typeface="+mn-ea"/>
                <a:cs typeface="+mn-cs"/>
              </a:rPr>
              <a:t>Reflection: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Observe the behaviors during the activity. </a:t>
            </a:r>
          </a:p>
          <a:p>
            <a:r>
              <a:rPr lang="en-US" sz="1200" kern="1200" dirty="0">
                <a:solidFill>
                  <a:schemeClr val="tx1"/>
                </a:solidFill>
                <a:effectLst/>
                <a:latin typeface="+mn-lt"/>
                <a:ea typeface="+mn-ea"/>
                <a:cs typeface="+mn-cs"/>
              </a:rPr>
              <a:t>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anyone in particular take charge?</a:t>
            </a:r>
          </a:p>
          <a:p>
            <a:r>
              <a:rPr lang="en-US" sz="1200" kern="1200" dirty="0">
                <a:solidFill>
                  <a:schemeClr val="tx1"/>
                </a:solidFill>
                <a:effectLst/>
                <a:latin typeface="+mn-lt"/>
                <a:ea typeface="+mn-ea"/>
                <a:cs typeface="+mn-cs"/>
              </a:rPr>
              <a:t>        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anyone stand back and not really speak or participate?</a:t>
            </a:r>
          </a:p>
          <a:p>
            <a:r>
              <a:rPr lang="en-US" sz="1200" kern="1200" dirty="0">
                <a:solidFill>
                  <a:schemeClr val="tx1"/>
                </a:solidFill>
                <a:effectLst/>
                <a:latin typeface="+mn-lt"/>
                <a:ea typeface="+mn-ea"/>
                <a:cs typeface="+mn-cs"/>
              </a:rPr>
              <a:t>        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did they work together as a team?</a:t>
            </a:r>
          </a:p>
          <a:p>
            <a:r>
              <a:rPr lang="en-US" sz="1200" kern="1200" dirty="0">
                <a:solidFill>
                  <a:schemeClr val="tx1"/>
                </a:solidFill>
                <a:effectLst/>
                <a:latin typeface="+mn-lt"/>
                <a:ea typeface="+mn-ea"/>
                <a:cs typeface="+mn-cs"/>
              </a:rPr>
              <a:t>        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they speak to each other or just work individually?</a:t>
            </a:r>
          </a:p>
          <a:p>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the activity has been completed, guide them in discussion of how the activity went (keeping in mind the above topics).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748E7D-AC6D-45B7-BE1F-B125EEAA7E13}" type="slidenum">
              <a:rPr lang="en-US" smtClean="0"/>
              <a:t>6</a:t>
            </a:fld>
            <a:endParaRPr lang="en-US"/>
          </a:p>
        </p:txBody>
      </p:sp>
    </p:spTree>
    <p:extLst>
      <p:ext uri="{BB962C8B-B14F-4D97-AF65-F5344CB8AC3E}">
        <p14:creationId xmlns:p14="http://schemas.microsoft.com/office/powerpoint/2010/main" val="119751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media sites</a:t>
            </a:r>
            <a:r>
              <a:rPr lang="en-US" baseline="0" dirty="0"/>
              <a:t> of Facebook and Twitter have their place, but they are absolutely public, so care needs to taken when you post. HIPAA must be adhered to at ALL times. Individuals have been fined, fired and spent jail time for HIPAA violations in healthcare using social media sites.</a:t>
            </a:r>
            <a:endParaRPr lang="en-US" dirty="0"/>
          </a:p>
        </p:txBody>
      </p:sp>
      <p:sp>
        <p:nvSpPr>
          <p:cNvPr id="4" name="Slide Number Placeholder 3"/>
          <p:cNvSpPr>
            <a:spLocks noGrp="1"/>
          </p:cNvSpPr>
          <p:nvPr>
            <p:ph type="sldNum" sz="quarter" idx="10"/>
          </p:nvPr>
        </p:nvSpPr>
        <p:spPr/>
        <p:txBody>
          <a:bodyPr/>
          <a:lstStyle/>
          <a:p>
            <a:fld id="{D1748E7D-AC6D-45B7-BE1F-B125EEAA7E13}" type="slidenum">
              <a:rPr lang="en-US" smtClean="0"/>
              <a:t>7</a:t>
            </a:fld>
            <a:endParaRPr lang="en-US"/>
          </a:p>
        </p:txBody>
      </p:sp>
    </p:spTree>
    <p:extLst>
      <p:ext uri="{BB962C8B-B14F-4D97-AF65-F5344CB8AC3E}">
        <p14:creationId xmlns:p14="http://schemas.microsoft.com/office/powerpoint/2010/main" val="423542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several slides illustrate just a few of the professional social media sites that are available and free.)</a:t>
            </a:r>
          </a:p>
        </p:txBody>
      </p:sp>
      <p:sp>
        <p:nvSpPr>
          <p:cNvPr id="4" name="Slide Number Placeholder 3"/>
          <p:cNvSpPr>
            <a:spLocks noGrp="1"/>
          </p:cNvSpPr>
          <p:nvPr>
            <p:ph type="sldNum" sz="quarter" idx="10"/>
          </p:nvPr>
        </p:nvSpPr>
        <p:spPr/>
        <p:txBody>
          <a:bodyPr/>
          <a:lstStyle/>
          <a:p>
            <a:fld id="{D1748E7D-AC6D-45B7-BE1F-B125EEAA7E13}" type="slidenum">
              <a:rPr lang="en-US" smtClean="0"/>
              <a:t>8</a:t>
            </a:fld>
            <a:endParaRPr lang="en-US"/>
          </a:p>
        </p:txBody>
      </p:sp>
    </p:spTree>
    <p:extLst>
      <p:ext uri="{BB962C8B-B14F-4D97-AF65-F5344CB8AC3E}">
        <p14:creationId xmlns:p14="http://schemas.microsoft.com/office/powerpoint/2010/main" val="324481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48E7D-AC6D-45B7-BE1F-B125EEAA7E13}" type="slidenum">
              <a:rPr lang="en-US" smtClean="0"/>
              <a:t>9</a:t>
            </a:fld>
            <a:endParaRPr lang="en-US"/>
          </a:p>
        </p:txBody>
      </p:sp>
    </p:spTree>
    <p:extLst>
      <p:ext uri="{BB962C8B-B14F-4D97-AF65-F5344CB8AC3E}">
        <p14:creationId xmlns:p14="http://schemas.microsoft.com/office/powerpoint/2010/main" val="358229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172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54495"/>
            <a:ext cx="6705600" cy="1143000"/>
          </a:xfrm>
        </p:spPr>
        <p:txBody>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536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95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75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64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816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202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5334000" cy="1143000"/>
          </a:xfrm>
        </p:spPr>
        <p:txBody>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879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62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49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387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solidFill>
                  <a:prstClr val="white">
                    <a:tint val="75000"/>
                  </a:prstClr>
                </a:solidFill>
              </a:rPr>
              <a:pPr/>
              <a:t>2/11/2017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78956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5105400"/>
            <a:ext cx="6096000" cy="646331"/>
          </a:xfrm>
          <a:prstGeom prst="rect">
            <a:avLst/>
          </a:prstGeom>
          <a:noFill/>
        </p:spPr>
        <p:txBody>
          <a:bodyPr wrap="square" rtlCol="0">
            <a:spAutoFit/>
          </a:bodyPr>
          <a:lstStyle/>
          <a:p>
            <a:pPr algn="ctr"/>
            <a:r>
              <a:rPr lang="en-US" sz="3600" b="1" dirty="0">
                <a:solidFill>
                  <a:schemeClr val="accent1">
                    <a:lumMod val="75000"/>
                  </a:schemeClr>
                </a:solidFill>
              </a:rPr>
              <a:t>Hi-Touch Healthcare</a:t>
            </a:r>
            <a:endParaRPr lang="en-US" sz="3600" b="1" dirty="0"/>
          </a:p>
        </p:txBody>
      </p:sp>
    </p:spTree>
    <p:extLst>
      <p:ext uri="{BB962C8B-B14F-4D97-AF65-F5344CB8AC3E}">
        <p14:creationId xmlns:p14="http://schemas.microsoft.com/office/powerpoint/2010/main" val="211397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Professional</a:t>
            </a:r>
            <a:br>
              <a:rPr lang="en-US" sz="3200" dirty="0"/>
            </a:br>
            <a:r>
              <a:rPr lang="en-US" sz="3200" dirty="0"/>
              <a:t>social media sites</a:t>
            </a:r>
          </a:p>
        </p:txBody>
      </p:sp>
      <p:sp>
        <p:nvSpPr>
          <p:cNvPr id="3" name="Content Placeholder 2"/>
          <p:cNvSpPr>
            <a:spLocks noGrp="1"/>
          </p:cNvSpPr>
          <p:nvPr>
            <p:ph idx="1"/>
          </p:nvPr>
        </p:nvSpPr>
        <p:spPr>
          <a:xfrm>
            <a:off x="457200" y="1752600"/>
            <a:ext cx="8229600" cy="4525963"/>
          </a:xfrm>
        </p:spPr>
        <p:txBody>
          <a:bodyPr>
            <a:normAutofit/>
          </a:bodyPr>
          <a:lstStyle/>
          <a:p>
            <a:r>
              <a:rPr lang="en-US" sz="2800" dirty="0"/>
              <a:t>Psychcentral.com</a:t>
            </a:r>
          </a:p>
          <a:p>
            <a:pPr lvl="1"/>
            <a:r>
              <a:rPr lang="en-US" sz="2400" dirty="0"/>
              <a:t>Mental health social network</a:t>
            </a:r>
          </a:p>
          <a:p>
            <a:pPr lvl="1"/>
            <a:r>
              <a:rPr lang="en-US" sz="2400" dirty="0"/>
              <a:t>Provides guides to websites, newsgroups, and online mailing lists</a:t>
            </a:r>
          </a:p>
          <a:p>
            <a:r>
              <a:rPr lang="en-US" sz="2800" dirty="0"/>
              <a:t>Sermo.com	</a:t>
            </a:r>
          </a:p>
          <a:p>
            <a:pPr lvl="1"/>
            <a:r>
              <a:rPr lang="en-US" sz="2400" dirty="0"/>
              <a:t>Largest online physicians network</a:t>
            </a:r>
          </a:p>
          <a:p>
            <a:pPr lvl="1"/>
            <a:r>
              <a:rPr lang="en-US" sz="2400" dirty="0"/>
              <a:t>Used to collaborate on difficult cases and exchange knowledge</a:t>
            </a:r>
          </a:p>
        </p:txBody>
      </p:sp>
    </p:spTree>
    <p:extLst>
      <p:ext uri="{BB962C8B-B14F-4D97-AF65-F5344CB8AC3E}">
        <p14:creationId xmlns:p14="http://schemas.microsoft.com/office/powerpoint/2010/main" val="316078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a:t>interviewing</a:t>
            </a:r>
          </a:p>
        </p:txBody>
      </p:sp>
      <p:sp>
        <p:nvSpPr>
          <p:cNvPr id="3" name="Content Placeholder 2"/>
          <p:cNvSpPr>
            <a:spLocks noGrp="1"/>
          </p:cNvSpPr>
          <p:nvPr>
            <p:ph idx="1"/>
          </p:nvPr>
        </p:nvSpPr>
        <p:spPr>
          <a:xfrm>
            <a:off x="457200" y="1524000"/>
            <a:ext cx="8229600" cy="4525963"/>
          </a:xfrm>
        </p:spPr>
        <p:txBody>
          <a:bodyPr>
            <a:normAutofit/>
          </a:bodyPr>
          <a:lstStyle/>
          <a:p>
            <a:r>
              <a:rPr lang="en-US" sz="2800" dirty="0"/>
              <a:t>Professional networking starts before you even interview for a job!</a:t>
            </a:r>
          </a:p>
          <a:p>
            <a:pPr marL="0" indent="0">
              <a:buNone/>
            </a:pPr>
            <a:endParaRPr lang="en-US" sz="2800" dirty="0"/>
          </a:p>
          <a:p>
            <a:r>
              <a:rPr lang="en-US" sz="2800" dirty="0"/>
              <a:t>Understand and get to know the position and organization that you are interviewing for</a:t>
            </a:r>
          </a:p>
          <a:p>
            <a:endParaRPr lang="en-US" sz="2800" dirty="0"/>
          </a:p>
          <a:p>
            <a:r>
              <a:rPr lang="en-US" sz="2800" dirty="0"/>
              <a:t>Know the company’s mission statement, core values, etc.</a:t>
            </a:r>
          </a:p>
          <a:p>
            <a:pPr marL="0" indent="0">
              <a:buNone/>
            </a:pPr>
            <a:endParaRPr lang="en-US" sz="2800" dirty="0"/>
          </a:p>
        </p:txBody>
      </p:sp>
    </p:spTree>
    <p:extLst>
      <p:ext uri="{BB962C8B-B14F-4D97-AF65-F5344CB8AC3E}">
        <p14:creationId xmlns:p14="http://schemas.microsoft.com/office/powerpoint/2010/main" val="401563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a:t>Interviewing</a:t>
            </a:r>
          </a:p>
        </p:txBody>
      </p:sp>
      <p:sp>
        <p:nvSpPr>
          <p:cNvPr id="3" name="Content Placeholder 2"/>
          <p:cNvSpPr>
            <a:spLocks noGrp="1"/>
          </p:cNvSpPr>
          <p:nvPr>
            <p:ph idx="1"/>
          </p:nvPr>
        </p:nvSpPr>
        <p:spPr/>
        <p:txBody>
          <a:bodyPr>
            <a:normAutofit/>
          </a:bodyPr>
          <a:lstStyle/>
          <a:p>
            <a:r>
              <a:rPr lang="en-US" sz="2800" dirty="0"/>
              <a:t>Begin with a firm handshake</a:t>
            </a:r>
          </a:p>
          <a:p>
            <a:endParaRPr lang="en-US" sz="2800" dirty="0"/>
          </a:p>
          <a:p>
            <a:r>
              <a:rPr lang="en-US" sz="2800" dirty="0"/>
              <a:t>Good eye contact</a:t>
            </a:r>
          </a:p>
          <a:p>
            <a:endParaRPr lang="en-US" sz="2800" dirty="0"/>
          </a:p>
          <a:p>
            <a:r>
              <a:rPr lang="en-US" sz="2800" dirty="0"/>
              <a:t>Good posture</a:t>
            </a:r>
          </a:p>
          <a:p>
            <a:endParaRPr lang="en-US" sz="2800" dirty="0"/>
          </a:p>
          <a:p>
            <a:r>
              <a:rPr lang="en-US" sz="2800" dirty="0"/>
              <a:t>Obtain interviewer’s contact information and send a thank-you note</a:t>
            </a:r>
          </a:p>
          <a:p>
            <a:endParaRPr lang="en-US" sz="2800" dirty="0"/>
          </a:p>
        </p:txBody>
      </p:sp>
    </p:spTree>
    <p:extLst>
      <p:ext uri="{BB962C8B-B14F-4D97-AF65-F5344CB8AC3E}">
        <p14:creationId xmlns:p14="http://schemas.microsoft.com/office/powerpoint/2010/main" val="32155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76" y="152400"/>
            <a:ext cx="8229600" cy="1143000"/>
          </a:xfrm>
        </p:spPr>
        <p:txBody>
          <a:bodyPr/>
          <a:lstStyle/>
          <a:p>
            <a:r>
              <a:rPr lang="en-US" sz="3200" dirty="0"/>
              <a:t>Interviewing ACTIVITY</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800" dirty="0"/>
              <a:t>“Speed Dating” (interviewing)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486851"/>
            <a:ext cx="4852416" cy="3639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49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Conclusion</a:t>
            </a:r>
          </a:p>
        </p:txBody>
      </p:sp>
      <p:sp>
        <p:nvSpPr>
          <p:cNvPr id="3" name="Content Placeholder 2"/>
          <p:cNvSpPr>
            <a:spLocks noGrp="1"/>
          </p:cNvSpPr>
          <p:nvPr>
            <p:ph idx="1"/>
          </p:nvPr>
        </p:nvSpPr>
        <p:spPr/>
        <p:txBody>
          <a:bodyPr>
            <a:normAutofit/>
          </a:bodyPr>
          <a:lstStyle/>
          <a:p>
            <a:r>
              <a:rPr lang="en-US" sz="2800" dirty="0"/>
              <a:t>Throughout your career, professional networking </a:t>
            </a:r>
            <a:r>
              <a:rPr lang="en-US" sz="2800" b="1" dirty="0"/>
              <a:t>never</a:t>
            </a:r>
            <a:r>
              <a:rPr lang="en-US" sz="2800" dirty="0"/>
              <a:t> ends</a:t>
            </a:r>
          </a:p>
          <a:p>
            <a:endParaRPr lang="en-US" sz="2800" dirty="0"/>
          </a:p>
          <a:p>
            <a:r>
              <a:rPr lang="en-US" sz="2800" dirty="0"/>
              <a:t>Every day could bring new opportunities</a:t>
            </a:r>
          </a:p>
          <a:p>
            <a:endParaRPr lang="en-US" sz="2800" dirty="0"/>
          </a:p>
          <a:p>
            <a:r>
              <a:rPr lang="en-US" sz="2800" dirty="0"/>
              <a:t>Don’t let opportunities go by</a:t>
            </a:r>
          </a:p>
          <a:p>
            <a:pPr lvl="3"/>
            <a:endParaRPr lang="en-US" sz="1800" dirty="0"/>
          </a:p>
          <a:p>
            <a:pPr lvl="5"/>
            <a:endParaRPr lang="en-US" sz="1800" dirty="0"/>
          </a:p>
          <a:p>
            <a:pPr lvl="7"/>
            <a:endParaRPr lang="en-US" sz="1800" dirty="0"/>
          </a:p>
        </p:txBody>
      </p:sp>
      <p:pic>
        <p:nvPicPr>
          <p:cNvPr id="2054" name="Picture 6" descr="C:\Users\craigsu\AppData\Local\Microsoft\Windows\Temporary Internet Files\Content.IE5\JJVSMO74\hospital-illustration-58613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81600"/>
            <a:ext cx="1422400" cy="1148588"/>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craigsu\AppData\Local\Microsoft\Windows\Temporary Internet Files\Content.IE5\O1KQTP1S\stethoscope-heart-clip-art--thumb28872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057394"/>
            <a:ext cx="13970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a:t>Professional networking</a:t>
            </a:r>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a:t>Questions?</a:t>
            </a:r>
          </a:p>
          <a:p>
            <a:endParaRPr lang="en-US" sz="2800" dirty="0"/>
          </a:p>
          <a:p>
            <a:endParaRPr lang="en-US" sz="2800" dirty="0"/>
          </a:p>
          <a:p>
            <a:r>
              <a:rPr lang="en-US" sz="2800" dirty="0"/>
              <a:t>Comments?			</a:t>
            </a:r>
          </a:p>
          <a:p>
            <a:endParaRPr lang="en-US" sz="2800" dirty="0"/>
          </a:p>
          <a:p>
            <a:endParaRPr lang="en-US" sz="2800" dirty="0"/>
          </a:p>
          <a:p>
            <a:pPr marL="0" indent="0">
              <a:buNone/>
            </a:pPr>
            <a:r>
              <a:rPr lang="en-US" sz="2800" dirty="0"/>
              <a:t>					</a:t>
            </a:r>
          </a:p>
        </p:txBody>
      </p:sp>
      <p:pic>
        <p:nvPicPr>
          <p:cNvPr id="1026" name="Picture 2" descr="C:\Users\craigsu\AppData\Local\Microsoft\Windows\Temporary Internet Files\Content.IE5\JJVSMO74\profesional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333750" cy="241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2937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44435" y="300038"/>
            <a:ext cx="8229600" cy="1143000"/>
          </a:xfrm>
        </p:spPr>
        <p:txBody>
          <a:bodyPr/>
          <a:lstStyle/>
          <a:p>
            <a:r>
              <a:rPr lang="en-US" dirty="0"/>
              <a:t>Professional Networking</a:t>
            </a:r>
            <a:br>
              <a:rPr lang="en-US" dirty="0"/>
            </a:br>
            <a:endParaRPr lang="en-US" sz="2400" dirty="0">
              <a:solidFill>
                <a:schemeClr val="accent1">
                  <a:lumMod val="75000"/>
                </a:schemeClr>
              </a:solidFill>
            </a:endParaRPr>
          </a:p>
        </p:txBody>
      </p:sp>
    </p:spTree>
    <p:extLst>
      <p:ext uri="{BB962C8B-B14F-4D97-AF65-F5344CB8AC3E}">
        <p14:creationId xmlns:p14="http://schemas.microsoft.com/office/powerpoint/2010/main" val="22777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6629400" cy="1143000"/>
          </a:xfrm>
        </p:spPr>
        <p:txBody>
          <a:bodyPr/>
          <a:lstStyle/>
          <a:p>
            <a:r>
              <a:rPr lang="en-US" sz="3200" dirty="0"/>
              <a:t>WHAT TO EXPECT IN THIS PRESENTATION</a:t>
            </a:r>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a:t>Professional Networking Defined</a:t>
            </a:r>
          </a:p>
          <a:p>
            <a:pPr lvl="1"/>
            <a:r>
              <a:rPr lang="en-US" sz="2400" dirty="0"/>
              <a:t>Information Technology</a:t>
            </a:r>
          </a:p>
          <a:p>
            <a:pPr lvl="1"/>
            <a:r>
              <a:rPr lang="en-US" sz="2400" dirty="0"/>
              <a:t>Professional Practice</a:t>
            </a:r>
          </a:p>
          <a:p>
            <a:pPr lvl="1"/>
            <a:endParaRPr lang="en-US" sz="2400" dirty="0"/>
          </a:p>
          <a:p>
            <a:r>
              <a:rPr lang="en-US" sz="2800" dirty="0"/>
              <a:t>Examples of Available Resources</a:t>
            </a:r>
          </a:p>
          <a:p>
            <a:endParaRPr lang="en-US" sz="2800" dirty="0"/>
          </a:p>
          <a:p>
            <a:r>
              <a:rPr lang="en-US" sz="2800" dirty="0"/>
              <a:t>Interviewing Techniques</a:t>
            </a:r>
          </a:p>
          <a:p>
            <a:endParaRPr lang="en-US" sz="2800" dirty="0"/>
          </a:p>
        </p:txBody>
      </p:sp>
    </p:spTree>
    <p:extLst>
      <p:ext uri="{BB962C8B-B14F-4D97-AF65-F5344CB8AC3E}">
        <p14:creationId xmlns:p14="http://schemas.microsoft.com/office/powerpoint/2010/main" val="14582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28600"/>
            <a:ext cx="6096000" cy="1143000"/>
          </a:xfrm>
        </p:spPr>
        <p:txBody>
          <a:bodyPr/>
          <a:lstStyle/>
          <a:p>
            <a:r>
              <a:rPr lang="en-US" sz="3200" dirty="0"/>
              <a:t>PROFESSIONAL NETWORKING DEFINED</a:t>
            </a:r>
          </a:p>
        </p:txBody>
      </p:sp>
      <p:sp>
        <p:nvSpPr>
          <p:cNvPr id="3" name="Content Placeholder 2"/>
          <p:cNvSpPr>
            <a:spLocks noGrp="1"/>
          </p:cNvSpPr>
          <p:nvPr>
            <p:ph idx="1"/>
          </p:nvPr>
        </p:nvSpPr>
        <p:spPr>
          <a:xfrm>
            <a:off x="457200" y="1828800"/>
            <a:ext cx="8305800" cy="4525963"/>
          </a:xfrm>
        </p:spPr>
        <p:txBody>
          <a:bodyPr>
            <a:normAutofit/>
          </a:bodyPr>
          <a:lstStyle/>
          <a:p>
            <a:r>
              <a:rPr lang="en-US" sz="2800" dirty="0"/>
              <a:t>Information Technology Definition –</a:t>
            </a:r>
          </a:p>
          <a:p>
            <a:endParaRPr lang="en-US" sz="2800" dirty="0"/>
          </a:p>
          <a:p>
            <a:pPr lvl="1"/>
            <a:r>
              <a:rPr lang="en-US" sz="2400" dirty="0"/>
              <a:t>“The act of linking computers so they can exchange information or share access to a central store of information.”	</a:t>
            </a:r>
          </a:p>
          <a:p>
            <a:pPr marL="457200" lvl="1" indent="0" algn="r">
              <a:buNone/>
            </a:pPr>
            <a:r>
              <a:rPr lang="en-US" sz="2400" dirty="0"/>
              <a:t>				</a:t>
            </a:r>
            <a:r>
              <a:rPr lang="en-US" sz="1400" i="1" dirty="0"/>
              <a:t>Encarta English Dictionary, North America, 2015</a:t>
            </a:r>
          </a:p>
          <a:p>
            <a:pPr lvl="6"/>
            <a:r>
              <a:rPr lang="en-US" sz="1800" dirty="0"/>
              <a:t>(Encarta English Dictionary, North America, 2015)</a:t>
            </a:r>
          </a:p>
        </p:txBody>
      </p:sp>
    </p:spTree>
    <p:extLst>
      <p:ext uri="{BB962C8B-B14F-4D97-AF65-F5344CB8AC3E}">
        <p14:creationId xmlns:p14="http://schemas.microsoft.com/office/powerpoint/2010/main" val="313976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28600"/>
            <a:ext cx="6019800" cy="1143000"/>
          </a:xfrm>
        </p:spPr>
        <p:txBody>
          <a:bodyPr/>
          <a:lstStyle/>
          <a:p>
            <a:r>
              <a:rPr lang="en-US" sz="3200" dirty="0"/>
              <a:t>PROFESSIONAL NETWORKING DEFINED</a:t>
            </a:r>
          </a:p>
        </p:txBody>
      </p:sp>
      <p:sp>
        <p:nvSpPr>
          <p:cNvPr id="3" name="Content Placeholder 2"/>
          <p:cNvSpPr>
            <a:spLocks noGrp="1"/>
          </p:cNvSpPr>
          <p:nvPr>
            <p:ph idx="1"/>
          </p:nvPr>
        </p:nvSpPr>
        <p:spPr>
          <a:xfrm>
            <a:off x="457200" y="1752600"/>
            <a:ext cx="8001000" cy="4525963"/>
          </a:xfrm>
        </p:spPr>
        <p:txBody>
          <a:bodyPr vert="horz" lIns="91440" tIns="45720" rIns="91440" bIns="45720" rtlCol="0" anchor="t">
            <a:normAutofit/>
          </a:bodyPr>
          <a:lstStyle/>
          <a:p>
            <a:pPr>
              <a:buFont typeface="Arial" panose="020B0604020202020204" pitchFamily="34" charset="0"/>
              <a:buChar char="•"/>
            </a:pPr>
            <a:r>
              <a:rPr lang="en-US" sz="2800" dirty="0"/>
              <a:t>Professional Practice Definition –</a:t>
            </a:r>
          </a:p>
          <a:p>
            <a:endParaRPr lang="en-US" sz="2800" dirty="0"/>
          </a:p>
          <a:p>
            <a:pPr lvl="1"/>
            <a:r>
              <a:rPr lang="en-US" sz="2400" dirty="0"/>
              <a:t>The process of building relationships, especially with people whose friendship could bring advantages such as job or business opportunities.”</a:t>
            </a:r>
          </a:p>
          <a:p>
            <a:pPr marL="914400" lvl="2" indent="0" algn="r">
              <a:buNone/>
            </a:pPr>
            <a:r>
              <a:rPr lang="en-US" sz="1400" dirty="0"/>
              <a:t>                                           </a:t>
            </a:r>
          </a:p>
          <a:p>
            <a:pPr marL="914400" lvl="2" indent="0" algn="r">
              <a:buNone/>
            </a:pPr>
            <a:r>
              <a:rPr lang="en-US" sz="1400" i="1" dirty="0"/>
              <a:t>Encarta English Dictionary, North America, 2015</a:t>
            </a:r>
          </a:p>
        </p:txBody>
      </p:sp>
    </p:spTree>
    <p:extLst>
      <p:ext uri="{BB962C8B-B14F-4D97-AF65-F5344CB8AC3E}">
        <p14:creationId xmlns:p14="http://schemas.microsoft.com/office/powerpoint/2010/main" val="17800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Activity</a:t>
            </a:r>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a:t>Jigsaw Puzzler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392" y="2362200"/>
            <a:ext cx="5157216" cy="3422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9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Social Media</a:t>
            </a:r>
          </a:p>
        </p:txBody>
      </p:sp>
      <p:sp>
        <p:nvSpPr>
          <p:cNvPr id="3" name="Content Placeholder 2"/>
          <p:cNvSpPr>
            <a:spLocks noGrp="1"/>
          </p:cNvSpPr>
          <p:nvPr>
            <p:ph idx="1"/>
          </p:nvPr>
        </p:nvSpPr>
        <p:spPr>
          <a:xfrm>
            <a:off x="453081" y="1981200"/>
            <a:ext cx="8229600" cy="4525963"/>
          </a:xfrm>
        </p:spPr>
        <p:txBody>
          <a:bodyPr>
            <a:normAutofit/>
          </a:bodyPr>
          <a:lstStyle/>
          <a:p>
            <a:r>
              <a:rPr lang="en-US" sz="2800" dirty="0"/>
              <a:t>Facebook</a:t>
            </a:r>
            <a:endParaRPr lang="en-US" sz="2800" baseline="30000" dirty="0"/>
          </a:p>
          <a:p>
            <a:endParaRPr lang="en-US" sz="2800" baseline="30000" dirty="0"/>
          </a:p>
          <a:p>
            <a:endParaRPr lang="en-US" sz="2800" baseline="30000" dirty="0"/>
          </a:p>
          <a:p>
            <a:endParaRPr lang="en-US" sz="2800" baseline="30000" dirty="0"/>
          </a:p>
          <a:p>
            <a:r>
              <a:rPr lang="en-US" sz="2800" dirty="0"/>
              <a:t>Twitter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752600"/>
            <a:ext cx="5282184" cy="3340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58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a:t>Professional </a:t>
            </a:r>
            <a:br>
              <a:rPr lang="en-US" sz="3200" dirty="0"/>
            </a:br>
            <a:r>
              <a:rPr lang="en-US" sz="3200" dirty="0"/>
              <a:t>Social media sites</a:t>
            </a:r>
          </a:p>
        </p:txBody>
      </p:sp>
      <p:sp>
        <p:nvSpPr>
          <p:cNvPr id="3" name="Content Placeholder 2"/>
          <p:cNvSpPr>
            <a:spLocks noGrp="1"/>
          </p:cNvSpPr>
          <p:nvPr>
            <p:ph idx="1"/>
          </p:nvPr>
        </p:nvSpPr>
        <p:spPr>
          <a:xfrm>
            <a:off x="434671" y="1828800"/>
            <a:ext cx="8229600" cy="4525963"/>
          </a:xfrm>
        </p:spPr>
        <p:txBody>
          <a:bodyPr>
            <a:normAutofit/>
          </a:bodyPr>
          <a:lstStyle/>
          <a:p>
            <a:r>
              <a:rPr lang="en-US" sz="2800" dirty="0"/>
              <a:t>Doctor’sHangout.com – </a:t>
            </a:r>
          </a:p>
          <a:p>
            <a:pPr lvl="1"/>
            <a:r>
              <a:rPr lang="en-US" sz="2400" dirty="0"/>
              <a:t>Social networking site for physicians, residents, and other healthcare professionals</a:t>
            </a:r>
          </a:p>
          <a:p>
            <a:pPr lvl="1"/>
            <a:endParaRPr lang="en-US" sz="2400" dirty="0"/>
          </a:p>
          <a:p>
            <a:pPr lvl="1"/>
            <a:r>
              <a:rPr lang="en-US" sz="2400" dirty="0"/>
              <a:t>Helps establish and maintain personal and professional relationships</a:t>
            </a:r>
          </a:p>
        </p:txBody>
      </p:sp>
    </p:spTree>
    <p:extLst>
      <p:ext uri="{BB962C8B-B14F-4D97-AF65-F5344CB8AC3E}">
        <p14:creationId xmlns:p14="http://schemas.microsoft.com/office/powerpoint/2010/main" val="354066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a:lstStyle/>
          <a:p>
            <a:r>
              <a:rPr lang="en-US" sz="3200" dirty="0"/>
              <a:t>Professional </a:t>
            </a:r>
            <a:br>
              <a:rPr lang="en-US" sz="3200" dirty="0"/>
            </a:br>
            <a:r>
              <a:rPr lang="en-US" sz="3200" dirty="0"/>
              <a:t>Social media sites</a:t>
            </a:r>
          </a:p>
        </p:txBody>
      </p:sp>
      <p:sp>
        <p:nvSpPr>
          <p:cNvPr id="3" name="Content Placeholder 2"/>
          <p:cNvSpPr>
            <a:spLocks noGrp="1"/>
          </p:cNvSpPr>
          <p:nvPr>
            <p:ph idx="1"/>
          </p:nvPr>
        </p:nvSpPr>
        <p:spPr/>
        <p:txBody>
          <a:bodyPr>
            <a:normAutofit/>
          </a:bodyPr>
          <a:lstStyle/>
          <a:p>
            <a:r>
              <a:rPr lang="en-US" sz="2800" dirty="0"/>
              <a:t>Nurseconnect.com </a:t>
            </a:r>
          </a:p>
          <a:p>
            <a:pPr marL="0" indent="0">
              <a:buNone/>
            </a:pPr>
            <a:endParaRPr lang="en-US" sz="2800" dirty="0"/>
          </a:p>
          <a:p>
            <a:pPr lvl="1"/>
            <a:r>
              <a:rPr lang="en-US" sz="2400" dirty="0"/>
              <a:t>Online social network for nurses and other healthcare professionals to share experiences and knowledge with others</a:t>
            </a:r>
          </a:p>
          <a:p>
            <a:pPr marL="457200" lvl="1" indent="0">
              <a:buNone/>
            </a:pPr>
            <a:endParaRPr lang="en-US" sz="2400" dirty="0"/>
          </a:p>
          <a:p>
            <a:pPr lvl="1"/>
            <a:endParaRPr lang="en-US" sz="2400" dirty="0"/>
          </a:p>
          <a:p>
            <a:pPr lvl="1"/>
            <a:endParaRPr lang="en-US" sz="2400" dirty="0"/>
          </a:p>
        </p:txBody>
      </p:sp>
      <p:pic>
        <p:nvPicPr>
          <p:cNvPr id="1029" name="Picture 5" descr="C:\Users\craigsu\AppData\Local\Microsoft\Windows\Temporary Internet Files\Content.IE5\JJVSMO74\nurs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14800"/>
            <a:ext cx="17145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raigsu\AppData\Local\Microsoft\Windows\Temporary Internet Files\Content.IE5\JJVSMO74\nurse4[1].jpe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38600" y="4367212"/>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569</Words>
  <Application>Microsoft Office PowerPoint</Application>
  <PresentationFormat>On-screen Show (4:3)</PresentationFormat>
  <Paragraphs>140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Schoolbook</vt:lpstr>
      <vt:lpstr>Trebuchet MS</vt:lpstr>
      <vt:lpstr>1_Office Theme</vt:lpstr>
      <vt:lpstr>PowerPoint Presentation</vt:lpstr>
      <vt:lpstr>Professional Networking </vt:lpstr>
      <vt:lpstr>WHAT TO EXPECT IN THIS PRESENTATION</vt:lpstr>
      <vt:lpstr>PROFESSIONAL NETWORKING DEFINED</vt:lpstr>
      <vt:lpstr>PROFESSIONAL NETWORKING DEFINED</vt:lpstr>
      <vt:lpstr>Activity</vt:lpstr>
      <vt:lpstr>Social Media</vt:lpstr>
      <vt:lpstr>Professional  Social media sites</vt:lpstr>
      <vt:lpstr>Professional  Social media sites</vt:lpstr>
      <vt:lpstr>Professional social media sites</vt:lpstr>
      <vt:lpstr>interviewing</vt:lpstr>
      <vt:lpstr>Interviewing</vt:lpstr>
      <vt:lpstr>Interviewing ACTIVITY</vt:lpstr>
      <vt:lpstr>Conclusion</vt:lpstr>
      <vt:lpstr>Professional networking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Craig</dc:creator>
  <cp:lastModifiedBy>Shelly Presnell</cp:lastModifiedBy>
  <cp:revision>23</cp:revision>
  <dcterms:created xsi:type="dcterms:W3CDTF">2016-03-27T17:15:15Z</dcterms:created>
  <dcterms:modified xsi:type="dcterms:W3CDTF">2017-02-11T23:35:31Z</dcterms:modified>
</cp:coreProperties>
</file>